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3" r:id="rId2"/>
    <p:sldId id="257" r:id="rId3"/>
    <p:sldId id="284" r:id="rId4"/>
    <p:sldId id="282" r:id="rId5"/>
    <p:sldId id="275" r:id="rId6"/>
    <p:sldId id="276" r:id="rId7"/>
    <p:sldId id="277" r:id="rId8"/>
    <p:sldId id="280" r:id="rId9"/>
  </p:sldIdLst>
  <p:sldSz cx="18288000" cy="10287000"/>
  <p:notesSz cx="9947275" cy="6858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mbria Math" panose="02040503050406030204" pitchFamily="18" charset="0"/>
      <p:regular r:id="rId16"/>
    </p:embeddedFont>
    <p:embeddedFont>
      <p:font typeface="Open Sans Bold" panose="020B060402020202020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20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 autoAdjust="0"/>
    <p:restoredTop sz="91369" autoAdjust="0"/>
  </p:normalViewPr>
  <p:slideViewPr>
    <p:cSldViewPr showGuides="1">
      <p:cViewPr varScale="1">
        <p:scale>
          <a:sx n="71" d="100"/>
          <a:sy n="71" d="100"/>
        </p:scale>
        <p:origin x="71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BCD22-D3AD-4C77-8544-D6C1F3058DB5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8CDF2-466B-4719-9492-CA7CF95A1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94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509EC-63E6-498F-8CC6-9B2D339F252C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8FD32-F4AA-4DB1-8CDC-BDBBDCDE1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948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385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735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006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241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125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565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962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31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3585" y="3219391"/>
            <a:ext cx="75438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ЖЫЛҒА ШЫМКЕНТ ҚАЛАСЫ</a:t>
            </a:r>
          </a:p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БЮДЖЕТІНІҢ АТҚАРЫЛУЫ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.mejirman\Desktop\сурет\c160b60fe88a4d7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622131"/>
            <a:ext cx="8133308" cy="8719093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7000"/>
              </a:schemeClr>
            </a:glow>
            <a:reflection endPos="0" dist="50800" dir="5400000" sy="-100000" algn="bl" rotWithShape="0"/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62470" y="5532401"/>
            <a:ext cx="2962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 БЮДЖЕТ</a:t>
            </a:r>
            <a:endParaRPr lang="ru-RU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33916" y="6337451"/>
            <a:ext cx="1219200" cy="95652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533400" y="342900"/>
            <a:ext cx="8077341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457200" y="342900"/>
            <a:ext cx="76200" cy="960120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457200" y="9944100"/>
            <a:ext cx="8077341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41925" y="655181"/>
            <a:ext cx="6003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Шымкент қаласының қаржы басқармасы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27011" y="9323295"/>
            <a:ext cx="3033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Шымкент, 2026 жыл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98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-140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333500" y="2323150"/>
            <a:ext cx="15621000" cy="5851440"/>
          </a:xfrm>
          <a:custGeom>
            <a:avLst/>
            <a:gdLst/>
            <a:ahLst/>
            <a:cxnLst/>
            <a:rect l="l" t="t" r="r" b="b"/>
            <a:pathLst>
              <a:path w="11837272" h="4853282">
                <a:moveTo>
                  <a:pt x="0" y="0"/>
                </a:moveTo>
                <a:lnTo>
                  <a:pt x="11837272" y="0"/>
                </a:lnTo>
                <a:lnTo>
                  <a:pt x="11837272" y="4853282"/>
                </a:lnTo>
                <a:lnTo>
                  <a:pt x="0" y="48532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09800" y="112324"/>
            <a:ext cx="141732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</a:t>
            </a:r>
            <a:r>
              <a:rPr lang="kk-KZ" sz="48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.2026 жылға </a:t>
            </a:r>
          </a:p>
          <a:p>
            <a:pPr algn="ctr"/>
            <a:r>
              <a:rPr lang="en-US" sz="48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құрылымы</a:t>
            </a:r>
            <a:endParaRPr lang="en-US" sz="48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886199" y="2904024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err="1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612915" y="2890036"/>
            <a:ext cx="4246125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err="1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625267" y="3924300"/>
            <a:ext cx="5137733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 – 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454 518</a:t>
            </a:r>
            <a:endParaRPr lang="en-US" sz="3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– 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427 777</a:t>
            </a:r>
            <a:endParaRPr lang="en-US" sz="3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Ауытқу – (</a:t>
            </a:r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26 740</a:t>
            </a:r>
            <a:endParaRPr 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5"/>
          <p:cNvSpPr txBox="1"/>
          <p:nvPr/>
        </p:nvSpPr>
        <p:spPr>
          <a:xfrm>
            <a:off x="3899646" y="6056262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smtClean="0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3643196" y="6898480"/>
            <a:ext cx="440630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kk-KZ" sz="4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4,1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4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5"/>
          <p:cNvSpPr txBox="1"/>
          <p:nvPr/>
        </p:nvSpPr>
        <p:spPr>
          <a:xfrm>
            <a:off x="10798238" y="6051849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smtClean="0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10680300" y="6902893"/>
            <a:ext cx="4406305" cy="676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kk-KZ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3,4</a:t>
            </a:r>
            <a:r>
              <a:rPr lang="ru-RU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4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086605" y="1723994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10167110" y="4078941"/>
            <a:ext cx="5137733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 – 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454 518</a:t>
            </a:r>
            <a:endParaRPr lang="en-US" sz="3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– 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424 591</a:t>
            </a:r>
            <a:endParaRPr lang="en-US" sz="3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Ауытқу – (-) 29 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926</a:t>
            </a:r>
            <a:endParaRPr 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ru-RU" dirty="0"/>
          </a:p>
        </p:txBody>
      </p:sp>
      <p:pic>
        <p:nvPicPr>
          <p:cNvPr id="19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-219631" y="11430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892799" y="367948"/>
            <a:ext cx="141732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.2026 жылға </a:t>
            </a:r>
          </a:p>
          <a:p>
            <a:pPr algn="ctr"/>
            <a:r>
              <a:rPr lang="kk-KZ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зіндік кірістің орындалуы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ru-RU" dirty="0"/>
          </a:p>
        </p:txBody>
      </p:sp>
      <p:pic>
        <p:nvPicPr>
          <p:cNvPr id="19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9430" y="2308935"/>
            <a:ext cx="4114801" cy="138499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Салықтық түсімдер</a:t>
            </a:r>
          </a:p>
          <a:p>
            <a:pPr algn="ctr"/>
            <a:r>
              <a:rPr lang="kk-KZ" dirty="0"/>
              <a:t>ж</a:t>
            </a:r>
            <a:r>
              <a:rPr lang="kk-KZ" dirty="0" smtClean="0"/>
              <a:t>оспар – </a:t>
            </a:r>
            <a:r>
              <a:rPr lang="en-US" dirty="0" smtClean="0"/>
              <a:t>2</a:t>
            </a:r>
            <a:r>
              <a:rPr lang="kk-KZ" dirty="0" smtClean="0"/>
              <a:t>95 844 млн.тг, </a:t>
            </a:r>
          </a:p>
          <a:p>
            <a:pPr algn="ctr"/>
            <a:r>
              <a:rPr lang="kk-KZ" dirty="0" smtClean="0"/>
              <a:t>нақты – 265 605 млн.тг</a:t>
            </a:r>
            <a:endParaRPr lang="kk-KZ" sz="1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(-)</a:t>
            </a:r>
            <a:r>
              <a:rPr lang="en-US" sz="2400" b="1" dirty="0" smtClean="0">
                <a:solidFill>
                  <a:srgbClr val="FF0000"/>
                </a:solidFill>
              </a:rPr>
              <a:t>3</a:t>
            </a:r>
            <a:r>
              <a:rPr lang="kk-KZ" sz="2400" b="1" dirty="0" smtClean="0">
                <a:solidFill>
                  <a:srgbClr val="FF0000"/>
                </a:solidFill>
              </a:rPr>
              <a:t>0 239 млн.тг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7167" y="2315855"/>
            <a:ext cx="3675529" cy="138499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Салықтық емес түсімдер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жоспар </a:t>
            </a:r>
            <a:r>
              <a:rPr lang="kk-KZ" dirty="0">
                <a:solidFill>
                  <a:prstClr val="black"/>
                </a:solidFill>
              </a:rPr>
              <a:t>– </a:t>
            </a:r>
            <a:r>
              <a:rPr lang="kk-KZ" dirty="0" smtClean="0">
                <a:solidFill>
                  <a:prstClr val="black"/>
                </a:solidFill>
              </a:rPr>
              <a:t>11 988 млн.тг,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 </a:t>
            </a:r>
            <a:r>
              <a:rPr lang="kk-KZ" dirty="0">
                <a:solidFill>
                  <a:prstClr val="black"/>
                </a:solidFill>
              </a:rPr>
              <a:t>нақты </a:t>
            </a:r>
            <a:r>
              <a:rPr lang="kk-KZ" dirty="0" smtClean="0">
                <a:solidFill>
                  <a:prstClr val="black"/>
                </a:solidFill>
              </a:rPr>
              <a:t>– </a:t>
            </a:r>
            <a:r>
              <a:rPr lang="en-US" dirty="0" smtClean="0">
                <a:solidFill>
                  <a:prstClr val="black"/>
                </a:solidFill>
              </a:rPr>
              <a:t>1</a:t>
            </a:r>
            <a:r>
              <a:rPr lang="kk-KZ" dirty="0" smtClean="0">
                <a:solidFill>
                  <a:prstClr val="black"/>
                </a:solidFill>
              </a:rPr>
              <a:t>2 000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kk-KZ" dirty="0" smtClean="0">
                <a:solidFill>
                  <a:prstClr val="black"/>
                </a:solidFill>
              </a:rPr>
              <a:t>млн.тг</a:t>
            </a:r>
            <a:endParaRPr lang="kk-KZ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smtClean="0">
                <a:solidFill>
                  <a:srgbClr val="FF0000"/>
                </a:solidFill>
              </a:rPr>
              <a:t>(+) 12 </a:t>
            </a:r>
            <a:r>
              <a:rPr lang="kk-KZ" sz="2400" b="1" smtClean="0">
                <a:solidFill>
                  <a:srgbClr val="FF0000"/>
                </a:solidFill>
              </a:rPr>
              <a:t>млн.тг</a:t>
            </a:r>
            <a:endParaRPr lang="kk-KZ" sz="2400" b="1" dirty="0" smtClean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430871" y="2361428"/>
            <a:ext cx="4649779" cy="135421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200" b="1" dirty="0" smtClean="0">
                <a:solidFill>
                  <a:schemeClr val="accent5">
                    <a:lumMod val="75000"/>
                  </a:schemeClr>
                </a:solidFill>
              </a:rPr>
              <a:t>Негізгі капиталды сатудан түсімдер</a:t>
            </a:r>
          </a:p>
          <a:p>
            <a:pPr lvl="0" algn="ctr"/>
            <a:r>
              <a:rPr lang="kk-KZ" dirty="0">
                <a:solidFill>
                  <a:prstClr val="black"/>
                </a:solidFill>
              </a:rPr>
              <a:t>жоспар – </a:t>
            </a:r>
            <a:r>
              <a:rPr lang="kk-KZ" dirty="0" smtClean="0">
                <a:solidFill>
                  <a:prstClr val="black"/>
                </a:solidFill>
              </a:rPr>
              <a:t>13 969 млн.тг</a:t>
            </a:r>
            <a:r>
              <a:rPr lang="kk-KZ" dirty="0">
                <a:solidFill>
                  <a:prstClr val="black"/>
                </a:solidFill>
              </a:rPr>
              <a:t>, </a:t>
            </a:r>
            <a:endParaRPr lang="kk-KZ" dirty="0" smtClean="0">
              <a:solidFill>
                <a:prstClr val="black"/>
              </a:solidFill>
            </a:endParaRP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нақты –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kk-KZ" dirty="0" smtClean="0">
                <a:solidFill>
                  <a:prstClr val="black"/>
                </a:solidFill>
              </a:rPr>
              <a:t>15 947 млн.тг</a:t>
            </a:r>
            <a:endParaRPr lang="kk-KZ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(+)1 978 млн.тг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2038" y="4303856"/>
            <a:ext cx="4113115" cy="291506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9459216" y="4303856"/>
            <a:ext cx="4627367" cy="2896746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2134493" y="3895014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360208" y="8393881"/>
            <a:ext cx="1507191" cy="78149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1582400" y="8108575"/>
            <a:ext cx="1676400" cy="10668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924800" y="8195305"/>
            <a:ext cx="1600200" cy="9800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30"/>
          <p:cNvSpPr txBox="1"/>
          <p:nvPr/>
        </p:nvSpPr>
        <p:spPr>
          <a:xfrm>
            <a:off x="2579593" y="7338246"/>
            <a:ext cx="1317811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2024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- 2026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жылдарға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өзіндік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кірістің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серпіні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3124200" y="9260771"/>
            <a:ext cx="11696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52693" y="9346168"/>
            <a:ext cx="1958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.2024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69549" y="9305597"/>
            <a:ext cx="192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.2025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479658" y="9305597"/>
            <a:ext cx="2089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.2026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6334" y="5068799"/>
            <a:ext cx="43892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Табыс салығы   –  </a:t>
            </a:r>
            <a:r>
              <a:rPr lang="kk-KZ" dirty="0" smtClean="0">
                <a:solidFill>
                  <a:srgbClr val="FF0000"/>
                </a:solidFill>
              </a:rPr>
              <a:t>(-)</a:t>
            </a:r>
            <a:r>
              <a:rPr lang="kk-KZ" dirty="0" smtClean="0"/>
              <a:t> </a:t>
            </a:r>
            <a:r>
              <a:rPr lang="kk-KZ" b="1" dirty="0" smtClean="0">
                <a:solidFill>
                  <a:srgbClr val="FF0000"/>
                </a:solidFill>
              </a:rPr>
              <a:t>13 713 млн.тг</a:t>
            </a:r>
          </a:p>
          <a:p>
            <a:pPr algn="ctr"/>
            <a:r>
              <a:rPr lang="kk-KZ" dirty="0" smtClean="0"/>
              <a:t>Әлеуметтік салық –  </a:t>
            </a:r>
            <a:r>
              <a:rPr lang="kk-KZ" b="1" dirty="0" smtClean="0">
                <a:solidFill>
                  <a:srgbClr val="FF0000"/>
                </a:solidFill>
              </a:rPr>
              <a:t>377 млн.тг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Меншікке салынатын – </a:t>
            </a:r>
            <a:r>
              <a:rPr lang="kk-KZ" b="1" dirty="0" smtClean="0">
                <a:solidFill>
                  <a:srgbClr val="FF0000"/>
                </a:solidFill>
              </a:rPr>
              <a:t>827 млн.тг</a:t>
            </a:r>
            <a:endParaRPr lang="kk-KZ" b="1" dirty="0"/>
          </a:p>
          <a:p>
            <a:pPr algn="ctr"/>
            <a:r>
              <a:rPr lang="kk-KZ" dirty="0" smtClean="0"/>
              <a:t>Акциз  – </a:t>
            </a:r>
            <a:r>
              <a:rPr lang="kk-KZ" dirty="0" smtClean="0">
                <a:solidFill>
                  <a:srgbClr val="FF0000"/>
                </a:solidFill>
              </a:rPr>
              <a:t>(-) </a:t>
            </a:r>
            <a:r>
              <a:rPr lang="kk-KZ" b="1" dirty="0" smtClean="0">
                <a:solidFill>
                  <a:srgbClr val="FF0000"/>
                </a:solidFill>
              </a:rPr>
              <a:t>18 750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</a:p>
          <a:p>
            <a:pPr algn="ctr"/>
            <a:r>
              <a:rPr lang="kk-KZ" dirty="0" smtClean="0"/>
              <a:t>Алымдар – </a:t>
            </a:r>
            <a:r>
              <a:rPr lang="kk-KZ" b="1" dirty="0" smtClean="0">
                <a:solidFill>
                  <a:srgbClr val="FF0000"/>
                </a:solidFill>
              </a:rPr>
              <a:t>210 млн.тг</a:t>
            </a:r>
          </a:p>
          <a:p>
            <a:pPr algn="ctr"/>
            <a:r>
              <a:rPr lang="kk-KZ" dirty="0" smtClean="0"/>
              <a:t>Мемлекеттік баж – </a:t>
            </a:r>
            <a:r>
              <a:rPr lang="kk-KZ" b="1" dirty="0" smtClean="0">
                <a:solidFill>
                  <a:srgbClr val="FF0000"/>
                </a:solidFill>
              </a:rPr>
              <a:t>316 млн.тг</a:t>
            </a:r>
            <a:endParaRPr lang="kk-KZ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933146" y="8548175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294 777</a:t>
            </a:r>
            <a:endParaRPr lang="ru-RU" sz="2000" b="1" dirty="0"/>
          </a:p>
        </p:txBody>
      </p:sp>
      <p:sp>
        <p:nvSpPr>
          <p:cNvPr id="39" name="Овал 38"/>
          <p:cNvSpPr/>
          <p:nvPr/>
        </p:nvSpPr>
        <p:spPr>
          <a:xfrm>
            <a:off x="2295360" y="4421031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89%</a:t>
            </a:r>
            <a:endParaRPr lang="ru-RU" b="1" dirty="0"/>
          </a:p>
        </p:txBody>
      </p:sp>
      <p:sp>
        <p:nvSpPr>
          <p:cNvPr id="41" name="Стрелка вниз 40"/>
          <p:cNvSpPr/>
          <p:nvPr/>
        </p:nvSpPr>
        <p:spPr>
          <a:xfrm>
            <a:off x="6377681" y="3805637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10898510" y="3813560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11216114" y="4415662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</a:t>
            </a:r>
            <a:r>
              <a:rPr lang="kk-KZ" b="1" dirty="0" smtClean="0"/>
              <a:t>14</a:t>
            </a:r>
            <a:r>
              <a:rPr lang="ru-RU" b="1" dirty="0" smtClean="0"/>
              <a:t>%</a:t>
            </a:r>
            <a:endParaRPr lang="ru-RU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9401385" y="5111689"/>
            <a:ext cx="47430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/>
              <a:t>Азаматтарға пәтерлер сатудан</a:t>
            </a:r>
          </a:p>
          <a:p>
            <a:pPr algn="ctr"/>
            <a:r>
              <a:rPr lang="kk-KZ" dirty="0" smtClean="0"/>
              <a:t>түсімдер –  </a:t>
            </a:r>
            <a:r>
              <a:rPr lang="kk-KZ" b="1" dirty="0" smtClean="0">
                <a:solidFill>
                  <a:srgbClr val="FF0000"/>
                </a:solidFill>
              </a:rPr>
              <a:t>1 406 млн.тг</a:t>
            </a:r>
          </a:p>
          <a:p>
            <a:pPr algn="ctr"/>
            <a:r>
              <a:rPr lang="kk-KZ" dirty="0"/>
              <a:t>Мемлекеттік тұрғын үй –жайларды </a:t>
            </a:r>
            <a:r>
              <a:rPr lang="kk-KZ" dirty="0" smtClean="0"/>
              <a:t>жекешелендіру –  </a:t>
            </a:r>
            <a:r>
              <a:rPr lang="kk-KZ" b="1" dirty="0" smtClean="0">
                <a:solidFill>
                  <a:srgbClr val="FF0000"/>
                </a:solidFill>
              </a:rPr>
              <a:t>397 млн.тг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Жерді сату – </a:t>
            </a:r>
            <a:r>
              <a:rPr lang="kk-KZ" b="1" dirty="0" smtClean="0">
                <a:solidFill>
                  <a:srgbClr val="FF0000"/>
                </a:solidFill>
              </a:rPr>
              <a:t>133 млн.тг</a:t>
            </a:r>
          </a:p>
          <a:p>
            <a:pPr algn="ctr"/>
            <a:r>
              <a:rPr lang="kk-KZ" dirty="0" smtClean="0"/>
              <a:t>Материалдық емес </a:t>
            </a:r>
          </a:p>
          <a:p>
            <a:pPr algn="ctr"/>
            <a:r>
              <a:rPr lang="kk-KZ" dirty="0" smtClean="0"/>
              <a:t>активтерді сату – </a:t>
            </a:r>
            <a:r>
              <a:rPr lang="kk-KZ" b="1" dirty="0" smtClean="0">
                <a:solidFill>
                  <a:srgbClr val="FF0000"/>
                </a:solidFill>
              </a:rPr>
              <a:t>33 млн.тг</a:t>
            </a:r>
            <a:endParaRPr lang="kk-KZ" b="1" dirty="0">
              <a:solidFill>
                <a:srgbClr val="FF0000"/>
              </a:solidFill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 flipV="1">
            <a:off x="5943600" y="8496300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9613525" y="8467946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233523" y="8556218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267 964</a:t>
            </a:r>
            <a:endParaRPr lang="ru-RU" sz="2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4564157" y="8633899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229 866</a:t>
            </a:r>
            <a:endParaRPr lang="ru-RU" sz="2000" b="1" dirty="0"/>
          </a:p>
        </p:txBody>
      </p:sp>
      <p:sp>
        <p:nvSpPr>
          <p:cNvPr id="53" name="TextBox 1"/>
          <p:cNvSpPr txBox="1"/>
          <p:nvPr/>
        </p:nvSpPr>
        <p:spPr>
          <a:xfrm rot="21204926">
            <a:off x="6414810" y="8675740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 rot="21024077">
            <a:off x="6280779" y="8209213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+3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8 098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55" name="Прямоугольник 54"/>
          <p:cNvSpPr/>
          <p:nvPr/>
        </p:nvSpPr>
        <p:spPr>
          <a:xfrm rot="21024077">
            <a:off x="9888499" y="8227741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26 813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56" name="TextBox 1"/>
          <p:cNvSpPr txBox="1"/>
          <p:nvPr/>
        </p:nvSpPr>
        <p:spPr>
          <a:xfrm rot="21204926">
            <a:off x="10070725" y="8625047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96645" y="4293411"/>
            <a:ext cx="3756689" cy="294868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14355549" y="2361428"/>
            <a:ext cx="3675529" cy="138499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Арнаулы түсімдер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жоспар </a:t>
            </a:r>
            <a:r>
              <a:rPr lang="kk-KZ" dirty="0">
                <a:solidFill>
                  <a:prstClr val="black"/>
                </a:solidFill>
              </a:rPr>
              <a:t>– </a:t>
            </a:r>
            <a:r>
              <a:rPr lang="kk-KZ" dirty="0" smtClean="0">
                <a:solidFill>
                  <a:prstClr val="black"/>
                </a:solidFill>
              </a:rPr>
              <a:t>911 млн.тг,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 </a:t>
            </a:r>
            <a:r>
              <a:rPr lang="kk-KZ" dirty="0">
                <a:solidFill>
                  <a:prstClr val="black"/>
                </a:solidFill>
              </a:rPr>
              <a:t>нақты </a:t>
            </a:r>
            <a:r>
              <a:rPr lang="kk-KZ" dirty="0" smtClean="0">
                <a:solidFill>
                  <a:prstClr val="black"/>
                </a:solidFill>
              </a:rPr>
              <a:t>– 666 млн.тг</a:t>
            </a:r>
            <a:endParaRPr lang="kk-KZ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(-)245 млн.тг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4355549" y="4320122"/>
            <a:ext cx="3703851" cy="2896746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7" name="Стрелка вниз 56"/>
          <p:cNvSpPr/>
          <p:nvPr/>
        </p:nvSpPr>
        <p:spPr>
          <a:xfrm>
            <a:off x="15350224" y="3863434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15654269" y="4423959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73,1</a:t>
            </a:r>
            <a:r>
              <a:rPr lang="ru-RU" b="1" dirty="0" smtClean="0"/>
              <a:t>%</a:t>
            </a:r>
            <a:endParaRPr lang="ru-RU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14337609" y="5086412"/>
            <a:ext cx="37397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Қоршаған ортаға жағымсыз әсер еткеніне төлемақы – </a:t>
            </a:r>
            <a:r>
              <a:rPr lang="kk-KZ" dirty="0" smtClean="0">
                <a:solidFill>
                  <a:srgbClr val="FF0000"/>
                </a:solidFill>
              </a:rPr>
              <a:t>(-) </a:t>
            </a:r>
            <a:r>
              <a:rPr lang="kk-KZ" b="1" dirty="0" smtClean="0">
                <a:solidFill>
                  <a:srgbClr val="FF0000"/>
                </a:solidFill>
              </a:rPr>
              <a:t>248 млн.тг</a:t>
            </a:r>
          </a:p>
          <a:p>
            <a:pPr algn="ctr"/>
            <a:r>
              <a:rPr lang="kk-KZ" dirty="0" smtClean="0"/>
              <a:t>Жер қойнауын пайдаланушылардың өңірдің әлеуметтік экономикалық дамуына –  </a:t>
            </a:r>
            <a:r>
              <a:rPr lang="kk-KZ" b="1" dirty="0" smtClean="0">
                <a:solidFill>
                  <a:srgbClr val="FF0000"/>
                </a:solidFill>
              </a:rPr>
              <a:t>3 млн.тг</a:t>
            </a:r>
            <a:endParaRPr lang="kk-KZ" b="1" dirty="0">
              <a:solidFill>
                <a:srgbClr val="FF0000"/>
              </a:solidFill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6647954" y="4392624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</a:t>
            </a:r>
            <a:r>
              <a:rPr lang="kk-KZ" b="1" dirty="0" smtClean="0"/>
              <a:t>00%</a:t>
            </a:r>
            <a:endParaRPr lang="ru-RU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5315872" y="5068799"/>
            <a:ext cx="38923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Мемлекеттік меншіктен </a:t>
            </a:r>
          </a:p>
          <a:p>
            <a:pPr algn="ctr"/>
            <a:r>
              <a:rPr lang="kk-KZ" dirty="0" smtClean="0"/>
              <a:t>түсетін түсімдер –  </a:t>
            </a:r>
            <a:r>
              <a:rPr lang="kk-KZ" b="1" dirty="0" smtClean="0">
                <a:solidFill>
                  <a:srgbClr val="FF0000"/>
                </a:solidFill>
              </a:rPr>
              <a:t>180 млн.тг</a:t>
            </a:r>
          </a:p>
          <a:p>
            <a:pPr algn="ctr"/>
            <a:r>
              <a:rPr lang="kk-KZ" dirty="0"/>
              <a:t>Айыппұл, өсімпұл, санкция </a:t>
            </a:r>
            <a:r>
              <a:rPr lang="kk-KZ" dirty="0" smtClean="0"/>
              <a:t>және</a:t>
            </a:r>
          </a:p>
          <a:p>
            <a:pPr algn="ctr"/>
            <a:r>
              <a:rPr lang="kk-KZ" dirty="0" smtClean="0"/>
              <a:t> </a:t>
            </a:r>
            <a:r>
              <a:rPr lang="kk-KZ" dirty="0"/>
              <a:t>өндіріп </a:t>
            </a:r>
            <a:r>
              <a:rPr lang="kk-KZ" dirty="0" smtClean="0"/>
              <a:t>алулар –  </a:t>
            </a:r>
            <a:r>
              <a:rPr lang="kk-KZ" dirty="0" smtClean="0">
                <a:solidFill>
                  <a:srgbClr val="FF0000"/>
                </a:solidFill>
              </a:rPr>
              <a:t>(-)</a:t>
            </a:r>
            <a:r>
              <a:rPr lang="kk-KZ" dirty="0" smtClean="0"/>
              <a:t> </a:t>
            </a:r>
            <a:r>
              <a:rPr lang="kk-KZ" b="1" dirty="0" smtClean="0">
                <a:solidFill>
                  <a:srgbClr val="FF0000"/>
                </a:solidFill>
              </a:rPr>
              <a:t>550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  <a:endParaRPr lang="kk-KZ" b="1" dirty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Басқа да салықтық емес  - </a:t>
            </a:r>
            <a:r>
              <a:rPr lang="kk-KZ" b="1" dirty="0" smtClean="0">
                <a:solidFill>
                  <a:srgbClr val="FF0000"/>
                </a:solidFill>
              </a:rPr>
              <a:t>375 млн.тг</a:t>
            </a:r>
          </a:p>
        </p:txBody>
      </p:sp>
    </p:spTree>
    <p:extLst>
      <p:ext uri="{BB962C8B-B14F-4D97-AF65-F5344CB8AC3E}">
        <p14:creationId xmlns:p14="http://schemas.microsoft.com/office/powerpoint/2010/main" val="421691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3810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200400" y="236829"/>
            <a:ext cx="122682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kk-KZ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</a:t>
            </a:r>
            <a:r>
              <a:rPr lang="kk-KZ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.2026 жылға бюджет шығысының орындалуы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65031"/>
              </p:ext>
            </p:extLst>
          </p:nvPr>
        </p:nvGraphicFramePr>
        <p:xfrm>
          <a:off x="838200" y="1168422"/>
          <a:ext cx="16154400" cy="602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00"/>
                <a:gridCol w="2133600"/>
                <a:gridCol w="1828800"/>
                <a:gridCol w="2162581"/>
                <a:gridCol w="1266419"/>
              </a:tblGrid>
              <a:tr h="27432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</a:t>
                      </a:r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</a:t>
                      </a:r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жыл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5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Ауытқу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(+/-)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92484"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b="1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454 518,2 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424 592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</a:t>
                      </a:r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926,2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сипаттағы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көрсетілетін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қызметтер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5 098,4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4 967,4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97,4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Қорғаныс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535,8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2345,5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190,3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92,5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Қоғамдық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тәртіп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қауіпсіздік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құқықтық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сот,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қылмыстық-атқару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15 168,2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13 332,2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1 836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87,9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 беру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</a:t>
                      </a:r>
                      <a:r>
                        <a:rPr lang="en-US" sz="16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778,3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196 829,5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2 948,7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98,5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Денсаулық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сақтау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7 127,9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7 120,4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99,9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43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көмек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қамсыздандыру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23 364,9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22 939,2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425,7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үй-коммуналдық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шаруашылық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67 976,6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55 239,4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12 737,2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81,3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1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Мәдениет, спорт, туризм және ақпараттық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кеңіст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17 266,6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16 022,2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1 244,4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92,8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38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Отын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энергетика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қойнауын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300,0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93,1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206,9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31,0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8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су,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орман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шаруашылығы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ерекше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қорғалатын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табиғи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аумақтар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қатынастары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8 021,1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7 951,6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69,5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99,1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90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Өнеркәсіп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сәулет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5 311,0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5 300,8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99,8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және коммуникация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62 810,2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57 707,6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5 102,6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91,9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1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Басқалар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17 966,1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12 950,0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5 016,1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72,1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Борышқа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қызмет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2 167,6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2 167,6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Пайдаланылмаған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трансферттерді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қайтару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417,2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417,2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Қарыздарды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өтеу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19 208,2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19 208,2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038923" y="743189"/>
            <a:ext cx="154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  <a:endParaRPr lang="ru-RU" dirty="0"/>
          </a:p>
        </p:txBody>
      </p:sp>
      <p:pic>
        <p:nvPicPr>
          <p:cNvPr id="1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  <p:sp>
        <p:nvSpPr>
          <p:cNvPr id="10" name="TextBox 30"/>
          <p:cNvSpPr txBox="1"/>
          <p:nvPr/>
        </p:nvSpPr>
        <p:spPr>
          <a:xfrm>
            <a:off x="2971800" y="7279965"/>
            <a:ext cx="1317811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2024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- 2026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жылдарға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бюджет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шығысының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серпіні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67200" y="8420100"/>
            <a:ext cx="1600200" cy="8704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077200" y="8245735"/>
            <a:ext cx="1676400" cy="1066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2005423" y="8420099"/>
            <a:ext cx="1766047" cy="89243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790563" y="9369007"/>
            <a:ext cx="11696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65468" y="9559606"/>
            <a:ext cx="2177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.2024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84193" y="9559606"/>
            <a:ext cx="1916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.2025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931154" y="9560341"/>
            <a:ext cx="2135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.2026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85074" y="8579080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435 643</a:t>
            </a:r>
            <a:endParaRPr lang="ru-RU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2431498" y="8750468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424 592</a:t>
            </a:r>
            <a:endParaRPr lang="ru-RU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555193" y="8700575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360 792</a:t>
            </a:r>
            <a:endParaRPr lang="ru-RU" sz="2000" b="1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6072470" y="8656476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10058400" y="8700575"/>
            <a:ext cx="1676400" cy="244444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 rot="21024077">
            <a:off x="6392463" y="8383491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+74 851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75095">
            <a:off x="10574322" y="8464360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-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11 051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30" name="TextBox 1"/>
          <p:cNvSpPr txBox="1"/>
          <p:nvPr/>
        </p:nvSpPr>
        <p:spPr>
          <a:xfrm rot="21092488">
            <a:off x="6494090" y="8836700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+20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1"/>
          <p:cNvSpPr txBox="1"/>
          <p:nvPr/>
        </p:nvSpPr>
        <p:spPr>
          <a:xfrm rot="576496">
            <a:off x="10405767" y="8826636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7,4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31376" y="6523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4800" y="112324"/>
            <a:ext cx="108204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 САЛА – 242 911 </a:t>
            </a:r>
            <a:r>
              <a:rPr lang="en-US" sz="40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 descr="https://old.aqmeshit-zhastary.kz/uploads/posts/2020-10/1602054226_5cd7ec05eeb7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6118" y="3010326"/>
            <a:ext cx="3877234" cy="166252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https://qazaly.kz/uploads/posts/2023-01/1673960128_whatsapp-image-2022-02-01-at-12_13_10.jpe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9565" y="5130515"/>
            <a:ext cx="3863787" cy="1585049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https://avatars.mds.yandex.net/i?id=12659d7f7399a712ea800061bebf8dd2_l-5887023-images-thumbs&amp;n=13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399" y="7290544"/>
            <a:ext cx="2043953" cy="166295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https://avatars.mds.yandex.net/i?id=a1d5107b3413dd7cc74b659b3cc06202_l-5221501-images-thumbs&amp;n=13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77152" y="1116549"/>
            <a:ext cx="3886199" cy="1422548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https://zhaikpress.kz/wp-content/oraloniri/news/img/2019/04/erke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56982" y="7290544"/>
            <a:ext cx="1846729" cy="166295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715000" y="1200269"/>
            <a:ext cx="11052635" cy="1338828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ӘЛЕУМЕТТІК КӨМЕК ЖӘНЕ ӘЛЕУМЕТТІК ҚАМСЫЗДАНДЫРУ </a:t>
            </a:r>
            <a:r>
              <a:rPr lang="ru-RU" b="1" u="sng" dirty="0" smtClean="0">
                <a:solidFill>
                  <a:srgbClr val="FF0000"/>
                </a:solidFill>
              </a:rPr>
              <a:t>– </a:t>
            </a:r>
            <a:r>
              <a:rPr lang="en-US" b="1" u="sng" dirty="0" smtClean="0">
                <a:solidFill>
                  <a:srgbClr val="FF0000"/>
                </a:solidFill>
              </a:rPr>
              <a:t>22 939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9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9 080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қамсыздандыру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12 834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 теңге 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көмек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1 025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көмек және әлеуметтік қамтамасыз ету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салаларындағы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өзге де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014666"/>
            <a:ext cx="11052635" cy="1754326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ДЕНСАУЛЫҚ САҚТАУ – 7 120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ru-RU" sz="7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3 647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 -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халықтың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денсаулығын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қорғау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1 298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мамандандырылған медициналық көмек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312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 емханалар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1 863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 теңге  -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денсаулық сақтау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саласындағы өзге де қызметтер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15000" y="5130516"/>
            <a:ext cx="11052635" cy="1585049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 defTabSz="444500">
              <a:spcBef>
                <a:spcPct val="0"/>
              </a:spcBef>
            </a:pP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БІЛІМ БЕРУ – 196 829 </a:t>
            </a:r>
            <a:r>
              <a:rPr lang="en-US" b="1" u="sng" dirty="0" err="1" smtClean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endParaRPr lang="en-US" b="1" u="sng" dirty="0" smtClean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ru-RU" sz="7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137 994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бастауыш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негізгі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орта,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жалпы орта білім беру 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35 828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 теңге -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мектепке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дей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нг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тәрбие және оқыту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19 286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-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техникалық, кәсіби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орта білімнен кейінгі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білім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беру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3 722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 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л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 беру саласындағы өзге де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0" y="7317045"/>
            <a:ext cx="11052635" cy="1831271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МӘДЕНИЕТ, СПОРТ, ТУРИЗМ ЖӘНЕ АҚПАРАТТЫҚ КЕҢІСТІК – 16 022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6 927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мәдениет саласындағы қызмет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6 140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теңге -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спорт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2 238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ақпараттық кеңістік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281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туризм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436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млн.теңге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басқа да 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5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cxnSp>
        <p:nvCxnSpPr>
          <p:cNvPr id="22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10810313" cy="1082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- 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57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 rot="21196876">
            <a:off x="6096161" y="9148637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endParaRPr lang="ru-RU" dirty="0"/>
          </a:p>
        </p:txBody>
      </p:sp>
      <p:pic>
        <p:nvPicPr>
          <p:cNvPr id="33" name="object 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4818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210" y="140938"/>
            <a:ext cx="1101399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СЕКТОР –</a:t>
            </a:r>
            <a:r>
              <a:rPr lang="en-US" sz="4000" b="1" dirty="0" smtClean="0">
                <a:solidFill>
                  <a:srgbClr val="C7A2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126 291 </a:t>
            </a:r>
            <a:r>
              <a:rPr lang="en-US" sz="40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894222" y="3759329"/>
            <a:ext cx="42461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CFBFA"/>
                </a:solidFill>
                <a:latin typeface="Open Sans Bold" panose="020B0806030504020204"/>
              </a:rPr>
              <a:t>Шығыстар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 descr="https://opennews.kz/uploads/posts/2022-08/1659500598_n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5721" y="1289969"/>
            <a:ext cx="3705090" cy="1595373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https://inbusiness.kz/uploads/2022-9/PoUZmAdV.jpe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3804" y="3245956"/>
            <a:ext cx="3767844" cy="1931372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https://ru.egemen.kz/article_photo/ru/article_photo/1526963887_article_b.jpeg?width=600&amp;height=315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3804" y="5541142"/>
            <a:ext cx="3736467" cy="105015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http://moodle.bru.by/pluginfile.php/139095/course/overviewfiles/5a6847a9afa72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9663" y="8420100"/>
            <a:ext cx="3718538" cy="1367358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9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10810313" cy="1082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27992" y="1247271"/>
            <a:ext cx="11394416" cy="1661993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ТҰРҒЫН ҮЙ-КОММУНАЛДЫҚ ШАРУАШЫЛЫҚ –  55 239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ru-RU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31 267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тұрғын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үй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шаруашылығы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5 393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 теңге 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коммуналдық шаруашылық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18 579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елді-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мекендерді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көркейту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11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05156" y="3238336"/>
            <a:ext cx="11418304" cy="1938992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АУЫЛ, СУ, ОРМАН, БАЛЫҚ ШАРУАШЫЛЫҒЫ, ЕРЕКШЕ ҚОРҒАЛАТЫН ТАБИҒИ АУМАҚТАР, 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ЖЕР ҚАТЫНАСТАРЫ – 7 952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5 338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ауыл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шаруашылығы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1 222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су шаруашылығы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251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орман шаруашылығы және қоршаған ортаны қорғау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1 141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жер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қатынастары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және өзге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05156" y="5538111"/>
            <a:ext cx="11418304" cy="92333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ӨНЕРКӘСІП, СӘУЛЕТ, ҚАЛА ҚҰРЫЛЫСЫ ЖӘНЕ ҚҰРЫЛЫС ҚЫЗМЕТІ – 5 300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5 300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сәулет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қала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құрылысы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және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құрылыс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қызметі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60688" y="8529089"/>
            <a:ext cx="11461720" cy="120032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КӨЛІК  ЖӘНЕ КОММУНИКАЦИЯ – 57 707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27 190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-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автомобиль көлігі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5 177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әуе көлігі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25 340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көлік және коммуникация саласындағы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өзге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–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kk-KZ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30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ru-RU" dirty="0"/>
          </a:p>
        </p:txBody>
      </p:sp>
      <p:pic>
        <p:nvPicPr>
          <p:cNvPr id="37" name="object 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917947" y="33813"/>
            <a:ext cx="1370053" cy="1034264"/>
          </a:xfrm>
          <a:prstGeom prst="rect">
            <a:avLst/>
          </a:prstGeom>
        </p:spPr>
      </p:pic>
      <p:pic>
        <p:nvPicPr>
          <p:cNvPr id="21" name="Рисунок 20" descr="https://sun9-46.userapi.com/impf/c853620/v853620260/2a83e/242WhgoLEAE.jpg?size=800x534&amp;quality=96&amp;sign=6eae9ce0efe520091e93ec29a505f50d&amp;c_uniq_tag=CsuiptLXNn0OkejOxH-Ac6_kSTSdXvvwDYwaZZ7CtqE&amp;type=album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16216" y="6824937"/>
            <a:ext cx="3752155" cy="117369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5398398" y="6824937"/>
            <a:ext cx="11403379" cy="120032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b="1" u="sng" dirty="0" smtClean="0">
                <a:solidFill>
                  <a:srgbClr val="FF0000"/>
                </a:solidFill>
              </a:rPr>
              <a:t>ОТЫН –ЭНЕРГЕТИКА КЕШЕНІ ЖӘНЕ ЖЕР ҚОЙНАУЫН ПАЙДАЛАНУ – </a:t>
            </a:r>
            <a:r>
              <a:rPr lang="ru-RU" b="1" u="sng" dirty="0" smtClean="0">
                <a:solidFill>
                  <a:srgbClr val="FF0000"/>
                </a:solidFill>
              </a:rPr>
              <a:t>9</a:t>
            </a:r>
            <a:r>
              <a:rPr lang="en-US" b="1" u="sng" dirty="0" smtClean="0">
                <a:solidFill>
                  <a:srgbClr val="FF0000"/>
                </a:solidFill>
              </a:rPr>
              <a:t>3</a:t>
            </a:r>
            <a:r>
              <a:rPr lang="ru-RU" b="1" u="sng" dirty="0" smtClean="0">
                <a:solidFill>
                  <a:srgbClr val="FF0000"/>
                </a:solidFill>
              </a:rPr>
              <a:t> </a:t>
            </a:r>
            <a:r>
              <a:rPr lang="kk-KZ" b="1" u="sng" dirty="0" smtClean="0">
                <a:solidFill>
                  <a:srgbClr val="FF0000"/>
                </a:solidFill>
              </a:rPr>
              <a:t>млн.теңге</a:t>
            </a:r>
          </a:p>
          <a:p>
            <a:endParaRPr lang="kk-KZ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9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3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млн.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теңге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 -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отын- энергетика кешені және жер қойнауын пайдалану саласындағы өзге де 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kk-KZ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210" y="140938"/>
            <a:ext cx="956619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ҚОРҒАНЫС, ҚОҒАМДЫҚ ТӘРТІП </a:t>
            </a:r>
          </a:p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 ҚАУІПСІЗДІК – 15 677 </a:t>
            </a:r>
            <a:r>
              <a:rPr lang="en-US" sz="36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67870">
            <a:off x="8979440" y="780603"/>
            <a:ext cx="1128370" cy="369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13" name="AutoShape 249"/>
          <p:cNvCxnSpPr>
            <a:cxnSpLocks noChangeShapeType="1"/>
          </p:cNvCxnSpPr>
          <p:nvPr/>
        </p:nvCxnSpPr>
        <p:spPr bwMode="auto">
          <a:xfrm flipV="1">
            <a:off x="17929" y="1248935"/>
            <a:ext cx="10192871" cy="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–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3,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7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a.mejirman\Desktop\сурет\IMG_20201022_194041_4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82" y="2315637"/>
            <a:ext cx="3662293" cy="1600200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.mejirman\Desktop\сурет\5743ea25e061891ac7f30fb324a2232a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41" y="5123329"/>
            <a:ext cx="3626434" cy="163121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00419" y="2401300"/>
            <a:ext cx="11169736" cy="156966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FF0000"/>
                </a:solidFill>
              </a:rPr>
              <a:t>ҚОРҒАНЫС – 2 345 </a:t>
            </a:r>
            <a:r>
              <a:rPr lang="en-US" sz="2000" b="1" u="sng" dirty="0" err="1" smtClean="0">
                <a:solidFill>
                  <a:srgbClr val="FF0000"/>
                </a:solidFill>
              </a:rPr>
              <a:t>млн.теңге</a:t>
            </a:r>
            <a:endParaRPr lang="en-US" sz="2000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1 168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әскери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мұқтаждар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1 177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млн. теңге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төтенше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жағдайлар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жөніндегі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жұмыстарды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ұйымдастыру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18348" y="5108972"/>
            <a:ext cx="11193834" cy="1631216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FF0000"/>
                </a:solidFill>
              </a:rPr>
              <a:t>ҚОҒАМДЫҚ  ТӘРТІП, ҚАУІПСІЗДІК, ҚҰҚЫҚТЫҚ,  СОТ, ҚЫЛМЫСТЫҚ АТҚАРУ  –  13 332 </a:t>
            </a:r>
            <a:r>
              <a:rPr lang="en-US" sz="2000" b="1" u="sng" dirty="0" err="1" smtClean="0">
                <a:solidFill>
                  <a:srgbClr val="FF0000"/>
                </a:solidFill>
              </a:rPr>
              <a:t>млн.теңге</a:t>
            </a:r>
            <a:endParaRPr lang="en-US" sz="2000" b="1" u="sng" dirty="0" smtClean="0">
              <a:solidFill>
                <a:srgbClr val="FF0000"/>
              </a:solidFill>
            </a:endParaRPr>
          </a:p>
          <a:p>
            <a:endParaRPr lang="en-US" sz="2000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10 897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құқықтық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қорғау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қызметі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2 435 </a:t>
            </a:r>
            <a:r>
              <a:rPr lang="kk-KZ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қоғамдық тәртіп және қауіпсіздік саласында өзге де қызметтер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ru-RU" dirty="0"/>
          </a:p>
        </p:txBody>
      </p:sp>
      <p:pic>
        <p:nvPicPr>
          <p:cNvPr id="30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917947" y="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-6927" y="-13447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53400" y="4686300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5"/>
          <p:cNvSpPr txBox="1"/>
          <p:nvPr/>
        </p:nvSpPr>
        <p:spPr>
          <a:xfrm>
            <a:off x="4061012" y="3030597"/>
            <a:ext cx="10668000" cy="1404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00"/>
              </a:lnSpc>
            </a:pPr>
            <a:r>
              <a:rPr lang="en-US" sz="66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Назарларыңызға</a:t>
            </a:r>
            <a:r>
              <a:rPr lang="en-US" sz="6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рақмет</a:t>
            </a:r>
            <a:endParaRPr lang="en-US" sz="66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7987</TotalTime>
  <Words>1031</Words>
  <Application>Microsoft Office PowerPoint</Application>
  <PresentationFormat>Произвольный</PresentationFormat>
  <Paragraphs>253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Calibri</vt:lpstr>
      <vt:lpstr>Cambria Math</vt:lpstr>
      <vt:lpstr>Arial</vt:lpstr>
      <vt:lpstr>Myriad Pro Semibold</vt:lpstr>
      <vt:lpstr>Open Sans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жылдың қала бюджетінің атқарылу есебі</dc:title>
  <dc:creator/>
  <cp:lastModifiedBy>Суйеубекова Айкерим Онгарбековна</cp:lastModifiedBy>
  <cp:revision>1421</cp:revision>
  <cp:lastPrinted>2026-07-24T06:21:42Z</cp:lastPrinted>
  <dcterms:created xsi:type="dcterms:W3CDTF">2006-08-16T00:00:00Z</dcterms:created>
  <dcterms:modified xsi:type="dcterms:W3CDTF">2026-08-18T07:44:41Z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9777334EE6B34A3A96EE814537F039DC_12</vt:lpwstr>
  </property>
  <property fmtid="{D5CDD505-2E9C-101B-9397-08002B2CF9AE}" pid="3" name="KSOProductBuildVer">
    <vt:lpwstr>1049-12.2.0.19805</vt:lpwstr>
  </property>
</Properties>
</file>