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4" r:id="rId1"/>
  </p:sldMasterIdLst>
  <p:notesMasterIdLst>
    <p:notesMasterId r:id="rId8"/>
  </p:notesMasterIdLst>
  <p:handoutMasterIdLst>
    <p:handoutMasterId r:id="rId9"/>
  </p:handoutMasterIdLst>
  <p:sldIdLst>
    <p:sldId id="351" r:id="rId2"/>
    <p:sldId id="352" r:id="rId3"/>
    <p:sldId id="353" r:id="rId4"/>
    <p:sldId id="361" r:id="rId5"/>
    <p:sldId id="345" r:id="rId6"/>
    <p:sldId id="360" r:id="rId7"/>
  </p:sldIdLst>
  <p:sldSz cx="9144000" cy="6858000" type="screen4x3"/>
  <p:notesSz cx="6669088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541BD"/>
    <a:srgbClr val="3333FF"/>
    <a:srgbClr val="FFCC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47" autoAdjust="0"/>
    <p:restoredTop sz="94682" autoAdjust="0"/>
  </p:normalViewPr>
  <p:slideViewPr>
    <p:cSldViewPr>
      <p:cViewPr varScale="1">
        <p:scale>
          <a:sx n="82" d="100"/>
          <a:sy n="82" d="100"/>
        </p:scale>
        <p:origin x="-1330" y="-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326846,1 мың теңге</c:v>
                </c:pt>
                <c:pt idx="1">
                  <c:v>397800,4 мың теңге</c:v>
                </c:pt>
                <c:pt idx="2">
                  <c:v>432829,6 мың теңге</c:v>
                </c:pt>
                <c:pt idx="3">
                  <c:v>868747,0 мың теңге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326846.09999999998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611-41BD-AD40-C213B8B6D1F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326846,1 мың теңге</c:v>
                </c:pt>
                <c:pt idx="1">
                  <c:v>397800,4 мың теңге</c:v>
                </c:pt>
                <c:pt idx="2">
                  <c:v>432829,6 мың теңге</c:v>
                </c:pt>
                <c:pt idx="3">
                  <c:v>868747,0 мың теңге</c:v>
                </c:pt>
              </c:strCache>
            </c:strRef>
          </c:cat>
          <c:val>
            <c:numRef>
              <c:f>Лист1!$C$2:$C$5</c:f>
              <c:numCache>
                <c:formatCode>0.0</c:formatCode>
                <c:ptCount val="4"/>
                <c:pt idx="1">
                  <c:v>397800.4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611-41BD-AD40-C213B8B6D1F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2025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326846,1 мың теңге</c:v>
                </c:pt>
                <c:pt idx="1">
                  <c:v>397800,4 мың теңге</c:v>
                </c:pt>
                <c:pt idx="2">
                  <c:v>432829,6 мың теңге</c:v>
                </c:pt>
                <c:pt idx="3">
                  <c:v>868747,0 мың теңге</c:v>
                </c:pt>
              </c:strCache>
            </c:strRef>
          </c:cat>
          <c:val>
            <c:numRef>
              <c:f>Лист1!$D$2:$D$5</c:f>
              <c:numCache>
                <c:formatCode>0.0</c:formatCode>
                <c:ptCount val="4"/>
                <c:pt idx="2">
                  <c:v>432829.6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611-41BD-AD40-C213B8B6D1F8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2026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326846,1 мың теңге</c:v>
                </c:pt>
                <c:pt idx="1">
                  <c:v>397800,4 мың теңге</c:v>
                </c:pt>
                <c:pt idx="2">
                  <c:v>432829,6 мың теңге</c:v>
                </c:pt>
                <c:pt idx="3">
                  <c:v>868747,0 мың теңге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3" formatCode="#,##0.0">
                  <c:v>868747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611-41BD-AD40-C213B8B6D1F8}"/>
            </c:ext>
          </c:extLst>
        </c:ser>
        <c:shape val="box"/>
        <c:axId val="140192384"/>
        <c:axId val="140288384"/>
        <c:axId val="0"/>
      </c:bar3DChart>
      <c:catAx>
        <c:axId val="140192384"/>
        <c:scaling>
          <c:orientation val="minMax"/>
        </c:scaling>
        <c:axPos val="b"/>
        <c:numFmt formatCode="General" sourceLinked="1"/>
        <c:tickLblPos val="nextTo"/>
        <c:crossAx val="140288384"/>
        <c:crosses val="autoZero"/>
        <c:auto val="1"/>
        <c:lblAlgn val="ctr"/>
        <c:lblOffset val="100"/>
      </c:catAx>
      <c:valAx>
        <c:axId val="140288384"/>
        <c:scaling>
          <c:orientation val="minMax"/>
        </c:scaling>
        <c:axPos val="l"/>
        <c:majorGridlines/>
        <c:numFmt formatCode="0.0" sourceLinked="1"/>
        <c:tickLblPos val="nextTo"/>
        <c:crossAx val="140192384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FF36CF-5D93-41AE-80CF-526E5F4EAEAF}" type="doc">
      <dgm:prSet loTypeId="urn:microsoft.com/office/officeart/2005/8/layout/chevron2" loCatId="process" qsTypeId="urn:microsoft.com/office/officeart/2005/8/quickstyle/3d6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0EDE35F4-D238-419A-BDBC-74399AB08187}">
      <dgm:prSet phldrT="[Текст]" custT="1"/>
      <dgm:spPr/>
      <dgm:t>
        <a:bodyPr/>
        <a:lstStyle/>
        <a:p>
          <a:r>
            <a:rPr lang="ru-RU" sz="2000" baseline="0" dirty="0"/>
            <a:t>3 </a:t>
          </a:r>
          <a:r>
            <a:rPr lang="ru-RU" sz="2000" baseline="0" dirty="0" smtClean="0"/>
            <a:t>025 338,0</a:t>
          </a:r>
          <a:endParaRPr lang="ru-RU" sz="2000" baseline="0" dirty="0"/>
        </a:p>
      </dgm:t>
    </dgm:pt>
    <dgm:pt modelId="{D2C89A0E-82DB-43BF-B09A-5B5031885417}" type="parTrans" cxnId="{0ABDD585-0802-419D-AFC0-FE6FCAD0B76F}">
      <dgm:prSet/>
      <dgm:spPr/>
      <dgm:t>
        <a:bodyPr/>
        <a:lstStyle/>
        <a:p>
          <a:endParaRPr lang="ru-RU"/>
        </a:p>
      </dgm:t>
    </dgm:pt>
    <dgm:pt modelId="{0BD2546C-0AD3-4BE2-B031-AE1D390684F7}" type="sibTrans" cxnId="{0ABDD585-0802-419D-AFC0-FE6FCAD0B76F}">
      <dgm:prSet/>
      <dgm:spPr/>
      <dgm:t>
        <a:bodyPr/>
        <a:lstStyle/>
        <a:p>
          <a:endParaRPr lang="ru-RU"/>
        </a:p>
      </dgm:t>
    </dgm:pt>
    <dgm:pt modelId="{081950BE-A231-478D-8C31-28F9FC0308BB}">
      <dgm:prSet phldrT="[Текст]" custT="1"/>
      <dgm:spPr/>
      <dgm:t>
        <a:bodyPr/>
        <a:lstStyle/>
        <a:p>
          <a:r>
            <a:rPr lang="ru-RU" sz="2000" baseline="0" dirty="0" err="1"/>
            <a:t>Жылдық жоспар</a:t>
          </a:r>
          <a:endParaRPr lang="ru-RU" sz="2000" baseline="0" dirty="0"/>
        </a:p>
      </dgm:t>
    </dgm:pt>
    <dgm:pt modelId="{93B48354-17C9-4671-B10C-1EAB18D19FB7}" type="parTrans" cxnId="{D2331DB8-DC4D-4370-8DAE-4E9CEB7107C2}">
      <dgm:prSet/>
      <dgm:spPr/>
      <dgm:t>
        <a:bodyPr/>
        <a:lstStyle/>
        <a:p>
          <a:endParaRPr lang="ru-RU"/>
        </a:p>
      </dgm:t>
    </dgm:pt>
    <dgm:pt modelId="{19624C17-13CC-4A20-81C9-AA16A5C1B5EC}" type="sibTrans" cxnId="{D2331DB8-DC4D-4370-8DAE-4E9CEB7107C2}">
      <dgm:prSet/>
      <dgm:spPr/>
      <dgm:t>
        <a:bodyPr/>
        <a:lstStyle/>
        <a:p>
          <a:endParaRPr lang="ru-RU"/>
        </a:p>
      </dgm:t>
    </dgm:pt>
    <dgm:pt modelId="{049436F4-ED78-43F1-B346-A00DDD61F04F}">
      <dgm:prSet phldrT="[Текст]" custT="1"/>
      <dgm:spPr/>
      <dgm:t>
        <a:bodyPr/>
        <a:lstStyle/>
        <a:p>
          <a:r>
            <a:rPr lang="ru-RU" sz="2000" baseline="0" dirty="0" smtClean="0"/>
            <a:t>868 754</a:t>
          </a:r>
          <a:r>
            <a:rPr lang="ru-KZ" sz="2000" baseline="0" dirty="0" smtClean="0"/>
            <a:t>,0</a:t>
          </a:r>
          <a:endParaRPr lang="ru-KZ" sz="2000" baseline="0" dirty="0"/>
        </a:p>
      </dgm:t>
    </dgm:pt>
    <dgm:pt modelId="{E02448C5-6370-416D-B768-303179F788AB}" type="parTrans" cxnId="{9A0012F1-CD49-4340-898F-388C35DB763C}">
      <dgm:prSet/>
      <dgm:spPr/>
      <dgm:t>
        <a:bodyPr/>
        <a:lstStyle/>
        <a:p>
          <a:endParaRPr lang="ru-RU"/>
        </a:p>
      </dgm:t>
    </dgm:pt>
    <dgm:pt modelId="{62779490-DD44-4DB5-87BB-833106E7EF43}" type="sibTrans" cxnId="{9A0012F1-CD49-4340-898F-388C35DB763C}">
      <dgm:prSet/>
      <dgm:spPr/>
      <dgm:t>
        <a:bodyPr/>
        <a:lstStyle/>
        <a:p>
          <a:endParaRPr lang="ru-RU"/>
        </a:p>
      </dgm:t>
    </dgm:pt>
    <dgm:pt modelId="{CECE19DF-8FA2-4767-82D8-4C48E52EE851}">
      <dgm:prSet phldrT="[Текст]" custT="1"/>
      <dgm:spPr/>
      <dgm:t>
        <a:bodyPr/>
        <a:lstStyle/>
        <a:p>
          <a:r>
            <a:rPr lang="ru-RU" sz="2000" baseline="0" dirty="0" smtClean="0"/>
            <a:t>1.08.2026 </a:t>
          </a:r>
          <a:r>
            <a:rPr lang="ru-RU" sz="2000" baseline="0" dirty="0" err="1"/>
            <a:t>жылға арналған жоспар</a:t>
          </a:r>
          <a:endParaRPr lang="ru-RU" sz="2000" baseline="0" dirty="0"/>
        </a:p>
      </dgm:t>
    </dgm:pt>
    <dgm:pt modelId="{93084FDC-33D6-4E94-8FC9-F04C0705BD55}" type="parTrans" cxnId="{76365EEA-0E05-4DD2-9930-744019B3FE86}">
      <dgm:prSet/>
      <dgm:spPr/>
      <dgm:t>
        <a:bodyPr/>
        <a:lstStyle/>
        <a:p>
          <a:endParaRPr lang="ru-RU"/>
        </a:p>
      </dgm:t>
    </dgm:pt>
    <dgm:pt modelId="{37A174C3-AA51-4B95-A77E-C9D0E421A911}" type="sibTrans" cxnId="{76365EEA-0E05-4DD2-9930-744019B3FE86}">
      <dgm:prSet/>
      <dgm:spPr/>
      <dgm:t>
        <a:bodyPr/>
        <a:lstStyle/>
        <a:p>
          <a:endParaRPr lang="ru-RU"/>
        </a:p>
      </dgm:t>
    </dgm:pt>
    <dgm:pt modelId="{0AA986EC-2932-44EA-8F9F-2734110DCAAA}">
      <dgm:prSet phldrT="[Текст]" custT="1"/>
      <dgm:spPr/>
      <dgm:t>
        <a:bodyPr/>
        <a:lstStyle/>
        <a:p>
          <a:r>
            <a:rPr lang="ru-RU" sz="2000" baseline="0" dirty="0" err="1"/>
            <a:t>Өсу қарқыны </a:t>
          </a:r>
          <a:r>
            <a:rPr lang="ru-RU" sz="2000" baseline="0" dirty="0"/>
            <a:t>%</a:t>
          </a:r>
        </a:p>
      </dgm:t>
    </dgm:pt>
    <dgm:pt modelId="{B78AA587-C8CE-403B-A7E1-F6A8C9417B85}" type="parTrans" cxnId="{5334CB85-4061-4DC9-B03F-D66B04925091}">
      <dgm:prSet/>
      <dgm:spPr/>
      <dgm:t>
        <a:bodyPr/>
        <a:lstStyle/>
        <a:p>
          <a:endParaRPr lang="ru-RU"/>
        </a:p>
      </dgm:t>
    </dgm:pt>
    <dgm:pt modelId="{B8A9032E-758D-4C04-A261-0F1F65FFFE18}" type="sibTrans" cxnId="{5334CB85-4061-4DC9-B03F-D66B04925091}">
      <dgm:prSet/>
      <dgm:spPr/>
      <dgm:t>
        <a:bodyPr/>
        <a:lstStyle/>
        <a:p>
          <a:endParaRPr lang="ru-RU"/>
        </a:p>
      </dgm:t>
    </dgm:pt>
    <dgm:pt modelId="{29D0398B-7F82-42FF-9215-E71CCCD909F9}">
      <dgm:prSet phldrT="[Текст]" custT="1"/>
      <dgm:spPr/>
      <dgm:t>
        <a:bodyPr/>
        <a:lstStyle/>
        <a:p>
          <a:r>
            <a:rPr lang="kk-KZ" sz="2000" baseline="0" dirty="0" smtClean="0"/>
            <a:t>0,28</a:t>
          </a:r>
          <a:endParaRPr lang="en-US" sz="2000" baseline="0" dirty="0"/>
        </a:p>
      </dgm:t>
    </dgm:pt>
    <dgm:pt modelId="{D1C67F9B-F0E0-47C7-BBE4-6BE5E1DF03DB}" type="sibTrans" cxnId="{9437249E-8129-4726-B9AF-47C9F4A2DE3C}">
      <dgm:prSet/>
      <dgm:spPr/>
      <dgm:t>
        <a:bodyPr/>
        <a:lstStyle/>
        <a:p>
          <a:endParaRPr lang="ru-RU"/>
        </a:p>
      </dgm:t>
    </dgm:pt>
    <dgm:pt modelId="{35954B4E-3ED9-42B1-AF5E-794E4AE54A33}" type="parTrans" cxnId="{9437249E-8129-4726-B9AF-47C9F4A2DE3C}">
      <dgm:prSet/>
      <dgm:spPr/>
      <dgm:t>
        <a:bodyPr/>
        <a:lstStyle/>
        <a:p>
          <a:endParaRPr lang="ru-RU"/>
        </a:p>
      </dgm:t>
    </dgm:pt>
    <dgm:pt modelId="{5DD72068-BD1F-4942-A3F1-262196138192}" type="pres">
      <dgm:prSet presAssocID="{EBFF36CF-5D93-41AE-80CF-526E5F4EAEA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F4F92AD-74D6-4827-8606-A703DA973979}" type="pres">
      <dgm:prSet presAssocID="{0EDE35F4-D238-419A-BDBC-74399AB08187}" presName="composite" presStyleCnt="0"/>
      <dgm:spPr/>
    </dgm:pt>
    <dgm:pt modelId="{8F6A8E65-7F9C-4FF3-8048-641B7D5312AA}" type="pres">
      <dgm:prSet presAssocID="{0EDE35F4-D238-419A-BDBC-74399AB08187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718893-A4EA-402D-ABA8-A8AC42F55B0F}" type="pres">
      <dgm:prSet presAssocID="{0EDE35F4-D238-419A-BDBC-74399AB08187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682201-5386-4FC2-A8F4-C92A488806EE}" type="pres">
      <dgm:prSet presAssocID="{0BD2546C-0AD3-4BE2-B031-AE1D390684F7}" presName="sp" presStyleCnt="0"/>
      <dgm:spPr/>
    </dgm:pt>
    <dgm:pt modelId="{FB53ACF0-608B-44A9-B20E-45FABC59C061}" type="pres">
      <dgm:prSet presAssocID="{049436F4-ED78-43F1-B346-A00DDD61F04F}" presName="composite" presStyleCnt="0"/>
      <dgm:spPr/>
    </dgm:pt>
    <dgm:pt modelId="{77269CF6-7ABE-4B26-AEE2-83F7CBF0B05D}" type="pres">
      <dgm:prSet presAssocID="{049436F4-ED78-43F1-B346-A00DDD61F04F}" presName="parentText" presStyleLbl="alignNode1" presStyleIdx="1" presStyleCnt="3" custLinFactNeighborX="0" custLinFactNeighborY="-89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4D7CF4-F195-4D33-ACA0-425AA8699E2F}" type="pres">
      <dgm:prSet presAssocID="{049436F4-ED78-43F1-B346-A00DDD61F04F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526A13-A0FB-4FAA-B25B-332C283FC465}" type="pres">
      <dgm:prSet presAssocID="{62779490-DD44-4DB5-87BB-833106E7EF43}" presName="sp" presStyleCnt="0"/>
      <dgm:spPr/>
    </dgm:pt>
    <dgm:pt modelId="{9C0CE49A-05FE-4FAE-8B0C-8FED6627241C}" type="pres">
      <dgm:prSet presAssocID="{29D0398B-7F82-42FF-9215-E71CCCD909F9}" presName="composite" presStyleCnt="0"/>
      <dgm:spPr/>
    </dgm:pt>
    <dgm:pt modelId="{A5590BD7-B565-485C-B136-E59D7D8E2504}" type="pres">
      <dgm:prSet presAssocID="{29D0398B-7F82-42FF-9215-E71CCCD909F9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FFEBD9-AC77-46AB-B383-92198CB01B10}" type="pres">
      <dgm:prSet presAssocID="{29D0398B-7F82-42FF-9215-E71CCCD909F9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334CB85-4061-4DC9-B03F-D66B04925091}" srcId="{29D0398B-7F82-42FF-9215-E71CCCD909F9}" destId="{0AA986EC-2932-44EA-8F9F-2734110DCAAA}" srcOrd="0" destOrd="0" parTransId="{B78AA587-C8CE-403B-A7E1-F6A8C9417B85}" sibTransId="{B8A9032E-758D-4C04-A261-0F1F65FFFE18}"/>
    <dgm:cxn modelId="{76365EEA-0E05-4DD2-9930-744019B3FE86}" srcId="{049436F4-ED78-43F1-B346-A00DDD61F04F}" destId="{CECE19DF-8FA2-4767-82D8-4C48E52EE851}" srcOrd="0" destOrd="0" parTransId="{93084FDC-33D6-4E94-8FC9-F04C0705BD55}" sibTransId="{37A174C3-AA51-4B95-A77E-C9D0E421A911}"/>
    <dgm:cxn modelId="{AE87984A-9A39-428A-B7DA-4B9C28463ED6}" type="presOf" srcId="{0EDE35F4-D238-419A-BDBC-74399AB08187}" destId="{8F6A8E65-7F9C-4FF3-8048-641B7D5312AA}" srcOrd="0" destOrd="0" presId="urn:microsoft.com/office/officeart/2005/8/layout/chevron2"/>
    <dgm:cxn modelId="{573644A2-FA53-4C1B-AD3E-6BAFDC212CFE}" type="presOf" srcId="{EBFF36CF-5D93-41AE-80CF-526E5F4EAEAF}" destId="{5DD72068-BD1F-4942-A3F1-262196138192}" srcOrd="0" destOrd="0" presId="urn:microsoft.com/office/officeart/2005/8/layout/chevron2"/>
    <dgm:cxn modelId="{0ABDD585-0802-419D-AFC0-FE6FCAD0B76F}" srcId="{EBFF36CF-5D93-41AE-80CF-526E5F4EAEAF}" destId="{0EDE35F4-D238-419A-BDBC-74399AB08187}" srcOrd="0" destOrd="0" parTransId="{D2C89A0E-82DB-43BF-B09A-5B5031885417}" sibTransId="{0BD2546C-0AD3-4BE2-B031-AE1D390684F7}"/>
    <dgm:cxn modelId="{D2331DB8-DC4D-4370-8DAE-4E9CEB7107C2}" srcId="{0EDE35F4-D238-419A-BDBC-74399AB08187}" destId="{081950BE-A231-478D-8C31-28F9FC0308BB}" srcOrd="0" destOrd="0" parTransId="{93B48354-17C9-4671-B10C-1EAB18D19FB7}" sibTransId="{19624C17-13CC-4A20-81C9-AA16A5C1B5EC}"/>
    <dgm:cxn modelId="{F6B4E61A-2486-40A5-A037-6DED9FF59B1D}" type="presOf" srcId="{0AA986EC-2932-44EA-8F9F-2734110DCAAA}" destId="{28FFEBD9-AC77-46AB-B383-92198CB01B10}" srcOrd="0" destOrd="0" presId="urn:microsoft.com/office/officeart/2005/8/layout/chevron2"/>
    <dgm:cxn modelId="{31A0AE55-4945-47FE-AD2D-A01453097C00}" type="presOf" srcId="{081950BE-A231-478D-8C31-28F9FC0308BB}" destId="{53718893-A4EA-402D-ABA8-A8AC42F55B0F}" srcOrd="0" destOrd="0" presId="urn:microsoft.com/office/officeart/2005/8/layout/chevron2"/>
    <dgm:cxn modelId="{C289E7FF-E533-475E-9A63-99D8C6504829}" type="presOf" srcId="{29D0398B-7F82-42FF-9215-E71CCCD909F9}" destId="{A5590BD7-B565-485C-B136-E59D7D8E2504}" srcOrd="0" destOrd="0" presId="urn:microsoft.com/office/officeart/2005/8/layout/chevron2"/>
    <dgm:cxn modelId="{9A0012F1-CD49-4340-898F-388C35DB763C}" srcId="{EBFF36CF-5D93-41AE-80CF-526E5F4EAEAF}" destId="{049436F4-ED78-43F1-B346-A00DDD61F04F}" srcOrd="1" destOrd="0" parTransId="{E02448C5-6370-416D-B768-303179F788AB}" sibTransId="{62779490-DD44-4DB5-87BB-833106E7EF43}"/>
    <dgm:cxn modelId="{9437249E-8129-4726-B9AF-47C9F4A2DE3C}" srcId="{EBFF36CF-5D93-41AE-80CF-526E5F4EAEAF}" destId="{29D0398B-7F82-42FF-9215-E71CCCD909F9}" srcOrd="2" destOrd="0" parTransId="{35954B4E-3ED9-42B1-AF5E-794E4AE54A33}" sibTransId="{D1C67F9B-F0E0-47C7-BBE4-6BE5E1DF03DB}"/>
    <dgm:cxn modelId="{96C163EF-2982-405C-B46A-54E17AABA5B2}" type="presOf" srcId="{CECE19DF-8FA2-4767-82D8-4C48E52EE851}" destId="{D24D7CF4-F195-4D33-ACA0-425AA8699E2F}" srcOrd="0" destOrd="0" presId="urn:microsoft.com/office/officeart/2005/8/layout/chevron2"/>
    <dgm:cxn modelId="{9D7038F2-F9BF-4B71-A197-3E26B4C61028}" type="presOf" srcId="{049436F4-ED78-43F1-B346-A00DDD61F04F}" destId="{77269CF6-7ABE-4B26-AEE2-83F7CBF0B05D}" srcOrd="0" destOrd="0" presId="urn:microsoft.com/office/officeart/2005/8/layout/chevron2"/>
    <dgm:cxn modelId="{521B0D4C-B14C-41E3-A66C-97C2887D6096}" type="presParOf" srcId="{5DD72068-BD1F-4942-A3F1-262196138192}" destId="{3F4F92AD-74D6-4827-8606-A703DA973979}" srcOrd="0" destOrd="0" presId="urn:microsoft.com/office/officeart/2005/8/layout/chevron2"/>
    <dgm:cxn modelId="{E5D186F9-82B4-4416-B269-892B82897427}" type="presParOf" srcId="{3F4F92AD-74D6-4827-8606-A703DA973979}" destId="{8F6A8E65-7F9C-4FF3-8048-641B7D5312AA}" srcOrd="0" destOrd="0" presId="urn:microsoft.com/office/officeart/2005/8/layout/chevron2"/>
    <dgm:cxn modelId="{308BAE60-A4C5-4C9E-9186-15DB5C4E5FFB}" type="presParOf" srcId="{3F4F92AD-74D6-4827-8606-A703DA973979}" destId="{53718893-A4EA-402D-ABA8-A8AC42F55B0F}" srcOrd="1" destOrd="0" presId="urn:microsoft.com/office/officeart/2005/8/layout/chevron2"/>
    <dgm:cxn modelId="{6F851245-9A09-4778-875B-8BADA5BC36B1}" type="presParOf" srcId="{5DD72068-BD1F-4942-A3F1-262196138192}" destId="{86682201-5386-4FC2-A8F4-C92A488806EE}" srcOrd="1" destOrd="0" presId="urn:microsoft.com/office/officeart/2005/8/layout/chevron2"/>
    <dgm:cxn modelId="{4FA2BCA5-CC08-4AB7-BB5F-28A113C40333}" type="presParOf" srcId="{5DD72068-BD1F-4942-A3F1-262196138192}" destId="{FB53ACF0-608B-44A9-B20E-45FABC59C061}" srcOrd="2" destOrd="0" presId="urn:microsoft.com/office/officeart/2005/8/layout/chevron2"/>
    <dgm:cxn modelId="{9209858A-775D-4646-8489-F475F859CE0E}" type="presParOf" srcId="{FB53ACF0-608B-44A9-B20E-45FABC59C061}" destId="{77269CF6-7ABE-4B26-AEE2-83F7CBF0B05D}" srcOrd="0" destOrd="0" presId="urn:microsoft.com/office/officeart/2005/8/layout/chevron2"/>
    <dgm:cxn modelId="{0F118523-87FF-4830-9967-2AA0D71C9D6B}" type="presParOf" srcId="{FB53ACF0-608B-44A9-B20E-45FABC59C061}" destId="{D24D7CF4-F195-4D33-ACA0-425AA8699E2F}" srcOrd="1" destOrd="0" presId="urn:microsoft.com/office/officeart/2005/8/layout/chevron2"/>
    <dgm:cxn modelId="{E62B5A77-65C4-4F47-B7AE-F701E419B17A}" type="presParOf" srcId="{5DD72068-BD1F-4942-A3F1-262196138192}" destId="{68526A13-A0FB-4FAA-B25B-332C283FC465}" srcOrd="3" destOrd="0" presId="urn:microsoft.com/office/officeart/2005/8/layout/chevron2"/>
    <dgm:cxn modelId="{F2C16DA1-A6D9-445B-A702-B801B517BAAD}" type="presParOf" srcId="{5DD72068-BD1F-4942-A3F1-262196138192}" destId="{9C0CE49A-05FE-4FAE-8B0C-8FED6627241C}" srcOrd="4" destOrd="0" presId="urn:microsoft.com/office/officeart/2005/8/layout/chevron2"/>
    <dgm:cxn modelId="{C1A8A222-1DE1-4FA6-BBFB-EB1091826BF3}" type="presParOf" srcId="{9C0CE49A-05FE-4FAE-8B0C-8FED6627241C}" destId="{A5590BD7-B565-485C-B136-E59D7D8E2504}" srcOrd="0" destOrd="0" presId="urn:microsoft.com/office/officeart/2005/8/layout/chevron2"/>
    <dgm:cxn modelId="{F1197FFF-F3ED-4CBF-A862-DB4ABDB614F2}" type="presParOf" srcId="{9C0CE49A-05FE-4FAE-8B0C-8FED6627241C}" destId="{28FFEBD9-AC77-46AB-B383-92198CB01B1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F6A8E65-7F9C-4FF3-8048-641B7D5312AA}">
      <dsp:nvSpPr>
        <dsp:cNvPr id="0" name=""/>
        <dsp:cNvSpPr/>
      </dsp:nvSpPr>
      <dsp:spPr>
        <a:xfrm rot="5400000">
          <a:off x="-281822" y="283351"/>
          <a:ext cx="1878818" cy="1315172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baseline="0" dirty="0"/>
            <a:t>3 </a:t>
          </a:r>
          <a:r>
            <a:rPr lang="ru-RU" sz="2000" kern="1200" baseline="0" dirty="0" smtClean="0"/>
            <a:t>025 338,0</a:t>
          </a:r>
          <a:endParaRPr lang="ru-RU" sz="2000" kern="1200" baseline="0" dirty="0"/>
        </a:p>
      </dsp:txBody>
      <dsp:txXfrm rot="5400000">
        <a:off x="-281822" y="283351"/>
        <a:ext cx="1878818" cy="1315172"/>
      </dsp:txXfrm>
    </dsp:sp>
    <dsp:sp modelId="{53718893-A4EA-402D-ABA8-A8AC42F55B0F}">
      <dsp:nvSpPr>
        <dsp:cNvPr id="0" name=""/>
        <dsp:cNvSpPr/>
      </dsp:nvSpPr>
      <dsp:spPr>
        <a:xfrm rot="5400000">
          <a:off x="4115422" y="-2798721"/>
          <a:ext cx="1221231" cy="682173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lt1"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baseline="0" dirty="0" err="1"/>
            <a:t>Жылдық жоспар</a:t>
          </a:r>
          <a:endParaRPr lang="ru-RU" sz="2000" kern="1200" baseline="0" dirty="0"/>
        </a:p>
      </dsp:txBody>
      <dsp:txXfrm rot="5400000">
        <a:off x="4115422" y="-2798721"/>
        <a:ext cx="1221231" cy="6821731"/>
      </dsp:txXfrm>
    </dsp:sp>
    <dsp:sp modelId="{77269CF6-7ABE-4B26-AEE2-83F7CBF0B05D}">
      <dsp:nvSpPr>
        <dsp:cNvPr id="0" name=""/>
        <dsp:cNvSpPr/>
      </dsp:nvSpPr>
      <dsp:spPr>
        <a:xfrm rot="5400000">
          <a:off x="-281822" y="1953852"/>
          <a:ext cx="1878818" cy="1315172"/>
        </a:xfrm>
        <a:prstGeom prst="chevron">
          <a:avLst/>
        </a:prstGeom>
        <a:solidFill>
          <a:schemeClr val="accent2">
            <a:hueOff val="-419062"/>
            <a:satOff val="-4829"/>
            <a:lumOff val="1079"/>
            <a:alphaOff val="0"/>
          </a:schemeClr>
        </a:solidFill>
        <a:ln w="9525" cap="flat" cmpd="sng" algn="ctr">
          <a:solidFill>
            <a:schemeClr val="accent2">
              <a:hueOff val="-419062"/>
              <a:satOff val="-4829"/>
              <a:lumOff val="1079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hueOff val="-419062"/>
              <a:satOff val="-4829"/>
              <a:lumOff val="1079"/>
              <a:alphaOff val="0"/>
              <a:shade val="9000"/>
              <a:satMod val="105000"/>
              <a:alpha val="48000"/>
            </a:scheme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baseline="0" dirty="0" smtClean="0"/>
            <a:t>868 754</a:t>
          </a:r>
          <a:r>
            <a:rPr lang="ru-KZ" sz="2000" kern="1200" baseline="0" dirty="0" smtClean="0"/>
            <a:t>,0</a:t>
          </a:r>
          <a:endParaRPr lang="ru-KZ" sz="2000" kern="1200" baseline="0" dirty="0"/>
        </a:p>
      </dsp:txBody>
      <dsp:txXfrm rot="5400000">
        <a:off x="-281822" y="1953852"/>
        <a:ext cx="1878818" cy="1315172"/>
      </dsp:txXfrm>
    </dsp:sp>
    <dsp:sp modelId="{D24D7CF4-F195-4D33-ACA0-425AA8699E2F}">
      <dsp:nvSpPr>
        <dsp:cNvPr id="0" name=""/>
        <dsp:cNvSpPr/>
      </dsp:nvSpPr>
      <dsp:spPr>
        <a:xfrm rot="5400000">
          <a:off x="4115422" y="-1111366"/>
          <a:ext cx="1221231" cy="682173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419062"/>
              <a:satOff val="-4829"/>
              <a:lumOff val="1079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lt1"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baseline="0" dirty="0" smtClean="0"/>
            <a:t>1.08.2026 </a:t>
          </a:r>
          <a:r>
            <a:rPr lang="ru-RU" sz="2000" kern="1200" baseline="0" dirty="0" err="1"/>
            <a:t>жылға арналған жоспар</a:t>
          </a:r>
          <a:endParaRPr lang="ru-RU" sz="2000" kern="1200" baseline="0" dirty="0"/>
        </a:p>
      </dsp:txBody>
      <dsp:txXfrm rot="5400000">
        <a:off x="4115422" y="-1111366"/>
        <a:ext cx="1221231" cy="6821731"/>
      </dsp:txXfrm>
    </dsp:sp>
    <dsp:sp modelId="{A5590BD7-B565-485C-B136-E59D7D8E2504}">
      <dsp:nvSpPr>
        <dsp:cNvPr id="0" name=""/>
        <dsp:cNvSpPr/>
      </dsp:nvSpPr>
      <dsp:spPr>
        <a:xfrm rot="5400000">
          <a:off x="-281822" y="3658060"/>
          <a:ext cx="1878818" cy="1315172"/>
        </a:xfrm>
        <a:prstGeom prst="chevron">
          <a:avLst/>
        </a:prstGeom>
        <a:solidFill>
          <a:schemeClr val="accent2">
            <a:hueOff val="-838123"/>
            <a:satOff val="-9658"/>
            <a:lumOff val="2159"/>
            <a:alphaOff val="0"/>
          </a:schemeClr>
        </a:solidFill>
        <a:ln w="9525" cap="flat" cmpd="sng" algn="ctr">
          <a:solidFill>
            <a:schemeClr val="accent2">
              <a:hueOff val="-838123"/>
              <a:satOff val="-9658"/>
              <a:lumOff val="2159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hueOff val="-838123"/>
              <a:satOff val="-9658"/>
              <a:lumOff val="2159"/>
              <a:alphaOff val="0"/>
              <a:shade val="9000"/>
              <a:satMod val="105000"/>
              <a:alpha val="48000"/>
            </a:scheme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baseline="0" dirty="0" smtClean="0"/>
            <a:t>0,28</a:t>
          </a:r>
          <a:endParaRPr lang="en-US" sz="2000" kern="1200" baseline="0" dirty="0"/>
        </a:p>
      </dsp:txBody>
      <dsp:txXfrm rot="5400000">
        <a:off x="-281822" y="3658060"/>
        <a:ext cx="1878818" cy="1315172"/>
      </dsp:txXfrm>
    </dsp:sp>
    <dsp:sp modelId="{28FFEBD9-AC77-46AB-B383-92198CB01B10}">
      <dsp:nvSpPr>
        <dsp:cNvPr id="0" name=""/>
        <dsp:cNvSpPr/>
      </dsp:nvSpPr>
      <dsp:spPr>
        <a:xfrm rot="5400000">
          <a:off x="4115422" y="575987"/>
          <a:ext cx="1221231" cy="682173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838123"/>
              <a:satOff val="-9658"/>
              <a:lumOff val="2159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lt1"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baseline="0" dirty="0" err="1"/>
            <a:t>Өсу қарқыны </a:t>
          </a:r>
          <a:r>
            <a:rPr lang="ru-RU" sz="2000" kern="1200" baseline="0" dirty="0"/>
            <a:t>%</a:t>
          </a:r>
        </a:p>
      </dsp:txBody>
      <dsp:txXfrm rot="5400000">
        <a:off x="4115422" y="575987"/>
        <a:ext cx="1221231" cy="68217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6866" y="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0185D7-184D-40EB-8928-7A68F484011D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6866" y="942975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206E83-8929-4E1B-9D26-D703DDCEF6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05764747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3"/>
            <a:ext cx="2889938" cy="49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7608" y="3"/>
            <a:ext cx="2889938" cy="49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909" y="4716272"/>
            <a:ext cx="5335270" cy="4467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295"/>
            <a:ext cx="2889938" cy="49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7608" y="9429295"/>
            <a:ext cx="2889938" cy="49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16F58EF4-BDEC-4FB3-819B-924E20E327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783232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"/>
          <p:cNvSpPr txBox="1">
            <a:spLocks noChangeArrowheads="1"/>
          </p:cNvSpPr>
          <p:nvPr/>
        </p:nvSpPr>
        <p:spPr bwMode="auto">
          <a:xfrm>
            <a:off x="2084188" y="754002"/>
            <a:ext cx="2500712" cy="372368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0328" tIns="45164" rIns="90328" bIns="45164" anchor="ctr"/>
          <a:lstStyle/>
          <a:p>
            <a:endParaRPr lang="ru-RU" altLang="ru-RU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66438" y="4715707"/>
            <a:ext cx="5334641" cy="4468101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D487F9-A3E6-456F-B062-2B798CC8973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58BE6A-C55E-482D-89BD-59C0D327D76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52EDC2-EEB9-4D46-A4D9-EE179192941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C390FC-16C2-436C-BA17-5D42C761404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E59092-59A2-41DC-9EEA-D1EBF3EEF33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6A6448-0A28-4F30-A484-C40A81DEA10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98FF81-015E-4DF2-8608-6160010A54B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EBBC3D-1451-4076-B762-3D9DED4875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E9C7DBA2-71AE-4D58-8364-FD065173BC2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7423A0-B752-41B6-BE25-96613A1F68E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FEB1F1-C639-4817-8D08-83AFEAA76E5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BBDF437-806E-469C-B1B2-8515253D8E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971600" y="1268760"/>
            <a:ext cx="7244308" cy="4392488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"Шарбақты ауданының қаржы бөлімі" 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ММ </a:t>
            </a: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1.08.2026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жылға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орындау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сатысында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Азаматтық 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</a:t>
            </a: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88640"/>
            <a:ext cx="8784976" cy="6480720"/>
          </a:xfrm>
        </p:spPr>
        <p:txBody>
          <a:bodyPr>
            <a:normAutofit fontScale="92500" lnSpcReduction="10000"/>
          </a:bodyPr>
          <a:lstStyle/>
          <a:p>
            <a:pPr algn="ctr">
              <a:buFont typeface="Wingdings 2" pitchFamily="18" charset="2"/>
              <a:buNone/>
            </a:pPr>
            <a:endParaRPr lang="ru-RU" altLang="ru-RU" sz="1400" dirty="0"/>
          </a:p>
          <a:p>
            <a:pPr algn="ctr">
              <a:buFont typeface="Wingdings 2" pitchFamily="18" charset="2"/>
              <a:buNone/>
            </a:pPr>
            <a:r>
              <a:rPr lang="ru-RU" altLang="ru-RU" sz="1400" dirty="0"/>
              <a:t>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Азаматтық 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бюджет</a:t>
            </a:r>
          </a:p>
          <a:p>
            <a:pPr algn="ctr">
              <a:buFont typeface="Wingdings 2" pitchFamily="18" charset="2"/>
              <a:buNone/>
            </a:pP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2008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4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желтоқсандағы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кодексінің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67-1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бабына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Республикасының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кодексіне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Республикасының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2001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23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қаңтардағы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Республикасындағы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өзін-өзі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» № 148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Заңына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b="1" dirty="0" err="1">
                <a:latin typeface="Times New Roman" pitchFamily="18" charset="0"/>
                <a:cs typeface="Times New Roman" pitchFamily="18" charset="0"/>
              </a:rPr>
              <a:t>қалыптастырылды</a:t>
            </a: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Шарбақты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аудандық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мәслихатының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2025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17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желтоқсандағы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«2026 – 2028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Шарбақты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аудандық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» № 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54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52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шешімімен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3 080 845,0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сомасына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бекітілді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жылғы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23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ақпандағы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№ 33/1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қаулысымен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7,0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мың теңгеге бюджетті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түзету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жылғы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17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сәуірден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№ 65/1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қаулысымен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– 14 459,0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мың теңгеге бюджетті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түзету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kk-KZ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Мәслихаттың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жылғы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8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мамырдағы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Шарбақты аудандық мәслихатының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жылғы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17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желтоқсандағы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«2026-2028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жылдарға арналған Шарбақты аудандық бюджеті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» № 154/52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шешіміне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өзгертулер енгізу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» № 176/60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шешімі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- 60 016,0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мың теңге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kk-KZ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kk-KZ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Мәслихаттың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жылғы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22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маусымынан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Шарбақты аудандық мәслихатының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жылғы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17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желтоқсандағы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«2026-2028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жылдарға арналған Шарбақты аудандық бюджеті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» № 154/52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шешіміне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өзгертулер енгізу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» № 188/63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шешімі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22 007,0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мың теңге</a:t>
            </a:r>
            <a:endParaRPr lang="kk-KZ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kk-KZ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kk-KZ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жылғы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23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шілдедегі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№ 118/1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қаулысымен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– 3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046,0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мың теңгеге бюджетті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түзету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kk-KZ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kk-KZ" sz="1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1.08.2026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жылғы жағдай бойынша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сомасы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025 338,0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мың теңгені құрайды</a:t>
            </a:r>
            <a:endParaRPr lang="ru-RU" altLang="ru-RU" sz="1400" dirty="0"/>
          </a:p>
          <a:p>
            <a:pPr algn="ctr">
              <a:buFont typeface="Wingdings 2" pitchFamily="18" charset="2"/>
              <a:buNone/>
            </a:pPr>
            <a:endParaRPr lang="ru-RU" altLang="ru-RU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"/>
          <p:cNvSpPr>
            <a:spLocks noChangeArrowheads="1"/>
          </p:cNvSpPr>
          <p:nvPr/>
        </p:nvSpPr>
        <p:spPr bwMode="auto">
          <a:xfrm>
            <a:off x="8153400" y="1295400"/>
            <a:ext cx="838200" cy="5334000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8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000" dirty="0">
                <a:solidFill>
                  <a:srgbClr val="000000"/>
                </a:solidFill>
              </a:rPr>
              <a:t>31 </a:t>
            </a:r>
            <a:r>
              <a:rPr lang="ru-RU" altLang="ru-RU" sz="1000" dirty="0" err="1">
                <a:solidFill>
                  <a:srgbClr val="000000"/>
                </a:solidFill>
              </a:rPr>
              <a:t>желтоқсанда аяқталады</a:t>
            </a:r>
            <a:endParaRPr lang="ru-RU" altLang="ru-RU" sz="1000" b="1" dirty="0">
              <a:solidFill>
                <a:srgbClr val="000000"/>
              </a:solidFill>
            </a:endParaRPr>
          </a:p>
        </p:txBody>
      </p:sp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395536" y="260649"/>
            <a:ext cx="8542088" cy="125124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ru-RU" altLang="ru-RU" dirty="0">
              <a:solidFill>
                <a:srgbClr val="000000"/>
              </a:solidFill>
            </a:endParaRPr>
          </a:p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</a:t>
            </a:r>
            <a:r>
              <a:rPr lang="ru-RU" altLang="ru-RU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атқару үшін мынадай</a:t>
            </a:r>
            <a:r>
              <a:rPr lang="ru-RU" altLang="ru-RU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құжаттар негіз</a:t>
            </a:r>
            <a:r>
              <a:rPr lang="ru-RU" altLang="ru-RU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altLang="ru-RU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табылады</a:t>
            </a:r>
            <a:endParaRPr lang="ru-RU" altLang="ru-RU" sz="24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0" name="AutoShape 3"/>
          <p:cNvSpPr>
            <a:spLocks noChangeArrowheads="1"/>
          </p:cNvSpPr>
          <p:nvPr/>
        </p:nvSpPr>
        <p:spPr bwMode="auto">
          <a:xfrm>
            <a:off x="152400" y="1371600"/>
            <a:ext cx="762000" cy="5334000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2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000" dirty="0">
                <a:solidFill>
                  <a:srgbClr val="000000"/>
                </a:solidFill>
              </a:rPr>
              <a:t>1 </a:t>
            </a:r>
            <a:r>
              <a:rPr lang="ru-RU" altLang="ru-RU" sz="1000" dirty="0" err="1">
                <a:solidFill>
                  <a:srgbClr val="000000"/>
                </a:solidFill>
              </a:rPr>
              <a:t>қаңтардан басталады</a:t>
            </a:r>
            <a:endParaRPr lang="ru-RU" altLang="ru-RU" sz="1000" b="1" dirty="0">
              <a:solidFill>
                <a:srgbClr val="000000"/>
              </a:solidFill>
            </a:endParaRPr>
          </a:p>
        </p:txBody>
      </p:sp>
      <p:sp>
        <p:nvSpPr>
          <p:cNvPr id="14341" name="AutoShape 4"/>
          <p:cNvSpPr>
            <a:spLocks noChangeArrowheads="1"/>
          </p:cNvSpPr>
          <p:nvPr/>
        </p:nvSpPr>
        <p:spPr bwMode="auto">
          <a:xfrm>
            <a:off x="1066800" y="1524000"/>
            <a:ext cx="6934200" cy="465138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2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000" dirty="0">
                <a:solidFill>
                  <a:srgbClr val="000000"/>
                </a:solidFill>
              </a:rPr>
              <a:t>БЮДЖЕТТІҢ АТҚАРЫЛУЫ</a:t>
            </a:r>
            <a:endParaRPr lang="ru-RU" altLang="ru-RU" sz="1000" b="1" dirty="0">
              <a:solidFill>
                <a:srgbClr val="000000"/>
              </a:solidFill>
            </a:endParaRPr>
          </a:p>
        </p:txBody>
      </p:sp>
      <p:sp>
        <p:nvSpPr>
          <p:cNvPr id="13318" name="Line 5"/>
          <p:cNvSpPr>
            <a:spLocks noChangeShapeType="1"/>
          </p:cNvSpPr>
          <p:nvPr/>
        </p:nvSpPr>
        <p:spPr bwMode="auto">
          <a:xfrm>
            <a:off x="9144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43" name="AutoShape 6"/>
          <p:cNvSpPr>
            <a:spLocks noChangeArrowheads="1"/>
          </p:cNvSpPr>
          <p:nvPr/>
        </p:nvSpPr>
        <p:spPr bwMode="auto">
          <a:xfrm>
            <a:off x="1019175" y="2106613"/>
            <a:ext cx="6934200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Бюджет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кодексі</a:t>
            </a:r>
            <a:endParaRPr lang="ru-RU" altLang="ru-RU" sz="12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4" name="AutoShape 7"/>
          <p:cNvSpPr>
            <a:spLocks noChangeArrowheads="1"/>
          </p:cNvSpPr>
          <p:nvPr/>
        </p:nvSpPr>
        <p:spPr bwMode="auto">
          <a:xfrm>
            <a:off x="1066800" y="2606675"/>
            <a:ext cx="6934200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Республикалық 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бюджет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Заң және мәслихаттың жергілікті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бюджет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шешімі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5" name="AutoShape 8"/>
          <p:cNvSpPr>
            <a:spLocks noChangeArrowheads="1"/>
          </p:cNvSpPr>
          <p:nvPr/>
        </p:nvSpPr>
        <p:spPr bwMode="auto">
          <a:xfrm>
            <a:off x="1042988" y="3130550"/>
            <a:ext cx="6934200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Республикалық 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бюджет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заңды немесе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жергілікті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бюджет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мәслихаттың шешімін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іске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асыру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ҚР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Үкіметінің немесе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әкімдіктің қаулылары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6" name="AutoShape 10"/>
          <p:cNvSpPr>
            <a:spLocks noChangeArrowheads="1"/>
          </p:cNvSpPr>
          <p:nvPr/>
        </p:nvSpPr>
        <p:spPr bwMode="auto">
          <a:xfrm>
            <a:off x="1050925" y="3641725"/>
            <a:ext cx="6934200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Нысаналы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трансферттер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бойынша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нәтижелер туралы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келісімдер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7" name="AutoShape 11"/>
          <p:cNvSpPr>
            <a:spLocks noChangeArrowheads="1"/>
          </p:cNvSpPr>
          <p:nvPr/>
        </p:nvSpPr>
        <p:spPr bwMode="auto">
          <a:xfrm>
            <a:off x="1042988" y="4191000"/>
            <a:ext cx="6934200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Міндеттемелер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бойынша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қаржыландырудың жиынтық жоспары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,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түсімдердің және төлемдер бойынша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қаржыландырудың жиынтық жоспары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8" name="AutoShape 12"/>
          <p:cNvSpPr>
            <a:spLocks noChangeArrowheads="1"/>
          </p:cNvSpPr>
          <p:nvPr/>
        </p:nvSpPr>
        <p:spPr bwMode="auto">
          <a:xfrm>
            <a:off x="1066800" y="4724400"/>
            <a:ext cx="6934200" cy="45878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Бюджеттік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бағдарламалар әкімшілерінің міндеттемелері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мен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төлемдері бойынша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қаржыландыру жоспарлары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9" name="AutoShape 13"/>
          <p:cNvSpPr>
            <a:spLocks noChangeArrowheads="1"/>
          </p:cNvSpPr>
          <p:nvPr/>
        </p:nvSpPr>
        <p:spPr bwMode="auto">
          <a:xfrm>
            <a:off x="1066800" y="5373688"/>
            <a:ext cx="6934200" cy="45561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Мемлекеттік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мекемелердің міндеттемелері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мен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төлемдері бойынша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қаржыландырудың жеке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жоспарлары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50" name="AutoShape 14"/>
          <p:cNvSpPr>
            <a:spLocks noChangeArrowheads="1"/>
          </p:cNvSpPr>
          <p:nvPr/>
        </p:nvSpPr>
        <p:spPr bwMode="auto">
          <a:xfrm>
            <a:off x="1042988" y="5949950"/>
            <a:ext cx="6934200" cy="48895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Бюджет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кодексіне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сәйкес бюджеттің атқарылу тәртібін айқындайтын нормативтік-құқықтық актілер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>
            <a:off x="80010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46720" cy="141277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Есепті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кезеңге арналған жоспарлы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деректермен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салыстырғанда есепті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деректер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Слайд 4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57058627"/>
              </p:ext>
            </p:extLst>
          </p:nvPr>
        </p:nvGraphicFramePr>
        <p:xfrm>
          <a:off x="98943" y="980727"/>
          <a:ext cx="8928994" cy="5740332"/>
        </p:xfrm>
        <a:graphic>
          <a:graphicData uri="http://schemas.openxmlformats.org/drawingml/2006/table">
            <a:tbl>
              <a:tblPr/>
              <a:tblGrid>
                <a:gridCol w="47457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4377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4377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218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7764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29614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6474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1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Атауы</a:t>
                      </a:r>
                      <a:endParaRPr lang="ru-RU" sz="11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Жоспар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Ауытқу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Орындалмау</a:t>
                      </a: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себептері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73554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1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001.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Ауданның (облыстық маңызы 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бар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қаланың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бюджетін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атқару және коммуналдық меншігін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басқару саласындағы мемлекеттік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саясатты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іске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асыру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жөніндегі қызметтер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41870,0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kk-KZ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41866,3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99,9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3,7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Жоспардан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қалдық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2659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003.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Салық салу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мақсатында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мүлікті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бағалауды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жүргізу</a:t>
                      </a:r>
                      <a:endParaRPr lang="ru-RU" sz="1100" b="0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1019,0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1018,2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99,9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0,8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100" b="0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Жоспардан</a:t>
                      </a: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қалдық</a:t>
                      </a:r>
                      <a:endParaRPr lang="ru-RU" sz="1100" b="0" baseline="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0391">
                <a:tc>
                  <a:txBody>
                    <a:bodyPr/>
                    <a:lstStyle/>
                    <a:p>
                      <a:pPr marL="0" marR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006.</a:t>
                      </a:r>
                      <a:r>
                        <a:rPr lang="ru-RU" sz="1100" b="0" i="0" u="none" strike="noStrike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Пайдаланылмаған (толық пайдаланылмаған</a:t>
                      </a:r>
                      <a:r>
                        <a:rPr lang="ru-RU" sz="1100" b="0" i="0" u="none" strike="noStrike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 </a:t>
                      </a:r>
                      <a:r>
                        <a:rPr lang="ru-RU" sz="1100" b="0" i="0" u="none" strike="noStrike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нысаналы</a:t>
                      </a:r>
                      <a:r>
                        <a:rPr lang="ru-RU" sz="1100" b="0" i="0" u="none" strike="noStrike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трансферттерді</a:t>
                      </a:r>
                      <a:r>
                        <a:rPr lang="ru-RU" sz="1100" b="0" i="0" u="none" strike="noStrike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қайтару</a:t>
                      </a:r>
                      <a:endParaRPr lang="ru-RU" sz="1100" b="0" i="0" u="none" strike="noStrike" dirty="0" smtClean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6,7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95,7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0,3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Жоспардан</a:t>
                      </a: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қалдық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0494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008.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Жергілікті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атқарушы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органның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жоғары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тұрған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бюджет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алдындағы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борышын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өтеу</a:t>
                      </a:r>
                      <a:endParaRPr lang="ru-RU" sz="1100" b="0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34242,0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34242,0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22243">
                <a:tc>
                  <a:txBody>
                    <a:bodyPr/>
                    <a:lstStyle/>
                    <a:p>
                      <a:pPr algn="just" fontAlgn="t"/>
                      <a:r>
                        <a:rPr kumimoji="0" lang="ru-RU" sz="1100" b="1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010.</a:t>
                      </a:r>
                      <a:r>
                        <a:rPr kumimoji="0" lang="kk-KZ" sz="1100" b="0" i="0" u="none" strike="noStrike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Жекешелендіру, коммуналдық меншікті басқару,  жекешелендіруден кейінгі қызмет және осыған байланысты дауларды  реттеу</a:t>
                      </a:r>
                      <a:endParaRPr kumimoji="0" lang="ru-RU" sz="1100" b="0" i="0" u="none" strike="noStrike" kern="1200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22243"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012.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Ауданның (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облыстық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маңызы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бар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қаланың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атқарушы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органының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резерві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16141863"/>
                  </a:ext>
                </a:extLst>
              </a:tr>
              <a:tr h="773554">
                <a:tc>
                  <a:txBody>
                    <a:bodyPr/>
                    <a:lstStyle/>
                    <a:p>
                      <a:pPr marL="0" marR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013.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Жергілікті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атқарушы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органдардың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облыстық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бюджеттен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қарыздар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сыйақылар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мен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өзге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де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төлемдерді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төлеу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борышына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қызмет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көрсету</a:t>
                      </a:r>
                      <a:endParaRPr lang="ru-RU" sz="1100" b="0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3912,0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3909,8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99,9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2,2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100" b="0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Жоспардан</a:t>
                      </a: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қалдық</a:t>
                      </a:r>
                      <a:endParaRPr lang="ru-RU" sz="1100" b="0" baseline="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0093">
                <a:tc>
                  <a:txBody>
                    <a:bodyPr/>
                    <a:lstStyle/>
                    <a:p>
                      <a:pPr marL="0" marR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028.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Коммуналдық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меншікке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мүліктер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сатып</a:t>
                      </a:r>
                      <a:r>
                        <a:rPr lang="ru-RU" sz="1100" b="0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алу</a:t>
                      </a:r>
                      <a:endParaRPr lang="ru-RU" sz="1100" b="0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618375,0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618375,0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67724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1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038.</a:t>
                      </a:r>
                      <a:r>
                        <a:rPr lang="ru-RU" sz="1100" b="0" i="0" u="none" strike="noStrike" baseline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Субвенциялар</a:t>
                      </a:r>
                      <a:endParaRPr lang="ru-RU" sz="1100" b="0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147322,0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147322,0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</a:t>
                      </a:r>
                      <a:r>
                        <a:rPr lang="en-US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67724">
                <a:tc>
                  <a:txBody>
                    <a:bodyPr/>
                    <a:lstStyle/>
                    <a:p>
                      <a:pPr marL="0" marR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baseline="0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113.</a:t>
                      </a:r>
                      <a:r>
                        <a:rPr lang="ru-RU" sz="1100" b="0" baseline="0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Төмен тұрған бюджеттерге</a:t>
                      </a:r>
                      <a:r>
                        <a:rPr lang="ru-RU" sz="1100" b="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baseline="0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берілетін</a:t>
                      </a:r>
                      <a:r>
                        <a:rPr lang="ru-RU" sz="1100" b="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baseline="0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ағымдағы нысаналы</a:t>
                      </a:r>
                      <a:r>
                        <a:rPr lang="ru-RU" sz="1100" b="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baseline="0" dirty="0" err="1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трансферттер</a:t>
                      </a:r>
                      <a:endParaRPr lang="ru-RU" sz="1100" b="0" baseline="0" dirty="0" smtClean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22007,0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22007,0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22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100" b="1" baseline="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БАРЛЫҒЫ:</a:t>
                      </a: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100" b="0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868754,0</a:t>
                      </a:r>
                      <a:endParaRPr lang="kk-KZ" sz="11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100" b="0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868747,0</a:t>
                      </a:r>
                      <a:endParaRPr lang="kk-KZ" sz="11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99,9</a:t>
                      </a:r>
                      <a:endParaRPr lang="ru-RU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7,0</a:t>
                      </a:r>
                      <a:endParaRPr lang="ru-RU" sz="11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1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Жоспардан</a:t>
                      </a:r>
                      <a:r>
                        <a:rPr lang="ru-RU" sz="11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қалдық</a:t>
                      </a:r>
                      <a:endParaRPr lang="ru-RU" sz="11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8246720" cy="14401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Есепті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жылға арналған жоспарлы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деректермен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салыстырғанда есепті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деректер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Слайд 5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4581128"/>
            <a:ext cx="7560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endParaRPr lang="ru-RU" sz="2400" b="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xmlns="" val="4057707409"/>
              </p:ext>
            </p:extLst>
          </p:nvPr>
        </p:nvGraphicFramePr>
        <p:xfrm>
          <a:off x="417234" y="1099766"/>
          <a:ext cx="8136904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6984" y="294918"/>
            <a:ext cx="8246720" cy="1224136"/>
          </a:xfrm>
        </p:spPr>
        <p:txBody>
          <a:bodyPr>
            <a:normAutofit/>
          </a:bodyPr>
          <a:lstStyle/>
          <a:p>
            <a:pPr algn="ctr"/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Тиісті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есепті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күнге алдыңғы кезеңдердің нақты деректерімен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салыстырғанда есепті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деректер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Слайд 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1600" y="5517232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xmlns="" val="198841152"/>
              </p:ext>
            </p:extLst>
          </p:nvPr>
        </p:nvGraphicFramePr>
        <p:xfrm>
          <a:off x="611560" y="1695019"/>
          <a:ext cx="7920880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TS010352480</Template>
  <TotalTime>26354</TotalTime>
  <Words>495</Words>
  <Application>Microsoft Office PowerPoint</Application>
  <PresentationFormat>Экран (4:3)</PresentationFormat>
  <Paragraphs>118</Paragraphs>
  <Slides>6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Поток</vt:lpstr>
      <vt:lpstr>"Шарбақты ауданының қаржы бөлімі" ММ  1.08.2026 жылға арналған "бюджетті орындау сатысында"   Азаматтық бюджет  </vt:lpstr>
      <vt:lpstr>Слайд 2</vt:lpstr>
      <vt:lpstr>Слайд 3</vt:lpstr>
      <vt:lpstr>                                          Есепті кезеңге арналған жоспарлы деректермен салыстырғанда есепті деректер    </vt:lpstr>
      <vt:lpstr>                                          Есепті жылға арналған жоспарлы деректермен салыстырғанда есепті деректер    </vt:lpstr>
      <vt:lpstr>Тиісті есепті күнге алдыңғы кезеңдердің нақты деректерімен салыстырғанда есепті деректер</vt:lpstr>
    </vt:vector>
  </TitlesOfParts>
  <Company>MF KBR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Проба 44</dc:title>
  <dc:creator>Ruslan</dc:creator>
  <cp:lastModifiedBy>Щербактинского района Отдел финансов</cp:lastModifiedBy>
  <cp:revision>2343</cp:revision>
  <dcterms:created xsi:type="dcterms:W3CDTF">2006-10-20T07:25:08Z</dcterms:created>
  <dcterms:modified xsi:type="dcterms:W3CDTF">2026-08-13T18:26:59Z</dcterms:modified>
</cp:coreProperties>
</file>