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handoutMasterIdLst>
    <p:handoutMasterId r:id="rId7"/>
  </p:handoutMasterIdLst>
  <p:sldIdLst>
    <p:sldId id="256" r:id="rId2"/>
    <p:sldId id="257" r:id="rId3"/>
    <p:sldId id="261" r:id="rId4"/>
    <p:sldId id="263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-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02EF4-F7D1-440A-9ACE-DBAD9BA9B785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42D97-753A-4576-8476-8DD9431C1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63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04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28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89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74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6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77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72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51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40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4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8106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539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5672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827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169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72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633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-1611560"/>
            <a:ext cx="8424936" cy="8136904"/>
          </a:xfrm>
        </p:spPr>
        <p:txBody>
          <a:bodyPr>
            <a:normAutofit/>
          </a:bodyPr>
          <a:lstStyle/>
          <a:p>
            <a:pPr algn="ctr"/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Ақсу</a:t>
            </a:r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Мәмәйіт</a:t>
            </a:r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Омаров </a:t>
            </a:r>
            <a:r>
              <a:rPr lang="ru-RU" alt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alt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аппараты» ММ 2026 ЖЫЛҒА АРНАЛҒАН АЗАМАТТЫҚ БЮДЖЕТІ</a:t>
            </a:r>
            <a:r>
              <a:rPr lang="ru-RU" altLang="ru-RU" sz="4400" dirty="0" smtClean="0">
                <a:solidFill>
                  <a:srgbClr val="00B050"/>
                </a:solidFill>
              </a:rPr>
              <a:t/>
            </a:r>
            <a:br>
              <a:rPr lang="ru-RU" altLang="ru-RU" sz="4400" dirty="0" smtClean="0">
                <a:solidFill>
                  <a:srgbClr val="00B050"/>
                </a:solidFill>
              </a:rPr>
            </a:br>
            <a:r>
              <a:rPr lang="ru-RU" altLang="ru-RU" sz="4400" dirty="0" smtClean="0">
                <a:solidFill>
                  <a:srgbClr val="00B050"/>
                </a:solidFill>
              </a:rPr>
              <a:t/>
            </a:r>
            <a:br>
              <a:rPr lang="ru-RU" altLang="ru-RU" sz="4400" dirty="0" smtClean="0">
                <a:solidFill>
                  <a:srgbClr val="00B050"/>
                </a:solidFill>
              </a:rPr>
            </a:br>
            <a:r>
              <a:rPr lang="ru-RU" altLang="ru-RU" sz="4400" dirty="0" smtClean="0">
                <a:solidFill>
                  <a:srgbClr val="00B050"/>
                </a:solidFill>
              </a:rPr>
              <a:t/>
            </a:r>
            <a:br>
              <a:rPr lang="ru-RU" altLang="ru-RU" sz="4400" dirty="0" smtClean="0">
                <a:solidFill>
                  <a:srgbClr val="00B050"/>
                </a:solidFill>
              </a:rPr>
            </a:br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Нақтылған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бюджет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57290" y="0"/>
            <a:ext cx="6192689" cy="8012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Құрметті қала тұрғындары!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43240" y="642918"/>
            <a:ext cx="5643602" cy="4786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Сіздердің</a:t>
            </a:r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назарларыңызға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Ақсу қалалық мәслихатының 2026 жылғы </a:t>
            </a: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05</a:t>
            </a: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қазандағы </a:t>
            </a: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«Ақсу қалалық мәслихатының 2025 жылғы                           19 желтоқсандағы «2026-2028 жылдарға арналған Ақсу қаласы ауылдық округтерінің бюджеті туралы</a:t>
            </a: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”» № 252/44 шешіміне </a:t>
            </a: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өзгерістер енгізу туралы № </a:t>
            </a: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302/55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шешіміне </a:t>
            </a: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сәйкес,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Ақсу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қаласы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Мәмәйіт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Омаров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атындағы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ауылдық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округі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әкімінің</a:t>
            </a:r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аппараты»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мемлекеттік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мекемесінің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2026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жылға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арналған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нақтылған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бюджеті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бюджеттің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негізгі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көрсеткіштері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оны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қалыптастыру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параметрлері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және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бюджет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шығындарын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жұмсаудың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негізгі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көрсетктішері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туралы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ақпарат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ұсынылады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500034" y="5643578"/>
            <a:ext cx="8065716" cy="1214422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kk-KZ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Берілген құжатқа келесі бөлімдер кіреді: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285750" indent="-285750" algn="ctr" eaLnBrk="1" hangingPunct="1">
              <a:buFont typeface="Wingdings" panose="05000000000000000000" pitchFamily="2" charset="2"/>
              <a:buChar char="ü"/>
            </a:pP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бюджеттік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үдерістің заңнамалық базасы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285750" indent="-285750" algn="ctr" eaLnBrk="1" hangingPunct="1">
              <a:buFont typeface="Wingdings" panose="05000000000000000000" pitchFamily="2" charset="2"/>
              <a:buChar char="ü"/>
            </a:pP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бюджеттік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үдерістің схемасы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285750" indent="-285750" algn="ctr" eaLnBrk="1" hangingPunct="1">
              <a:buFont typeface="Wingdings" panose="05000000000000000000" pitchFamily="2" charset="2"/>
              <a:buChar char="ü"/>
            </a:pP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ауылдық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бюджетті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жоспарлау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1" y="2285992"/>
            <a:ext cx="2952769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78168"/>
              </p:ext>
            </p:extLst>
          </p:nvPr>
        </p:nvGraphicFramePr>
        <p:xfrm>
          <a:off x="7190072" y="908720"/>
          <a:ext cx="1953928" cy="432048"/>
        </p:xfrm>
        <a:graphic>
          <a:graphicData uri="http://schemas.openxmlformats.org/drawingml/2006/table">
            <a:tbl>
              <a:tblPr/>
              <a:tblGrid>
                <a:gridCol w="19539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endParaRPr lang="kk-KZ" sz="800" dirty="0" smtClean="0"/>
                    </a:p>
                    <a:p>
                      <a:pPr algn="ctr"/>
                      <a:r>
                        <a:rPr lang="kk-KZ" sz="800" dirty="0" smtClean="0"/>
                        <a:t>Мың теңге</a:t>
                      </a:r>
                      <a:endParaRPr lang="ru-RU" sz="800" dirty="0" smtClean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24768"/>
              </p:ext>
            </p:extLst>
          </p:nvPr>
        </p:nvGraphicFramePr>
        <p:xfrm>
          <a:off x="0" y="1401487"/>
          <a:ext cx="9144001" cy="5396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1960">
                  <a:extLst>
                    <a:ext uri="{9D8B030D-6E8A-4147-A177-3AD203B41FA5}">
                      <a16:colId xmlns:a16="http://schemas.microsoft.com/office/drawing/2014/main" xmlns="" val="2650304911"/>
                    </a:ext>
                  </a:extLst>
                </a:gridCol>
                <a:gridCol w="4932041">
                  <a:extLst>
                    <a:ext uri="{9D8B030D-6E8A-4147-A177-3AD203B41FA5}">
                      <a16:colId xmlns:a16="http://schemas.microsoft.com/office/drawing/2014/main" xmlns="" val="932952612"/>
                    </a:ext>
                  </a:extLst>
                </a:gridCol>
              </a:tblGrid>
              <a:tr h="957088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6890202"/>
                  </a:ext>
                </a:extLst>
              </a:tr>
              <a:tr h="409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Кірістер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трансферттерді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ескере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отырып</a:t>
                      </a:r>
                      <a:r>
                        <a:rPr lang="ru-RU" sz="1600" dirty="0" smtClean="0">
                          <a:effectLst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213 642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2370665"/>
                  </a:ext>
                </a:extLst>
              </a:tr>
              <a:tr h="375643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Кірістер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меншікті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34 035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7211873"/>
                  </a:ext>
                </a:extLst>
              </a:tr>
              <a:tr h="375643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САЛЫҚ ТҮСІМДЕРІ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32 038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5643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Табыс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салығы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</a:t>
                      </a: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5643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Мүлік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салығы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516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77898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Тауарларға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жұмыстарға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қызметтерге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салынатын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ішкі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салықтар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15 752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77898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НЕГІЗГІ КАПИТАЛДЫ САТУДАН ТҮСЕТІН ТҮСІМДЕР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6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997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5643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активтерді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сату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1 997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5643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ТРАНСФЕРТТЕР ТҮСІМДЕРІ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179 607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77898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тұрған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басқару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органдарынан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берілетін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179 607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-8378"/>
            <a:ext cx="9144000" cy="861956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alt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Ақсу қаласы Мәмәйіт Омаров атындағы ауылдық округі әкімінің аппараты </a:t>
            </a:r>
            <a:r>
              <a:rPr lang="kk-KZ" alt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кірістері</a:t>
            </a:r>
            <a:endParaRPr kumimoji="0" lang="ru-RU" alt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9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09779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Ақсу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Мәмәйіт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Омаров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 </a:t>
            </a:r>
            <a:r>
              <a:rPr lang="kk-KZ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шығындары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873956"/>
              </p:ext>
            </p:extLst>
          </p:nvPr>
        </p:nvGraphicFramePr>
        <p:xfrm>
          <a:off x="8316416" y="1001062"/>
          <a:ext cx="714380" cy="213360"/>
        </p:xfrm>
        <a:graphic>
          <a:graphicData uri="http://schemas.openxmlformats.org/drawingml/2006/table">
            <a:tbl>
              <a:tblPr/>
              <a:tblGrid>
                <a:gridCol w="7143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42876">
                <a:tc>
                  <a:txBody>
                    <a:bodyPr/>
                    <a:lstStyle/>
                    <a:p>
                      <a:r>
                        <a:rPr lang="ru-RU" sz="800" dirty="0" err="1" smtClean="0"/>
                        <a:t>Мың</a:t>
                      </a:r>
                      <a:r>
                        <a:rPr lang="ru-RU" sz="800" dirty="0" smtClean="0"/>
                        <a:t> </a:t>
                      </a:r>
                      <a:r>
                        <a:rPr lang="ru-RU" sz="800" dirty="0" err="1" smtClean="0"/>
                        <a:t>теңге</a:t>
                      </a:r>
                      <a:endParaRPr lang="ru-RU" sz="8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482768"/>
              </p:ext>
            </p:extLst>
          </p:nvPr>
        </p:nvGraphicFramePr>
        <p:xfrm>
          <a:off x="0" y="1316509"/>
          <a:ext cx="9144001" cy="5788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3047">
                  <a:extLst>
                    <a:ext uri="{9D8B030D-6E8A-4147-A177-3AD203B41FA5}">
                      <a16:colId xmlns:a16="http://schemas.microsoft.com/office/drawing/2014/main" xmlns="" val="2650304911"/>
                    </a:ext>
                  </a:extLst>
                </a:gridCol>
                <a:gridCol w="4920954">
                  <a:extLst>
                    <a:ext uri="{9D8B030D-6E8A-4147-A177-3AD203B41FA5}">
                      <a16:colId xmlns:a16="http://schemas.microsoft.com/office/drawing/2014/main" xmlns="" val="932952612"/>
                    </a:ext>
                  </a:extLst>
                </a:gridCol>
              </a:tblGrid>
              <a:tr h="744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6890202"/>
                  </a:ext>
                </a:extLst>
              </a:tr>
              <a:tr h="419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ШЫҒЫНДАР-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216 976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2370665"/>
                  </a:ext>
                </a:extLst>
              </a:tr>
              <a:tr h="760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маңызы бар қала, ауыл, кент, ауылдық округі әкімінің қызметін қамтамасыз ету бойынша қызмет көрсету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63 202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7211873"/>
                  </a:ext>
                </a:extLst>
              </a:tr>
              <a:tr h="40268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 көшелерді жарықтандыру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6" marR="7286" marT="728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22 500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86" marR="7286" marT="7286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8932204"/>
                  </a:ext>
                </a:extLst>
              </a:tr>
              <a:tr h="450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мекендердің санитариясын қамтамасыз ету 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2436512"/>
                  </a:ext>
                </a:extLst>
              </a:tr>
              <a:tr h="594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абаттандыру мен көгалдандыру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34 871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1105348"/>
                  </a:ext>
                </a:extLst>
              </a:tr>
              <a:tr h="809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маңызы бар қалаларда, ауылдарда, кенттерде, ауылдық округтерде автомобиль жолдарының жұмыс істеуін қамтамасыз ету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9633550"/>
                  </a:ext>
                </a:extLst>
              </a:tr>
              <a:tr h="487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сумен жабдықтауды ұйымдастыру 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60 700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8979554"/>
                  </a:ext>
                </a:extLst>
              </a:tr>
              <a:tr h="289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Мемлекееттік органнын күрделі шығыстары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89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ca-E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Пайдаланылмаған (толық пайдаланылмаған) нысаналы трансферттерді қайт</a:t>
                      </a:r>
                      <a:r>
                        <a:rPr lang="ca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ару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943" marR="69943" marT="34972" marB="3497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929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563054"/>
              </p:ext>
            </p:extLst>
          </p:nvPr>
        </p:nvGraphicFramePr>
        <p:xfrm>
          <a:off x="27160" y="-700429"/>
          <a:ext cx="9180512" cy="9818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0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208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БЮДЖЕТТІК БАҒДАРЛАМАЛАРДЫ ОРЫНДАУ БОЙЫНША ІС-ШАРАЛАР</a:t>
                      </a: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81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EBEB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k-KZ" altLang="ru-RU" sz="155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BEBEB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5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Аудандық маңызы бар қала, ауыл, кент, ауылдық округі әкімінің қызметін қамтамасыз ету бойынша қызмет көрсету - </a:t>
                      </a:r>
                      <a:r>
                        <a:rPr kumimoji="0" lang="ru-RU" altLang="ru-RU" sz="15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kk-KZ" altLang="ru-RU" sz="15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жүктелген міндеттер мен мақсаттарды тиімді орындау,ауылды көркейту, ауылдық округі әкімі аппаратының қызметін қамтамасыз ету</a:t>
                      </a:r>
                      <a:r>
                        <a:rPr kumimoji="0" lang="kk-KZ" altLang="ru-RU" sz="15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kk-KZ" alt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5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 көшелерді жарықтандыру – </a:t>
                      </a:r>
                      <a:r>
                        <a:rPr kumimoji="0" lang="kk-KZ" altLang="ru-RU" sz="15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ауылдық елді мекендерді тұрақты жарықпен қамтамасыз ету.</a:t>
                      </a:r>
                      <a:endParaRPr kumimoji="0" lang="ru-RU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273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5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мекендердің санитариясын қамтамасыз ету – </a:t>
                      </a:r>
                      <a:r>
                        <a:rPr kumimoji="0" lang="kk-KZ" altLang="ru-RU" sz="15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мекендердің санитариялық нормасын сақтау.</a:t>
                      </a:r>
                      <a:endParaRPr kumimoji="0" lang="ru-RU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0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5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абаттандыру мен көгалдандыру – </a:t>
                      </a:r>
                      <a:r>
                        <a:rPr kumimoji="0" lang="kk-KZ" altLang="ru-RU" sz="15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ауылды көркейту мақсатында көгалдандыру, халыққа өмір сүру үшін тиімді жағдайлар жасау.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k-KZ" alt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5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маңызы бар қалаларда, ауылдарда, кенттерде, ауылдық округтерде автомобиль жолдарының жұмыс істеуін қамтамасыз ету -  </a:t>
                      </a:r>
                      <a:r>
                        <a:rPr kumimoji="0" lang="kk-KZ" altLang="ru-RU" sz="15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жолдарын жақсарту, ауылдық елді мекендердегі көше жолдарының сапасын жақсарту.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7135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5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сумен жабдықтауды ұйымдастыру – </a:t>
                      </a:r>
                      <a:r>
                        <a:rPr kumimoji="0" lang="kk-KZ" altLang="ru-RU" sz="15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сумен жабдықтау , оның қызметтерін ұйымдастыру.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15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5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kumimoji="0" lang="ru-RU" sz="15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5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органның</a:t>
                      </a:r>
                      <a:r>
                        <a:rPr kumimoji="0" lang="ru-RU" sz="15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5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kumimoji="0" lang="ru-RU" sz="15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5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шығыстары</a:t>
                      </a:r>
                      <a:r>
                        <a:rPr kumimoji="0" lang="ru-RU" sz="15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ru-RU" sz="15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компьютерлер</a:t>
                      </a:r>
                      <a:r>
                        <a:rPr kumimoji="0" lang="ru-RU" sz="15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kumimoji="0" lang="ru-RU" sz="15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перифериялық</a:t>
                      </a:r>
                      <a:r>
                        <a:rPr kumimoji="0" lang="ru-RU" sz="15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техниканы</a:t>
                      </a:r>
                      <a:r>
                        <a:rPr kumimoji="0" lang="ru-RU" sz="15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kumimoji="0" lang="ru-RU" sz="15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5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endParaRPr kumimoji="0" lang="ru-RU" sz="15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15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kumimoji="0" lang="ca-ES" sz="15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айдаланылмаған (толық пайдаланылмаған) нысаналы трансферттерді қайтару</a:t>
                      </a:r>
                      <a:r>
                        <a:rPr kumimoji="0" lang="kk-KZ" sz="15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kk-KZ" sz="15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трансферттерді қайтару</a:t>
                      </a:r>
                      <a:endParaRPr kumimoji="0" lang="kk-KZ" altLang="ru-RU" sz="15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15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15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alt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sz="155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818</TotalTime>
  <Words>447</Words>
  <Application>Microsoft Office PowerPoint</Application>
  <PresentationFormat>Экран (4:3)</PresentationFormat>
  <Paragraphs>80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 Unicode MS</vt:lpstr>
      <vt:lpstr>Arial</vt:lpstr>
      <vt:lpstr>Calibri</vt:lpstr>
      <vt:lpstr>Century Gothic</vt:lpstr>
      <vt:lpstr>Times New Roman</vt:lpstr>
      <vt:lpstr>Trebuchet MS</vt:lpstr>
      <vt:lpstr>Wingdings</vt:lpstr>
      <vt:lpstr>Wingdings 3</vt:lpstr>
      <vt:lpstr>Аспект</vt:lpstr>
      <vt:lpstr>«Ақсу қаласы Мәмәйіт Омаров атындағы ауылдық округі әкімінің аппараты» ММ 2026 ЖЫЛҒА АРНАЛҒАН АЗАМАТТЫҚ БЮДЖЕТІ   Нақтылған  бюджет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АКСУ НА 2019-2021 ГОДЫ  Уточненный бюджет</dc:title>
  <dc:creator>Admin</dc:creator>
  <cp:lastModifiedBy>Admin</cp:lastModifiedBy>
  <cp:revision>156</cp:revision>
  <dcterms:created xsi:type="dcterms:W3CDTF">2019-11-14T06:00:07Z</dcterms:created>
  <dcterms:modified xsi:type="dcterms:W3CDTF">2026-10-24T06:23:01Z</dcterms:modified>
</cp:coreProperties>
</file>