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0" r:id="rId1"/>
  </p:sldMasterIdLst>
  <p:notesMasterIdLst>
    <p:notesMasterId r:id="rId10"/>
  </p:notesMasterIdLst>
  <p:handoutMasterIdLst>
    <p:handoutMasterId r:id="rId11"/>
  </p:handoutMasterIdLst>
  <p:sldIdLst>
    <p:sldId id="256" r:id="rId2"/>
    <p:sldId id="366" r:id="rId3"/>
    <p:sldId id="371" r:id="rId4"/>
    <p:sldId id="368" r:id="rId5"/>
    <p:sldId id="369" r:id="rId6"/>
    <p:sldId id="365" r:id="rId7"/>
    <p:sldId id="372" r:id="rId8"/>
    <p:sldId id="329" r:id="rId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ECFF"/>
    <a:srgbClr val="33CC33"/>
    <a:srgbClr val="FFEAD5"/>
    <a:srgbClr val="33CCFF"/>
    <a:srgbClr val="008000"/>
    <a:srgbClr val="006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4434" autoAdjust="0"/>
  </p:normalViewPr>
  <p:slideViewPr>
    <p:cSldViewPr>
      <p:cViewPr varScale="1">
        <p:scale>
          <a:sx n="115" d="100"/>
          <a:sy n="115" d="100"/>
        </p:scale>
        <p:origin x="153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7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916664173124036"/>
          <c:y val="0.19277523424591245"/>
          <c:w val="0.82083333333333364"/>
          <c:h val="0.806964578449225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Гос.услуги</c:v>
                </c:pt>
                <c:pt idx="1">
                  <c:v>Водоснабжение нас.пунктов</c:v>
                </c:pt>
                <c:pt idx="2">
                  <c:v>Освещение улиц в аселенных пунктах</c:v>
                </c:pt>
                <c:pt idx="3">
                  <c:v>Обеспечение санитарии</c:v>
                </c:pt>
                <c:pt idx="4">
                  <c:v>Благоустроиство и озеленение</c:v>
                </c:pt>
                <c:pt idx="5">
                  <c:v>Транспорт</c:v>
                </c:pt>
                <c:pt idx="6">
                  <c:v>Ауыл-ел бесігі 057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39.4</c:v>
                </c:pt>
                <c:pt idx="1">
                  <c:v>5.7</c:v>
                </c:pt>
                <c:pt idx="2">
                  <c:v>9</c:v>
                </c:pt>
                <c:pt idx="3">
                  <c:v>2.5</c:v>
                </c:pt>
                <c:pt idx="4">
                  <c:v>3</c:v>
                </c:pt>
                <c:pt idx="5">
                  <c:v>5</c:v>
                </c:pt>
                <c:pt idx="6">
                  <c:v>331.9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5-466A-9A12-A0AA3E830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0.563</cdr:x>
      <cdr:y>0.18386</cdr:y>
    </cdr:from>
    <cdr:to>
      <cdr:x>0.79925</cdr:x>
      <cdr:y>0.25848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48064" y="1064468"/>
          <a:ext cx="216024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0.62681</cdr:x>
      <cdr:y>0</cdr:y>
    </cdr:from>
    <cdr:to>
      <cdr:x>0.76001</cdr:x>
      <cdr:y>0.14413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5760640" y="0"/>
          <a:ext cx="1224136" cy="9197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err="1">
              <a:latin typeface="Arial" panose="020B0604020202020204" pitchFamily="34" charset="0"/>
              <a:cs typeface="Arial" panose="020B0604020202020204" pitchFamily="34" charset="0"/>
            </a:rPr>
            <a:t>Көлік</a:t>
          </a: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 err="1">
              <a:latin typeface="Arial" panose="020B0604020202020204" pitchFamily="34" charset="0"/>
              <a:cs typeface="Arial" panose="020B0604020202020204" pitchFamily="34" charset="0"/>
            </a:rPr>
            <a:t>және</a:t>
          </a: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 err="1">
              <a:latin typeface="Arial" panose="020B0604020202020204" pitchFamily="34" charset="0"/>
              <a:cs typeface="Arial" panose="020B0604020202020204" pitchFamily="34" charset="0"/>
            </a:rPr>
            <a:t>ммуникация</a:t>
          </a: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130,9 </a:t>
          </a:r>
          <a:r>
            <a:rPr lang="ru-RU" sz="12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млн.тнг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44,8%</a:t>
          </a:r>
          <a:endParaRPr lang="ru-RU" sz="1600" b="1" dirty="0" smtClean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0.57932</cdr:x>
      <cdr:y>0.15783</cdr:y>
    </cdr:from>
    <cdr:to>
      <cdr:x>0.62275</cdr:x>
      <cdr:y>0.24492</cdr:y>
    </cdr:to>
    <cdr:sp macro="" textlink="">
      <cdr:nvSpPr>
        <cdr:cNvPr id="9" name="Стрелка вниз 8"/>
        <cdr:cNvSpPr/>
      </cdr:nvSpPr>
      <cdr:spPr>
        <a:xfrm xmlns:a="http://schemas.openxmlformats.org/drawingml/2006/main" rot="19567122">
          <a:off x="5089319" y="995800"/>
          <a:ext cx="381532" cy="549474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0.39817</cdr:x>
      <cdr:y>0.25627</cdr:y>
    </cdr:from>
    <cdr:to>
      <cdr:x>0.4909</cdr:x>
      <cdr:y>0.32062</cdr:y>
    </cdr:to>
    <cdr:sp macro="" textlink="">
      <cdr:nvSpPr>
        <cdr:cNvPr id="10" name="TextBox 1"/>
        <cdr:cNvSpPr txBox="1"/>
      </cdr:nvSpPr>
      <cdr:spPr>
        <a:xfrm xmlns:a="http://schemas.openxmlformats.org/drawingml/2006/main" rot="21268775">
          <a:off x="3659299" y="1487695"/>
          <a:ext cx="852227" cy="373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0.00108</cdr:x>
      <cdr:y>0.13644</cdr:y>
    </cdr:from>
    <cdr:to>
      <cdr:x>0.15381</cdr:x>
      <cdr:y>0.22327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9893" y="792088"/>
          <a:ext cx="140365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0.32623</cdr:x>
      <cdr:y>0.19464</cdr:y>
    </cdr:from>
    <cdr:to>
      <cdr:x>0.38815</cdr:x>
      <cdr:y>0.26546</cdr:y>
    </cdr:to>
    <cdr:sp macro="" textlink="">
      <cdr:nvSpPr>
        <cdr:cNvPr id="12" name="Стрелка вниз 11"/>
        <cdr:cNvSpPr/>
      </cdr:nvSpPr>
      <cdr:spPr>
        <a:xfrm xmlns:a="http://schemas.openxmlformats.org/drawingml/2006/main" rot="17331091">
          <a:off x="2914481" y="1179457"/>
          <a:ext cx="446826" cy="543965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0.21938</cdr:x>
      <cdr:y>0.03385</cdr:y>
    </cdr:from>
    <cdr:to>
      <cdr:x>0.37609</cdr:x>
      <cdr:y>0.18055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016224" y="216025"/>
          <a:ext cx="1440160" cy="9361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err="1">
              <a:latin typeface="Arial" panose="020B0604020202020204" pitchFamily="34" charset="0"/>
              <a:cs typeface="Arial" panose="020B0604020202020204" pitchFamily="34" charset="0"/>
            </a:rPr>
            <a:t>Көшелерді</a:t>
          </a: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 err="1">
              <a:latin typeface="Arial" panose="020B0604020202020204" pitchFamily="34" charset="0"/>
              <a:cs typeface="Arial" panose="020B0604020202020204" pitchFamily="34" charset="0"/>
            </a:rPr>
            <a:t>жарықтандыру</a:t>
          </a: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 -  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33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,0 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млн. тенге  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11,3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%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0.24415</cdr:x>
      <cdr:y>0.2614</cdr:y>
    </cdr:from>
    <cdr:to>
      <cdr:x>0.29866</cdr:x>
      <cdr:y>0.33779</cdr:y>
    </cdr:to>
    <cdr:sp macro="" textlink="">
      <cdr:nvSpPr>
        <cdr:cNvPr id="15" name="Стрелка вниз 14"/>
        <cdr:cNvSpPr/>
      </cdr:nvSpPr>
      <cdr:spPr>
        <a:xfrm xmlns:a="http://schemas.openxmlformats.org/drawingml/2006/main" rot="16367161">
          <a:off x="2250547" y="1661322"/>
          <a:ext cx="487470" cy="500968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0.77577</cdr:x>
      <cdr:y>0.0124</cdr:y>
    </cdr:from>
    <cdr:to>
      <cdr:x>0.99603</cdr:x>
      <cdr:y>0.16125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7129614" y="72008"/>
          <a:ext cx="2024279" cy="864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Мемле</a:t>
          </a:r>
          <a:r>
            <a:rPr lang="kk-KZ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кеттік қызметтер</a:t>
          </a: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73,3млн</a:t>
          </a:r>
          <a:r>
            <a:rPr lang="ru-RU" sz="1200" b="1" dirty="0">
              <a:latin typeface="Arial" panose="020B0604020202020204" pitchFamily="34" charset="0"/>
              <a:cs typeface="Arial" panose="020B0604020202020204" pitchFamily="34" charset="0"/>
            </a:rPr>
            <a:t>. </a:t>
          </a:r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тенге </a:t>
          </a:r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25,0%</a:t>
          </a:r>
          <a:endParaRPr lang="ru-RU" sz="1200" b="1" dirty="0" smtClean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pPr algn="ctr"/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0.72075</cdr:x>
      <cdr:y>0.12517</cdr:y>
    </cdr:from>
    <cdr:to>
      <cdr:x>0.78772</cdr:x>
      <cdr:y>0.20367</cdr:y>
    </cdr:to>
    <cdr:sp macro="" textlink="">
      <cdr:nvSpPr>
        <cdr:cNvPr id="22" name="Стрелка вниз 21"/>
        <cdr:cNvSpPr/>
      </cdr:nvSpPr>
      <cdr:spPr>
        <a:xfrm xmlns:a="http://schemas.openxmlformats.org/drawingml/2006/main" rot="2715457">
          <a:off x="6703847" y="646789"/>
          <a:ext cx="455713" cy="615482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0.05485</cdr:x>
      <cdr:y>0.16926</cdr:y>
    </cdr:from>
    <cdr:to>
      <cdr:x>0.23505</cdr:x>
      <cdr:y>0.29339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504056" y="1080121"/>
          <a:ext cx="1656184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Елді</a:t>
          </a: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мекенді</a:t>
          </a: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сумен</a:t>
          </a: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kern="1200" dirty="0" err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жабдықтау</a:t>
          </a:r>
          <a:r>
            <a:rPr lang="ru-RU" sz="1200" b="1" kern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28,6 </a:t>
          </a:r>
          <a:r>
            <a:rPr lang="ru-RU" sz="1200" b="1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млн. тенге</a:t>
          </a:r>
        </a:p>
        <a:p xmlns:a="http://schemas.openxmlformats.org/drawingml/2006/main">
          <a:pPr algn="ctr"/>
          <a:r>
            <a:rPr lang="ru-RU" sz="12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9,8%</a:t>
          </a:r>
          <a:endParaRPr lang="ru-RU" sz="1200" b="1" dirty="0" smtClean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0.52459</cdr:x>
      <cdr:y>0</cdr:y>
    </cdr:from>
    <cdr:to>
      <cdr:x>0.63898</cdr:x>
      <cdr:y>0.11276</cdr:y>
    </cdr:to>
    <cdr:sp macro="" textlink="">
      <cdr:nvSpPr>
        <cdr:cNvPr id="35" name="TextBox 1"/>
        <cdr:cNvSpPr txBox="1"/>
      </cdr:nvSpPr>
      <cdr:spPr>
        <a:xfrm xmlns:a="http://schemas.openxmlformats.org/drawingml/2006/main">
          <a:off x="4608512" y="0"/>
          <a:ext cx="1004919" cy="7114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Санитария- 5,0 </a:t>
          </a:r>
          <a:r>
            <a:rPr lang="ru-RU" sz="1200" b="1" dirty="0" err="1">
              <a:solidFill>
                <a:schemeClr val="tx1"/>
              </a:solidFill>
              <a:latin typeface="Arial" pitchFamily="34" charset="0"/>
              <a:cs typeface="Arial" pitchFamily="34" charset="0"/>
            </a:rPr>
            <a:t>млн.тг</a:t>
          </a:r>
          <a:r>
            <a:rPr lang="ru-RU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u-RU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   </a:t>
          </a:r>
          <a:r>
            <a:rPr lang="ru-RU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1,7 </a:t>
          </a:r>
          <a:r>
            <a:rPr lang="ru-RU" sz="1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%</a:t>
          </a:r>
          <a:endParaRPr lang="ru-RU" sz="1400" b="1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0.38525</cdr:x>
      <cdr:y>0</cdr:y>
    </cdr:from>
    <cdr:to>
      <cdr:x>0.53279</cdr:x>
      <cdr:y>0.10272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384376" y="0"/>
          <a:ext cx="129616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Абаттандыру мен </a:t>
          </a:r>
          <a:r>
            <a:rPr lang="ru-RU" sz="1200" b="1" kern="1200" dirty="0" err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көгалдандыру</a:t>
          </a:r>
          <a:r>
            <a:rPr lang="ru-RU" sz="1200" b="1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 – </a:t>
          </a:r>
          <a:r>
            <a:rPr lang="ru-RU" sz="1200" b="1" kern="1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21,7</a:t>
          </a:r>
          <a:r>
            <a:rPr lang="ru-RU" sz="12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kern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rPr>
            <a:t>млн. тенге </a:t>
          </a:r>
          <a:r>
            <a:rPr lang="ru-RU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7,4%</a:t>
          </a:r>
          <a:endParaRPr lang="ru-RU" sz="12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0.52663</cdr:x>
      <cdr:y>0.15379</cdr:y>
    </cdr:from>
    <cdr:to>
      <cdr:x>0.60396</cdr:x>
      <cdr:y>0.20872</cdr:y>
    </cdr:to>
    <cdr:sp macro="" textlink="">
      <cdr:nvSpPr>
        <cdr:cNvPr id="26" name="TextBox 1"/>
        <cdr:cNvSpPr txBox="1"/>
      </cdr:nvSpPr>
      <cdr:spPr>
        <a:xfrm xmlns:a="http://schemas.openxmlformats.org/drawingml/2006/main" rot="21436170">
          <a:off x="4839911" y="892813"/>
          <a:ext cx="710694" cy="318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500" b="1" i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0.46687</cdr:x>
      <cdr:y>0.17041</cdr:y>
    </cdr:from>
    <cdr:to>
      <cdr:x>0.51603</cdr:x>
      <cdr:y>0.24016</cdr:y>
    </cdr:to>
    <cdr:sp macro="" textlink="">
      <cdr:nvSpPr>
        <cdr:cNvPr id="25" name="Стрелка вниз 24"/>
        <cdr:cNvSpPr/>
      </cdr:nvSpPr>
      <cdr:spPr>
        <a:xfrm xmlns:a="http://schemas.openxmlformats.org/drawingml/2006/main" rot="17584507">
          <a:off x="4097310" y="1079243"/>
          <a:ext cx="440074" cy="431869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F0000"/>
        </a:solidFill>
        <a:ln xmlns:a="http://schemas.openxmlformats.org/drawingml/2006/main" w="19050" cap="rnd" cmpd="sng" algn="ctr">
          <a:solidFill>
            <a:srgbClr val="5FCBEF">
              <a:shade val="5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230CEB-042E-47A9-AB1B-0127E2895E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95342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761" y="0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EA84CF-980F-4F19-ACD1-581D6DD868B4}" type="datetimeFigureOut">
              <a:rPr lang="ru-RU" altLang="ru-RU"/>
              <a:pPr/>
              <a:t>05.10.2026</a:t>
            </a:fld>
            <a:endParaRPr lang="ru-RU" altLang="ru-RU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69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117" y="4722694"/>
            <a:ext cx="5408930" cy="4474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 alt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761" y="9443662"/>
            <a:ext cx="2929837" cy="497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BDD39C6-71B6-428A-9BC4-C0714595203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78518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6F009-B94B-4E86-87F0-FC0E3053B5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21178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4AF8A-7015-4173-87A5-9B3477797B4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4026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15D6A-F9E8-456F-9627-84A4E11C40B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6018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E2B9-31CB-4164-8D50-EE9124276ED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090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033A4-F47E-4F3B-94B4-0066E3228CE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639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437E-BAB7-427F-BF47-8EF36F1153D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5811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E568-EABC-4EEC-8134-BF36606DC95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4398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562B1-49D5-4DC7-BFD5-B80C3BD2DE6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35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3DE1B-4931-4AE7-B0F8-BB4B5D64798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220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104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06621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4077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769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9338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63A33-E275-4333-8DAD-AF7CDF1E8C5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11629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E0F2-6E23-457A-ABF2-8B965274888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7756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C0700-A95D-47DB-8568-8FC8DD22905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2245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08CC95-3B8D-4906-BD84-6CF65CBF680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6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E24AC0F-7FB7-4FE7-B679-8542E6EE51E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707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  <p:sldLayoutId id="2147484202" r:id="rId12"/>
    <p:sldLayoutId id="2147484203" r:id="rId13"/>
    <p:sldLayoutId id="2147484204" r:id="rId14"/>
    <p:sldLayoutId id="2147484205" r:id="rId15"/>
    <p:sldLayoutId id="2147484206" r:id="rId16"/>
    <p:sldLayoutId id="2147484207" r:id="rId17"/>
    <p:sldLayoutId id="214748420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196752"/>
            <a:ext cx="8100392" cy="4608512"/>
          </a:xfrm>
        </p:spPr>
        <p:txBody>
          <a:bodyPr anchor="ctr"/>
          <a:lstStyle/>
          <a:p>
            <a:pPr algn="ctr"/>
            <a:r>
              <a:rPr lang="ru-RU" altLang="ru-RU" sz="4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ҚЫЗЫЛЖАР АУЫЛДЫҚ ОКРУГІНІҢ </a:t>
            </a:r>
            <a:r>
              <a:rPr lang="ru-RU" altLang="ru-RU" sz="4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ЖЫЛДАРҒА</a:t>
            </a:r>
            <a:r>
              <a:rPr lang="ru-RU" altLang="ru-RU" sz="4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4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4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 АЗАМАТТЫҚ БЮДЖЕТІ</a:t>
            </a:r>
            <a:r>
              <a:rPr lang="ru-RU" altLang="ru-RU" sz="4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4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altLang="ru-RU" sz="4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Нактылау</a:t>
            </a:r>
            <a:r>
              <a:rPr lang="ru-RU" altLang="ru-RU" sz="4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4000" u="sng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endParaRPr lang="ru-RU" altLang="ru-RU" sz="3600" u="sng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3347864" y="1447437"/>
            <a:ext cx="4752528" cy="3072041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Сіздердің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назарларыңызға </a:t>
            </a:r>
            <a:r>
              <a:rPr lang="ru-RU" alt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Қызылжар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ауылдық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округінің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b="1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2026-2028 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жылдарға арналған азаматтық бюджет ұсынылды, онда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бюджетің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негізгі көрсеткіштері, оны қалыптастырудың параметрлері және бюджеттік қаражат шығындарының бағыты туралы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ақпарат бар</a:t>
            </a:r>
            <a:r>
              <a:rPr lang="ru-RU" altLang="ru-RU" b="1" dirty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Прямоугольник с одним усеченным и одним скругленным углом 3"/>
          <p:cNvSpPr/>
          <p:nvPr/>
        </p:nvSpPr>
        <p:spPr>
          <a:xfrm>
            <a:off x="539142" y="4869160"/>
            <a:ext cx="8065716" cy="1988840"/>
          </a:xfrm>
          <a:prstGeom prst="snip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Осы құжат мынадай тарауларды қосады: </a:t>
            </a:r>
          </a:p>
          <a:p>
            <a:pPr algn="ctr">
              <a:buFont typeface="Wingdings" pitchFamily="2" charset="2"/>
              <a:buNone/>
              <a:defRPr/>
            </a:pP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бюджеттік үдерістің заңнамалық базасы;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бюджеттік үдерістің сызбасы;</a:t>
            </a:r>
          </a:p>
          <a:p>
            <a:pPr algn="ctr">
              <a:buFont typeface="Wingdings" pitchFamily="2" charset="2"/>
              <a:buChar char="ü"/>
              <a:defRPr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altLang="ru-RU" sz="2000" b="1" dirty="0" err="1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қалалық</a:t>
            </a: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бюджетті жоспарлау.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4392"/>
            <a:ext cx="9144000" cy="10614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тұрғындары!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66425"/>
            <a:ext cx="2952328" cy="203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3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732"/>
            <a:ext cx="9144000" cy="136822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үдерістің</a:t>
            </a:r>
            <a:b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заңнамалық базасы</a:t>
            </a:r>
            <a:endParaRPr lang="ru-RU" altLang="ru-RU" sz="36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с двумя усеченными противолежащими углами 1"/>
          <p:cNvSpPr/>
          <p:nvPr/>
        </p:nvSpPr>
        <p:spPr>
          <a:xfrm>
            <a:off x="0" y="1337733"/>
            <a:ext cx="9144000" cy="5520267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0" indent="450000">
              <a:buNone/>
            </a:pP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ҚР Кодексінде айқындалған түсімдер есебінен қалыптастырылатын және аудандық маңызы бар қала, ауыл, кент, ауылдық округ әкімінің, оған ведомстволық бағынысты мемлекеттік мекемелердің міндеттері мен функцияларын қаржылық қамтамасыз етуге және тиісті әкімшілік-аумақтық бірлікте мемлекеттік саясатты іске асыруға арналған орталықтандырылған ақша қоры </a:t>
            </a:r>
            <a:r>
              <a:rPr lang="ru-RU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ауылдық округ бюджеті</a:t>
            </a:r>
            <a:r>
              <a:rPr lang="ru-RU" sz="1500" i="1" dirty="0">
                <a:latin typeface="Arial" panose="020B0604020202020204" pitchFamily="34" charset="0"/>
                <a:cs typeface="Arial" panose="020B0604020202020204" pitchFamily="34" charset="0"/>
              </a:rPr>
              <a:t> болып табылады.</a:t>
            </a:r>
          </a:p>
          <a:p>
            <a:pPr marL="0" indent="450000">
              <a:buNone/>
            </a:pPr>
            <a:endParaRPr lang="ru-RU" sz="15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indent="450000"/>
            <a:r>
              <a:rPr lang="kk-KZ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Ауылдық бюджеті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 Қазақстан Республикасы Қаржы министрінің 2014 жылғы 31 қазандағы № 470 бұйрығымен бекітілген, жергілікті бюджеттердің жобаларын әзірлеу Қағидаларына сәйкес жылсайын 3 жылдық кезеңге әзірленеді.</a:t>
            </a:r>
            <a:endParaRPr lang="ru-RU" sz="15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450000"/>
            <a:endParaRPr lang="ru-RU" altLang="ru-RU" sz="15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lvl="0" indent="450000">
              <a:defRPr/>
            </a:pPr>
            <a:r>
              <a:rPr lang="kk-KZ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2025-2027 жылдарға 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арналған </a:t>
            </a:r>
            <a:r>
              <a:rPr lang="kk-KZ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Қызылжар ауылдық округінің бюджеті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 ҚР Бюджет және Салық кодекстеріне, Павлодар облысының </a:t>
            </a:r>
            <a:r>
              <a:rPr lang="kk-KZ" sz="1500" i="1" dirty="0" smtClean="0">
                <a:latin typeface="Arial" panose="020B0604020202020204" pitchFamily="34" charset="0"/>
                <a:cs typeface="Arial" panose="020B0604020202020204" pitchFamily="34" charset="0"/>
              </a:rPr>
              <a:t>2026-2028 жылдарға </a:t>
            </a:r>
            <a:r>
              <a:rPr lang="kk-KZ" sz="1500" i="1" dirty="0">
                <a:latin typeface="Arial" panose="020B0604020202020204" pitchFamily="34" charset="0"/>
                <a:cs typeface="Arial" panose="020B0604020202020204" pitchFamily="34" charset="0"/>
              </a:rPr>
              <a:t>арналған әлеуметтік-экономикалық даму болжамына сәйкес қалыптастырылды </a:t>
            </a:r>
            <a:r>
              <a:rPr lang="kk-KZ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Ақсу қалалық мәслихатының 2026 жылғы </a:t>
            </a:r>
            <a:r>
              <a:rPr lang="kk-KZ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kk-KZ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қазандағы </a:t>
            </a:r>
            <a:r>
              <a:rPr lang="kk-KZ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kk-KZ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302</a:t>
            </a:r>
            <a:r>
              <a:rPr lang="kk-KZ" sz="16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/55 </a:t>
            </a:r>
            <a:r>
              <a:rPr lang="kk-KZ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шешімімен Ақсу қалалық мәслихатының сессиясының (</a:t>
            </a:r>
            <a:r>
              <a:rPr lang="en-US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XLIV </a:t>
            </a:r>
            <a:r>
              <a:rPr lang="kk-KZ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кезекті сессиясы) 2025 жылғы 19 желтоқсандағы № 252/44 «2026-2028 жылдарға арналған ауылдық округтердің бюджеті туралы» шешіміне енгізілген өзгерістер.</a:t>
            </a:r>
            <a:endParaRPr lang="ru-RU" altLang="ru-RU" sz="1500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b="1" dirty="0">
              <a:latin typeface="Palatino Linotype" panose="02040502050505030304" pitchFamily="18" charset="0"/>
            </a:endParaRPr>
          </a:p>
        </p:txBody>
      </p:sp>
      <p:sp>
        <p:nvSpPr>
          <p:cNvPr id="9" name="Нашивка 8"/>
          <p:cNvSpPr/>
          <p:nvPr/>
        </p:nvSpPr>
        <p:spPr>
          <a:xfrm>
            <a:off x="583262" y="3429000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Нашивка 10"/>
          <p:cNvSpPr/>
          <p:nvPr/>
        </p:nvSpPr>
        <p:spPr>
          <a:xfrm>
            <a:off x="585411" y="1772816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ашивка 5"/>
          <p:cNvSpPr/>
          <p:nvPr/>
        </p:nvSpPr>
        <p:spPr>
          <a:xfrm>
            <a:off x="583262" y="4315407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583262" y="5877272"/>
            <a:ext cx="360040" cy="262273"/>
          </a:xfrm>
          <a:prstGeom prst="chevron">
            <a:avLst/>
          </a:prstGeom>
          <a:solidFill>
            <a:srgbClr val="0000FF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33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3762"/>
            <a:ext cx="9144000" cy="1440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Ауылдық</a:t>
            </a: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бюджетті </a:t>
            </a:r>
          </a:p>
          <a:p>
            <a:pPr algn="ctr">
              <a:spcBef>
                <a:spcPts val="0"/>
              </a:spcBef>
              <a:buClr>
                <a:srgbClr val="000000"/>
              </a:buClr>
              <a:buFont typeface="Wingdings 2" pitchFamily="18" charset="2"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8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әзірлеу үдерісі</a:t>
            </a: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179512" y="1443922"/>
            <a:ext cx="4536504" cy="64449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 әкімшілерінің бюджеттік өтінімдерін және бюджеттік бағдарлама жобаларын құрастыру және қарастыру</a:t>
            </a:r>
          </a:p>
        </p:txBody>
      </p:sp>
      <p:sp>
        <p:nvSpPr>
          <p:cNvPr id="5" name="Прямоугольник с двумя усеченными противолежащими углами 4"/>
          <p:cNvSpPr/>
          <p:nvPr/>
        </p:nvSpPr>
        <p:spPr>
          <a:xfrm>
            <a:off x="179512" y="2250407"/>
            <a:ext cx="4536504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 бюджетінің жобасын құрастыру және оны жергілікті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жиналасымен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келісу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195095" y="3042495"/>
            <a:ext cx="4536504" cy="580051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қала бюджеттік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қарастыру және анықтау</a:t>
            </a:r>
          </a:p>
        </p:txBody>
      </p:sp>
      <p:sp>
        <p:nvSpPr>
          <p:cNvPr id="9" name="Прямоугольник с двумя усеченными противолежащими углами 8"/>
          <p:cNvSpPr/>
          <p:nvPr/>
        </p:nvSpPr>
        <p:spPr>
          <a:xfrm>
            <a:off x="204187" y="3816701"/>
            <a:ext cx="4536504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келісілген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жергілікті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қоғамдастық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с двумя усеченными противолежащими углами 9"/>
          <p:cNvSpPr/>
          <p:nvPr/>
        </p:nvSpPr>
        <p:spPr>
          <a:xfrm>
            <a:off x="220665" y="4615206"/>
            <a:ext cx="4536504" cy="62699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 жобасын қала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әкімдігінің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қарастыруына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ұсынуы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с двумя усеченными противолежащими углами 10"/>
          <p:cNvSpPr/>
          <p:nvPr/>
        </p:nvSpPr>
        <p:spPr>
          <a:xfrm>
            <a:off x="236272" y="5436351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Селолық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бюджетің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мәслихат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сессиясымен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бекіту</a:t>
            </a:r>
          </a:p>
        </p:txBody>
      </p:sp>
      <p:sp>
        <p:nvSpPr>
          <p:cNvPr id="6" name="Прямоугольник с двумя усеченными противолежащими углами 5"/>
          <p:cNvSpPr/>
          <p:nvPr/>
        </p:nvSpPr>
        <p:spPr>
          <a:xfrm>
            <a:off x="5436096" y="1443922"/>
            <a:ext cx="2520280" cy="610012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мамырына дейін</a:t>
            </a:r>
          </a:p>
        </p:txBody>
      </p:sp>
      <p:sp>
        <p:nvSpPr>
          <p:cNvPr id="13" name="Прямоугольник с двумя усеченными противолежащими углами 12"/>
          <p:cNvSpPr/>
          <p:nvPr/>
        </p:nvSpPr>
        <p:spPr>
          <a:xfrm>
            <a:off x="5420513" y="2248726"/>
            <a:ext cx="2520280" cy="59793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қыркүйегіне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4" name="Прямоугольник с двумя усеченными противолежащими углами 13"/>
          <p:cNvSpPr/>
          <p:nvPr/>
        </p:nvSpPr>
        <p:spPr>
          <a:xfrm>
            <a:off x="5436096" y="3036416"/>
            <a:ext cx="2520280" cy="582353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15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қазанына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5" name="Прямоугольник с двумя усеченными противолежащими углами 14"/>
          <p:cNvSpPr/>
          <p:nvPr/>
        </p:nvSpPr>
        <p:spPr>
          <a:xfrm>
            <a:off x="5420513" y="3816701"/>
            <a:ext cx="2520280" cy="604350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6" name="Прямоугольник с двумя усеченными противолежащими углами 15"/>
          <p:cNvSpPr/>
          <p:nvPr/>
        </p:nvSpPr>
        <p:spPr>
          <a:xfrm>
            <a:off x="5436096" y="4624597"/>
            <a:ext cx="2520280" cy="63138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 қаржы жылының 10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қарашасына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дейін</a:t>
            </a:r>
          </a:p>
        </p:txBody>
      </p:sp>
      <p:sp>
        <p:nvSpPr>
          <p:cNvPr id="17" name="Прямоугольник с двумя усеченными противолежащими углами 16"/>
          <p:cNvSpPr/>
          <p:nvPr/>
        </p:nvSpPr>
        <p:spPr>
          <a:xfrm>
            <a:off x="5420513" y="5459514"/>
            <a:ext cx="2520280" cy="621074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 бюджетті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нақтыланғаннан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кейін 2 апталық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мерзімінде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731599" y="1628460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Двойная стрелка влево/вправо 23"/>
          <p:cNvSpPr/>
          <p:nvPr/>
        </p:nvSpPr>
        <p:spPr>
          <a:xfrm>
            <a:off x="4731599" y="2382844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Двойная стрелка влево/вправо 24"/>
          <p:cNvSpPr/>
          <p:nvPr/>
        </p:nvSpPr>
        <p:spPr>
          <a:xfrm>
            <a:off x="4747182" y="3180869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Двойная стрелка влево/вправо 25"/>
          <p:cNvSpPr/>
          <p:nvPr/>
        </p:nvSpPr>
        <p:spPr>
          <a:xfrm>
            <a:off x="4731599" y="3952887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лево/вправо 26"/>
          <p:cNvSpPr/>
          <p:nvPr/>
        </p:nvSpPr>
        <p:spPr>
          <a:xfrm>
            <a:off x="4747182" y="4799895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4754568" y="5634828"/>
            <a:ext cx="688914" cy="291356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двумя усеченными противолежащими углами 28"/>
          <p:cNvSpPr/>
          <p:nvPr/>
        </p:nvSpPr>
        <p:spPr>
          <a:xfrm>
            <a:off x="1691680" y="6160412"/>
            <a:ext cx="4536504" cy="618697"/>
          </a:xfrm>
          <a:prstGeom prst="snip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округінің бюджеті </a:t>
            </a:r>
            <a:r>
              <a:rPr lang="ru-RU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 әкімінің шешімін қабылдау</a:t>
            </a:r>
          </a:p>
        </p:txBody>
      </p:sp>
    </p:spTree>
    <p:extLst>
      <p:ext uri="{BB962C8B-B14F-4D97-AF65-F5344CB8AC3E}">
        <p14:creationId xmlns:p14="http://schemas.microsoft.com/office/powerpoint/2010/main" val="326629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5190" y="0"/>
            <a:ext cx="9149190" cy="6858000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901806" y="94834"/>
            <a:ext cx="7330008" cy="60612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 бюджетінің түсімдері </a:t>
            </a:r>
          </a:p>
        </p:txBody>
      </p:sp>
      <p:sp>
        <p:nvSpPr>
          <p:cNvPr id="5" name="Овал 4"/>
          <p:cNvSpPr/>
          <p:nvPr/>
        </p:nvSpPr>
        <p:spPr>
          <a:xfrm>
            <a:off x="3347864" y="735349"/>
            <a:ext cx="2448272" cy="132473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округінің бюджеті</a:t>
            </a:r>
          </a:p>
        </p:txBody>
      </p:sp>
      <p:sp>
        <p:nvSpPr>
          <p:cNvPr id="6" name="Овал 5"/>
          <p:cNvSpPr/>
          <p:nvPr/>
        </p:nvSpPr>
        <p:spPr>
          <a:xfrm>
            <a:off x="3111190" y="2647739"/>
            <a:ext cx="2952328" cy="125950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Салықтық түсімдер</a:t>
            </a:r>
          </a:p>
        </p:txBody>
      </p:sp>
      <p:sp>
        <p:nvSpPr>
          <p:cNvPr id="8" name="Овал 7"/>
          <p:cNvSpPr/>
          <p:nvPr/>
        </p:nvSpPr>
        <p:spPr>
          <a:xfrm>
            <a:off x="140060" y="3175914"/>
            <a:ext cx="2952328" cy="122532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Тауарларға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жұмыстарға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қызметтерге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салынатын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ішкі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салықтар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6025912" y="3182882"/>
            <a:ext cx="2952328" cy="135836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Негізгі капиталды сатудан түсетін түсімдер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28857" y="4401235"/>
            <a:ext cx="3079388" cy="151174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Трансферттердің түсімдері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 rot="3582813">
            <a:off x="2368077" y="1426333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8225990">
            <a:off x="6478148" y="1423401"/>
            <a:ext cx="360040" cy="1628921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4386790" y="2089390"/>
            <a:ext cx="360040" cy="424735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3951018" y="3907246"/>
            <a:ext cx="360040" cy="493989"/>
          </a:xfrm>
          <a:prstGeom prst="downArrow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029666" y="2063367"/>
            <a:ext cx="166872" cy="588986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352200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0050"/>
            <a:ext cx="7092280" cy="51994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u="sng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Ауылдық</a:t>
            </a:r>
            <a:r>
              <a:rPr lang="ru-RU" altLang="ru-RU" sz="28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 түсімдерінің құрылымы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52320" y="759766"/>
            <a:ext cx="1512168" cy="3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теңге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321242"/>
              </p:ext>
            </p:extLst>
          </p:nvPr>
        </p:nvGraphicFramePr>
        <p:xfrm>
          <a:off x="107504" y="1362609"/>
          <a:ext cx="9036496" cy="573512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1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7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2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Көрсеткіштердің атауы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2000" b="1" i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lang="kk-KZ" sz="2000" b="1" i="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2000" b="1" i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sz="2000" b="1" i="0" dirty="0" smtClean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</a:t>
                      </a:r>
                      <a:endParaRPr lang="ru-RU" sz="2000" b="1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09">
                <a:tc>
                  <a:txBody>
                    <a:bodyPr/>
                    <a:lstStyle/>
                    <a:p>
                      <a:pPr algn="l"/>
                      <a:r>
                        <a:rPr lang="ru-RU" sz="1200" b="1" u="non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Кірістер - барлығы</a:t>
                      </a:r>
                      <a:endParaRPr lang="ru-RU" sz="1200" b="1" i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289,5</a:t>
                      </a:r>
                      <a:endParaRPr lang="ru-RU" sz="25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164,1</a:t>
                      </a:r>
                      <a:endParaRPr lang="ru-RU" sz="25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b="1" u="non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165,5</a:t>
                      </a:r>
                      <a:endParaRPr lang="ru-RU" sz="2500" b="1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90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Салықтық түсімдер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соның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іш</a:t>
                      </a:r>
                      <a:r>
                        <a:rPr lang="kk-KZ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інде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435">
                <a:tc>
                  <a:txBody>
                    <a:bodyPr/>
                    <a:lstStyle/>
                    <a:p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Табыс салығы</a:t>
                      </a:r>
                      <a:endParaRPr lang="ru-RU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21,3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13,5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902">
                <a:tc>
                  <a:txBody>
                    <a:bodyPr/>
                    <a:lstStyle/>
                    <a:p>
                      <a:r>
                        <a:rPr lang="ru-RU" sz="1200" b="0" i="1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Мүл</a:t>
                      </a:r>
                      <a:r>
                        <a:rPr lang="en-US" sz="12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200" b="0" i="1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кке</a:t>
                      </a: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салынатын салықтар</a:t>
                      </a:r>
                      <a:endParaRPr lang="ru-RU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12,1</a:t>
                      </a:r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</a:t>
                      </a:r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</a:t>
                      </a:r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203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 салығы</a:t>
                      </a:r>
                      <a:endParaRPr lang="ru-RU" sz="1200" b="1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</a:t>
                      </a:r>
                      <a:r>
                        <a:rPr lang="en-US" sz="1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i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</a:t>
                      </a:r>
                      <a:endParaRPr lang="ru-RU" sz="1000" b="1" i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74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0" i="1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</a:t>
                      </a:r>
                      <a:r>
                        <a:rPr lang="en-US" sz="12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200" b="0" i="1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құралдарына</a:t>
                      </a:r>
                      <a:r>
                        <a:rPr lang="ru-RU" sz="1200" b="0" i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салынатын </a:t>
                      </a:r>
                      <a:r>
                        <a:rPr lang="ru-RU" sz="1200" b="0" i="1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</a:t>
                      </a:r>
                      <a:endParaRPr lang="ru-RU" sz="1200" b="1" i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</a:t>
                      </a:r>
                      <a:endParaRPr lang="ru-RU" sz="1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ru-RU" sz="1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</a:t>
                      </a:r>
                      <a:endParaRPr lang="ru-RU" sz="1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9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заңды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тұлғалардан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көлік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құралдарына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1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7,2</a:t>
                      </a:r>
                      <a:endParaRPr lang="ru-RU" sz="1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</a:t>
                      </a:r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RU" sz="1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6,2</a:t>
                      </a:r>
                      <a:endParaRPr lang="ru-RU" sz="1000" b="1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902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жеке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тұлғалардан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көлік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құралдарына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0,2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529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Тауарларға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жұмыстарға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қызметтерге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салынатын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ішкі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салықтар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7,2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</a:t>
                      </a:r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6,0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55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100" b="0" i="0" dirty="0" err="1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Бірыңғай</a:t>
                      </a:r>
                      <a:r>
                        <a:rPr lang="ru-RU" sz="1100" b="0" i="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i="0" dirty="0" err="1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100" b="0" i="0" dirty="0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0" i="0" dirty="0" err="1" smtClean="0"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салығы</a:t>
                      </a:r>
                      <a:endParaRPr lang="ru-RU" sz="11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0" i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0,1</a:t>
                      </a:r>
                      <a:endParaRPr lang="ru-RU" sz="1000" b="0" i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r>
                        <a:rPr lang="ru-RU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575476"/>
                  </a:ext>
                </a:extLst>
              </a:tr>
              <a:tr h="267559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капиталды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сатудан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түсетін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kk-KZ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285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бюджеттен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алынған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ТРАНСФЕРТТЕР,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оның</a:t>
                      </a: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ішінде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150,0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883711"/>
                  </a:ext>
                </a:extLst>
              </a:tr>
              <a:tr h="26285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Субвенциялар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264,2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5297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Трансферты </a:t>
                      </a:r>
                      <a:endParaRPr lang="ru-RU" sz="1200" b="1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905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62112256"/>
              </p:ext>
            </p:extLst>
          </p:nvPr>
        </p:nvGraphicFramePr>
        <p:xfrm>
          <a:off x="107504" y="908720"/>
          <a:ext cx="8784976" cy="6309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87624" y="116632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/>
              <a:t>Қызылжар</a:t>
            </a:r>
            <a:r>
              <a:rPr lang="ru-RU" b="1" dirty="0"/>
              <a:t> </a:t>
            </a:r>
            <a:r>
              <a:rPr lang="ru-RU" b="1" dirty="0" err="1"/>
              <a:t>ауылдық</a:t>
            </a:r>
            <a:r>
              <a:rPr lang="ru-RU" b="1" dirty="0"/>
              <a:t> </a:t>
            </a:r>
            <a:r>
              <a:rPr lang="ru-RU" b="1" dirty="0" err="1"/>
              <a:t>округінің</a:t>
            </a:r>
            <a:r>
              <a:rPr lang="ru-RU" b="1" dirty="0"/>
              <a:t> </a:t>
            </a:r>
            <a:r>
              <a:rPr lang="ru-RU" b="1" dirty="0" smtClean="0"/>
              <a:t>2026 </a:t>
            </a:r>
            <a:r>
              <a:rPr lang="ru-RU" b="1" dirty="0" err="1"/>
              <a:t>жылға</a:t>
            </a:r>
            <a:r>
              <a:rPr lang="ru-RU" b="1" dirty="0"/>
              <a:t> </a:t>
            </a:r>
            <a:r>
              <a:rPr lang="ru-RU" b="1" dirty="0" err="1"/>
              <a:t>арналған</a:t>
            </a:r>
            <a:r>
              <a:rPr lang="ru-RU" b="1" dirty="0"/>
              <a:t> </a:t>
            </a:r>
            <a:r>
              <a:rPr lang="ru-RU" b="1" dirty="0" err="1"/>
              <a:t>шығындарының</a:t>
            </a:r>
            <a:r>
              <a:rPr lang="ru-RU" b="1" dirty="0"/>
              <a:t> </a:t>
            </a:r>
            <a:r>
              <a:rPr lang="ru-RU" b="1" dirty="0" err="1"/>
              <a:t>негізгі</a:t>
            </a:r>
            <a:r>
              <a:rPr lang="ru-RU" b="1" dirty="0"/>
              <a:t> </a:t>
            </a:r>
            <a:r>
              <a:rPr lang="ru-RU" b="1" dirty="0" err="1"/>
              <a:t>жолдауы</a:t>
            </a:r>
            <a:endParaRPr lang="ru-RU" b="1" dirty="0">
              <a:ln w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396063" y="5445224"/>
            <a:ext cx="1583122" cy="78315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532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0" y="-3399"/>
            <a:ext cx="9125669" cy="840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anchor="ctr">
            <a:normAutofit fontScale="92500" lnSpcReduction="20000"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lt1"/>
                </a:solidFill>
                <a:effectLst>
                  <a:reflection blurRad="12700" stA="48000" endA="300" endPos="55000" dir="5400000" sy="-90000" algn="bl" rotWithShape="0"/>
                </a:effectLst>
                <a:latin typeface="+mn-lt"/>
                <a:ea typeface="+mn-ea"/>
                <a:cs typeface="+mn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cap="none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жылға арналған бюджеттік </a:t>
            </a:r>
            <a:r>
              <a:rPr lang="ru-RU" sz="32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r>
              <a:rPr lang="ru-RU" sz="320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бойынша </a:t>
            </a:r>
            <a:r>
              <a:rPr lang="ru-RU" sz="320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шығындар</a:t>
            </a:r>
            <a:endParaRPr lang="ru-RU" sz="320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356608"/>
              </p:ext>
            </p:extLst>
          </p:nvPr>
        </p:nvGraphicFramePr>
        <p:xfrm>
          <a:off x="35496" y="836717"/>
          <a:ext cx="9108504" cy="5545850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7847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93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/>
                        <a:t>Бағдарламаның</a:t>
                      </a:r>
                      <a:r>
                        <a:rPr lang="ru-RU" sz="2000" dirty="0"/>
                        <a:t> атауы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Сомасы</a:t>
                      </a:r>
                      <a:endParaRPr lang="ru-RU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627">
                <a:tc>
                  <a:txBody>
                    <a:bodyPr/>
                    <a:lstStyle/>
                    <a:p>
                      <a:r>
                        <a:rPr lang="kk-KZ" sz="1700" dirty="0" smtClean="0">
                          <a:solidFill>
                            <a:schemeClr val="tx1"/>
                          </a:solidFill>
                        </a:rPr>
                        <a:t>Барлығы</a:t>
                      </a:r>
                      <a:r>
                        <a:rPr lang="ru-RU" sz="1700" dirty="0" smtClean="0">
                          <a:solidFill>
                            <a:schemeClr val="tx1"/>
                          </a:solidFill>
                        </a:rPr>
                        <a:t>:</a:t>
                      </a:r>
                      <a:endParaRPr lang="ru-RU" sz="17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292,5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046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Аудандық маңызы бар қала, ауыл, кент, ауылдық округ әкімінің қызметін қамтамасыз ету жөніндегі қызметтер</a:t>
                      </a:r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+mn-cs"/>
                        </a:rPr>
                        <a:t>72,2</a:t>
                      </a:r>
                      <a:endParaRPr lang="ru-RU" sz="18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627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Елді мекендерді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сумен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жабдықтауды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ұйымдастыру</a:t>
                      </a:r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28,6</a:t>
                      </a:r>
                      <a:endParaRPr lang="ru-RU" sz="18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627">
                <a:tc>
                  <a:txBody>
                    <a:bodyPr/>
                    <a:lstStyle/>
                    <a:p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Елді мекендердегі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көшелерді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жарықтандыру</a:t>
                      </a:r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+mn-cs"/>
                        </a:rPr>
                        <a:t>33,0</a:t>
                      </a:r>
                      <a:endParaRPr lang="ru-RU" sz="18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627">
                <a:tc>
                  <a:txBody>
                    <a:bodyPr/>
                    <a:lstStyle/>
                    <a:p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Елдi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мекендердiң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санитариясын қамтамасыз ету</a:t>
                      </a:r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5,0</a:t>
                      </a:r>
                      <a:endParaRPr lang="ru-RU" sz="18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04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елді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мекендерді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абаттандыру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және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көгалдандыру</a:t>
                      </a:r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21,7</a:t>
                      </a:r>
                      <a:endParaRPr lang="ru-RU" sz="18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661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Аудандық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маңызы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бар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қалаларда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ауылдарда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кенттерде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ауылдық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округтерде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автомобиль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жолдарының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жұмыс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істеуін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қамтамасыз</a:t>
                      </a:r>
                      <a:r>
                        <a:rPr lang="ru-RU" sz="1700" kern="12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700" kern="120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ету</a:t>
                      </a:r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  <a:p>
                      <a:endParaRPr lang="ru-RU" sz="17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+mn-lt"/>
                          <a:cs typeface="+mn-cs"/>
                        </a:rPr>
                        <a:t>130,9</a:t>
                      </a:r>
                      <a:endParaRPr lang="ru-RU" sz="18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99345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Капитальные</a:t>
                      </a:r>
                      <a:r>
                        <a:rPr lang="ru-RU" sz="1800" baseline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 расходы </a:t>
                      </a:r>
                      <a:r>
                        <a:rPr lang="ru-RU" sz="1800" baseline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гос.органа</a:t>
                      </a:r>
                      <a:endParaRPr lang="ru-RU" sz="18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</a:rPr>
                        <a:t>1,0</a:t>
                      </a:r>
                      <a:endParaRPr lang="ru-RU" sz="18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07326"/>
                  </a:ext>
                </a:extLst>
              </a:tr>
              <a:tr h="799345">
                <a:tc>
                  <a:txBody>
                    <a:bodyPr/>
                    <a:lstStyle/>
                    <a:p>
                      <a:r>
                        <a:rPr lang="ru-RU" sz="1800" b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</a:t>
                      </a:r>
                      <a:r>
                        <a:rPr lang="ru-RU" sz="18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толық</a:t>
                      </a:r>
                      <a:r>
                        <a:rPr lang="ru-RU" sz="18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</a:t>
                      </a:r>
                      <a:r>
                        <a:rPr lang="ru-RU" sz="18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1800" b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нысаналы</a:t>
                      </a:r>
                      <a:r>
                        <a:rPr lang="ru-RU" sz="18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трансферттерді</a:t>
                      </a:r>
                      <a:r>
                        <a:rPr lang="ru-RU" sz="18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dirty="0" err="1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қайтару</a:t>
                      </a:r>
                      <a:endParaRPr lang="ru-RU" sz="18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ru-RU" sz="18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016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594891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24657</TotalTime>
  <Words>609</Words>
  <Application>Microsoft Office PowerPoint</Application>
  <PresentationFormat>Экран (4:3)</PresentationFormat>
  <Paragraphs>127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Arial</vt:lpstr>
      <vt:lpstr>Arial Unicode MS</vt:lpstr>
      <vt:lpstr>Calibri</vt:lpstr>
      <vt:lpstr>Palatino Linotype</vt:lpstr>
      <vt:lpstr>Tahoma</vt:lpstr>
      <vt:lpstr>Trebuchet MS</vt:lpstr>
      <vt:lpstr>Wingdings</vt:lpstr>
      <vt:lpstr>Wingdings 2</vt:lpstr>
      <vt:lpstr>Wingdings 3</vt:lpstr>
      <vt:lpstr>Грань</vt:lpstr>
      <vt:lpstr>ҚЫЗЫЛЖАР АУЫЛДЫҚ ОКРУГІНІҢ 2026-2028 ЖЫЛДАРҒА АРНАЛҒАН АЗАМАТТЫҚ БЮДЖЕТІ Нактылау бюджеті</vt:lpstr>
      <vt:lpstr>Құрметті  Ауылдық округінің тұрғындары!</vt:lpstr>
      <vt:lpstr>Бюджеттік үдерістің заңнамалық базасы</vt:lpstr>
      <vt:lpstr>Презентация PowerPoint</vt:lpstr>
      <vt:lpstr>Ауылдық округ бюджетінің түсімдері </vt:lpstr>
      <vt:lpstr>Ауылдық округ түсімдерінің құрылымы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User</cp:lastModifiedBy>
  <cp:revision>1259</cp:revision>
  <cp:lastPrinted>2018-01-26T03:29:21Z</cp:lastPrinted>
  <dcterms:created xsi:type="dcterms:W3CDTF">2011-07-11T03:51:47Z</dcterms:created>
  <dcterms:modified xsi:type="dcterms:W3CDTF">2026-10-05T13:10:27Z</dcterms:modified>
</cp:coreProperties>
</file>