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91" r:id="rId3"/>
    <p:sldId id="306" r:id="rId4"/>
    <p:sldId id="307" r:id="rId5"/>
    <p:sldId id="299" r:id="rId6"/>
    <p:sldId id="365" r:id="rId7"/>
    <p:sldId id="322" r:id="rId8"/>
    <p:sldId id="329" r:id="rId9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D1EF"/>
    <a:srgbClr val="91D8F3"/>
    <a:srgbClr val="A6DFF5"/>
    <a:srgbClr val="CCECFF"/>
    <a:srgbClr val="63C9ED"/>
    <a:srgbClr val="54C3E9"/>
    <a:srgbClr val="74CEED"/>
    <a:srgbClr val="0000FF"/>
    <a:srgbClr val="33CC33"/>
    <a:srgbClr val="FFEA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434" autoAdjust="0"/>
  </p:normalViewPr>
  <p:slideViewPr>
    <p:cSldViewPr showGuides="1">
      <p:cViewPr varScale="1">
        <p:scale>
          <a:sx n="80" d="100"/>
          <a:sy n="80" d="100"/>
        </p:scale>
        <p:origin x="102" y="786"/>
      </p:cViewPr>
      <p:guideLst>
        <p:guide orient="horz" pos="2160"/>
        <p:guide pos="2882"/>
      </p:guideLst>
    </p:cSldViewPr>
  </p:slideViewPr>
  <p:outlineViewPr>
    <p:cViewPr>
      <p:scale>
        <a:sx n="33" d="100"/>
        <a:sy n="33" d="100"/>
      </p:scale>
      <p:origin x="0" y="-117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69230CEB-042E-47A9-AB1B-0127E2895EF1}" type="slidenum">
              <a:rPr lang="ru-RU" altLang="ru-RU"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401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endParaRPr lang="ru-RU" alt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fld id="{9CEA84CF-980F-4F19-ACD1-581D6DD868B4}" type="datetimeFigureOut">
              <a:rPr lang="ru-RU" altLang="ru-RU"/>
              <a:t>04.11.2026</a:t>
            </a:fld>
            <a:endParaRPr lang="ru-RU" altLang="ru-RU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722694"/>
            <a:ext cx="5408930" cy="447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endParaRPr lang="ru-RU" alt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4BDD39C6-71B6-428A-9BC4-C07145952033}" type="slidenum">
              <a:rPr lang="ru-RU" altLang="ru-RU"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0211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39C6-71B6-428A-9BC4-C07145952033}" type="slidenum">
              <a:rPr lang="ru-RU" altLang="ru-RU" smtClean="0"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2042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6F009-B94B-4E86-87F0-FC0E3053B573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AF8A-7015-4173-87A5-9B3477797B47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15D6A-F9E8-456F-9627-84A4E11C40B8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E2B9-31CB-4164-8D50-EE9124276ED2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33A4-F47E-4F3B-94B4-0066E3228CE5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437E-BAB7-427F-BF47-8EF36F1153D6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568-EABC-4EEC-8134-BF36606DC95A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562B1-49D5-4DC7-BFD5-B80C3BD2DE63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E1B-4931-4AE7-B0F8-BB4B5D64798B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63A33-E275-4333-8DAD-AF7CDF1E8C57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E0F2-6E23-457A-ABF2-8B9652748889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6C0700-A95D-47DB-8568-8FC8DD229053}" type="slidenum">
              <a:rPr lang="ru-RU" altLang="ru-RU"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08CC95-3B8D-4906-BD84-6CF65CBF680E}" type="slidenum">
              <a:rPr lang="ru-RU" altLang="ru-RU"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E24AC0F-7FB7-4FE7-B679-8542E6EE51E8}" type="slidenum">
              <a:rPr lang="ru-RU" altLang="ru-RU" smtClean="0"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96752"/>
            <a:ext cx="8100392" cy="4608512"/>
          </a:xfrm>
        </p:spPr>
        <p:txBody>
          <a:bodyPr anchor="ctr"/>
          <a:lstStyle/>
          <a:p>
            <a:pPr algn="ctr" eaLnBrk="1" hangingPunct="1"/>
            <a:r>
              <a:rPr lang="ru-RU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ГРАЖДАНСКИЙ БЮДЖЕТ КАЛКАМАНСКОГО </a:t>
            </a:r>
            <a:br>
              <a:rPr lang="ru-RU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СЕЛЬСКОГО ОКРУГА</a:t>
            </a:r>
            <a:br>
              <a:rPr lang="ru-RU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2026-2028 ГОДЫ</a:t>
            </a:r>
            <a:br>
              <a:rPr lang="ru-RU" altLang="ru-RU" sz="4000" dirty="0">
                <a:solidFill>
                  <a:schemeClr val="tx1"/>
                </a:solidFill>
              </a:rPr>
            </a:br>
            <a:r>
              <a:rPr lang="ru-RU" altLang="ru-RU" sz="3600" u="sng" dirty="0">
                <a:solidFill>
                  <a:schemeClr val="tx1"/>
                </a:solidFill>
              </a:rPr>
              <a:t>Уточненный бюджет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347864" y="1447437"/>
            <a:ext cx="4752528" cy="307204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Вашему вниманию представлен гражданский бюджет </a:t>
            </a:r>
            <a:r>
              <a:rPr lang="ru-RU" altLang="ru-RU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Калкаманского</a:t>
            </a:r>
            <a:r>
              <a:rPr lang="ru-RU" altLang="ru-RU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сельского округа на 2026 - 2028 годы, который содержит информацию об основных показателях бюджета, параметрах его формирования и направлениях расходования бюджетных средств.</a:t>
            </a:r>
            <a:endParaRPr lang="ru-RU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Прямоугольник с одним усеченным и одним скругленным углом 3"/>
          <p:cNvSpPr/>
          <p:nvPr/>
        </p:nvSpPr>
        <p:spPr>
          <a:xfrm>
            <a:off x="539142" y="4869160"/>
            <a:ext cx="8065716" cy="1988840"/>
          </a:xfrm>
          <a:prstGeom prst="snip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Данный документ включает следующие разделы: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ctr" eaLnBrk="1" hangingPunct="1">
              <a:buFont typeface="Wingdings" panose="05000000000000000000" pitchFamily="2" charset="2"/>
              <a:buChar char="ü"/>
            </a:pPr>
            <a:r>
              <a:rPr lang="ru-RU" altLang="ru-RU" sz="20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законодательная база бюджетного процесса;</a:t>
            </a:r>
          </a:p>
          <a:p>
            <a:pPr marL="285750" indent="-285750" algn="ctr" eaLnBrk="1" hangingPunct="1">
              <a:buFont typeface="Wingdings" panose="05000000000000000000" pitchFamily="2" charset="2"/>
              <a:buChar char="ü"/>
            </a:pPr>
            <a:r>
              <a:rPr lang="ru-RU" altLang="ru-RU" sz="20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схема бюджетного процесса;</a:t>
            </a:r>
          </a:p>
          <a:p>
            <a:pPr marL="285750" indent="-285750" algn="ctr" eaLnBrk="1" hangingPunct="1">
              <a:buFont typeface="Wingdings" panose="05000000000000000000" pitchFamily="2" charset="2"/>
              <a:buChar char="ü"/>
            </a:pPr>
            <a:r>
              <a:rPr lang="ru-RU" altLang="ru-RU" sz="20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планирование сельского бюджета.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4392"/>
            <a:ext cx="9144000" cy="106149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Уважаемые жители</a:t>
            </a:r>
            <a:b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сельского округа!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248632"/>
            <a:ext cx="2411280" cy="3429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732"/>
            <a:ext cx="9144000" cy="1368227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Законодательная база</a:t>
            </a:r>
            <a:br>
              <a:rPr lang="ru-RU" altLang="ru-RU" sz="3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бюджетного процесса</a:t>
            </a:r>
          </a:p>
        </p:txBody>
      </p:sp>
      <p:sp>
        <p:nvSpPr>
          <p:cNvPr id="2" name="Прямоугольник с двумя усеченными противолежащими углами 1"/>
          <p:cNvSpPr/>
          <p:nvPr/>
        </p:nvSpPr>
        <p:spPr>
          <a:xfrm>
            <a:off x="0" y="1347494"/>
            <a:ext cx="9144000" cy="5510505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0" indent="450215">
              <a:buNone/>
            </a:pPr>
            <a:r>
              <a:rPr lang="ru-RU" sz="16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Бюджетом сельского округа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является централизованный денежный фонд, формируемый за счет поступлений, определенных Кодексом РК, и предназначенный для финансового обеспечения задач и функций акима города районного значения, села, поселка, сельского округа, подведомственных ему государственных учреждений и реализации государственной политики в соответствующей административно-территориальной единице.</a:t>
            </a:r>
            <a:endParaRPr lang="ru-RU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450215">
              <a:buNone/>
            </a:pPr>
            <a:endParaRPr lang="ru-RU" sz="1600" i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indent="450215"/>
            <a:r>
              <a:rPr lang="ru-RU" altLang="ru-RU" sz="16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Бюджет сельского округа </a:t>
            </a:r>
            <a:r>
              <a:rPr lang="ru-RU" altLang="ru-RU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ежегодно разрабатывается на 3-х летний период в соответствии с Правилами разработки проектов местных бюджетов, утвержденным приказом Министра финансов Республики Казахстан от 31 октября 2014 года № 470.</a:t>
            </a:r>
          </a:p>
          <a:p>
            <a:pPr indent="450215"/>
            <a:endParaRPr lang="ru-RU" altLang="ru-RU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indent="450215"/>
            <a:r>
              <a:rPr lang="ru-RU" altLang="ru-RU" sz="16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Бюджет </a:t>
            </a:r>
            <a:r>
              <a:rPr lang="ru-RU" altLang="ru-RU" sz="1600" b="1" dirty="0" err="1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Калкаманского</a:t>
            </a:r>
            <a:r>
              <a:rPr lang="ru-RU" altLang="ru-RU" sz="16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сельского округа</a:t>
            </a:r>
            <a:r>
              <a:rPr lang="ru-RU" altLang="ru-RU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на 2026-2028 годы сформирован в соответствии с Бюджетным и Налоговым кодексами РК, Прогнозом социально-экономического развития Павлодарской области на 2026-2028 годы и утвержден 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решением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Аксуского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городского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маслихата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от</a:t>
            </a:r>
            <a:r>
              <a:rPr lang="ru-RU" altLang="en-US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5 октября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202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6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года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№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kk-KZ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302/55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«О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altLang="en-US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внесении изменений в решение Аксуского городского маслихата» от 19 декабря 2025 года № 252/44 «О бюджете сельских округов города Аксу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на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202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6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-202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8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годы»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  <a:endParaRPr lang="ru-RU" altLang="ru-RU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indent="450215"/>
            <a:endParaRPr lang="ru-RU" altLang="ru-RU" sz="1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endParaRPr lang="ru-RU" sz="1500" i="1" dirty="0">
              <a:latin typeface="Trebuchet MS" panose="020B06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b="1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Palatino Linotype" panose="02040502050505030304" pitchFamily="18" charset="0"/>
              </a:rPr>
              <a:t>  </a:t>
            </a:r>
            <a:endParaRPr lang="ru-RU" b="1" dirty="0">
              <a:latin typeface="Palatino Linotype" panose="02040502050505030304" pitchFamily="18" charset="0"/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585411" y="3580935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589568" y="4725144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>
            <a:off x="585411" y="1777869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3762"/>
            <a:ext cx="9144000" cy="14401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spcBef>
                <a:spcPts val="800"/>
              </a:spcBef>
              <a:buClr>
                <a:srgbClr val="000000"/>
              </a:buClr>
              <a:buFont typeface="Wingdings 2" panose="05020102010507070707" pitchFamily="18" charset="2"/>
              <a:buNone/>
              <a:tabLst>
                <a:tab pos="34290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разработки</a:t>
            </a:r>
          </a:p>
          <a:p>
            <a:pPr algn="ctr" eaLnBrk="1" hangingPunct="1">
              <a:spcBef>
                <a:spcPts val="800"/>
              </a:spcBef>
              <a:buClr>
                <a:srgbClr val="000000"/>
              </a:buClr>
              <a:buFont typeface="Wingdings 2" panose="05020102010507070707" pitchFamily="18" charset="2"/>
              <a:buNone/>
              <a:tabLst>
                <a:tab pos="34290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сельского бюджета</a:t>
            </a:r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179512" y="1443922"/>
            <a:ext cx="4536504" cy="644494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Составление и рассмотрение бюджетных заявок и проектов бюджетных программ администраторов местных бюджетных программ</a:t>
            </a:r>
          </a:p>
        </p:txBody>
      </p:sp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179512" y="2250407"/>
            <a:ext cx="4536504" cy="597933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Составление проекта бюджета сельского округа и его согласование с собранием местного сообщества</a:t>
            </a:r>
          </a:p>
        </p:txBody>
      </p:sp>
      <p:sp>
        <p:nvSpPr>
          <p:cNvPr id="8" name="Прямоугольник с двумя усеченными противолежащими углами 7"/>
          <p:cNvSpPr/>
          <p:nvPr/>
        </p:nvSpPr>
        <p:spPr>
          <a:xfrm>
            <a:off x="195095" y="3042495"/>
            <a:ext cx="4536504" cy="580051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Рассмотрение и определение проекта бюджета сельского округа бюджетной комиссией города</a:t>
            </a: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204187" y="3816701"/>
            <a:ext cx="4536504" cy="604350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Представление одобренного бюджетной комиссией города проекта бюджета сельского округа на рассмотрение собрания местного сообщества</a:t>
            </a:r>
          </a:p>
        </p:txBody>
      </p:sp>
      <p:sp>
        <p:nvSpPr>
          <p:cNvPr id="10" name="Прямоугольник с двумя усеченными противолежащими углами 9"/>
          <p:cNvSpPr/>
          <p:nvPr/>
        </p:nvSpPr>
        <p:spPr>
          <a:xfrm>
            <a:off x="220665" y="4615206"/>
            <a:ext cx="4536504" cy="626990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Предоставление проекта бюджета сельского округа на рассмотрение акимата</a:t>
            </a:r>
          </a:p>
        </p:txBody>
      </p:sp>
      <p:sp>
        <p:nvSpPr>
          <p:cNvPr id="11" name="Прямоугольник с двумя усеченными противолежащими углами 10"/>
          <p:cNvSpPr/>
          <p:nvPr/>
        </p:nvSpPr>
        <p:spPr>
          <a:xfrm>
            <a:off x="236272" y="5436351"/>
            <a:ext cx="4536504" cy="618697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Утверждение маслихатом города бюджета сельского округа</a:t>
            </a:r>
          </a:p>
        </p:txBody>
      </p:sp>
      <p:sp>
        <p:nvSpPr>
          <p:cNvPr id="6" name="Прямоугольник с двумя усеченными противолежащими углами 5"/>
          <p:cNvSpPr/>
          <p:nvPr/>
        </p:nvSpPr>
        <p:spPr>
          <a:xfrm>
            <a:off x="5436096" y="1443922"/>
            <a:ext cx="2520280" cy="610012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До 15 мая текущего финансового года</a:t>
            </a:r>
          </a:p>
        </p:txBody>
      </p:sp>
      <p:sp>
        <p:nvSpPr>
          <p:cNvPr id="13" name="Прямоугольник с двумя усеченными противолежащими углами 12"/>
          <p:cNvSpPr/>
          <p:nvPr/>
        </p:nvSpPr>
        <p:spPr>
          <a:xfrm>
            <a:off x="5420513" y="2248726"/>
            <a:ext cx="2520280" cy="597933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Не позднее 1 сентября текущего финансового года</a:t>
            </a:r>
          </a:p>
        </p:txBody>
      </p:sp>
      <p:sp>
        <p:nvSpPr>
          <p:cNvPr id="14" name="Прямоугольник с двумя усеченными противолежащими углами 13"/>
          <p:cNvSpPr/>
          <p:nvPr/>
        </p:nvSpPr>
        <p:spPr>
          <a:xfrm>
            <a:off x="5436096" y="3036416"/>
            <a:ext cx="2520280" cy="582353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Не позднее 15 октября текущего финансового года</a:t>
            </a:r>
          </a:p>
        </p:txBody>
      </p:sp>
      <p:sp>
        <p:nvSpPr>
          <p:cNvPr id="15" name="Прямоугольник с двумя усеченными противолежащими углами 14"/>
          <p:cNvSpPr/>
          <p:nvPr/>
        </p:nvSpPr>
        <p:spPr>
          <a:xfrm>
            <a:off x="5420513" y="3816701"/>
            <a:ext cx="2520280" cy="604350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Не позднее 1 ноября текущего финансового года</a:t>
            </a:r>
          </a:p>
        </p:txBody>
      </p:sp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5436096" y="4624597"/>
            <a:ext cx="2520280" cy="631387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Не позднее 10 ноября текущего финансового года</a:t>
            </a:r>
          </a:p>
        </p:txBody>
      </p:sp>
      <p:sp>
        <p:nvSpPr>
          <p:cNvPr id="17" name="Прямоугольник с двумя усеченными противолежащими углами 16"/>
          <p:cNvSpPr/>
          <p:nvPr/>
        </p:nvSpPr>
        <p:spPr>
          <a:xfrm>
            <a:off x="5420513" y="5459514"/>
            <a:ext cx="2520280" cy="621074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В 2-х недельный срок после утверждения бюджета города</a:t>
            </a: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4731599" y="1628460"/>
            <a:ext cx="688914" cy="291356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войная стрелка влево/вправо 23"/>
          <p:cNvSpPr/>
          <p:nvPr/>
        </p:nvSpPr>
        <p:spPr>
          <a:xfrm>
            <a:off x="4731599" y="2382844"/>
            <a:ext cx="688914" cy="291356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войная стрелка влево/вправо 24"/>
          <p:cNvSpPr/>
          <p:nvPr/>
        </p:nvSpPr>
        <p:spPr>
          <a:xfrm>
            <a:off x="4747182" y="3180869"/>
            <a:ext cx="688914" cy="291356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войная стрелка влево/вправо 25"/>
          <p:cNvSpPr/>
          <p:nvPr/>
        </p:nvSpPr>
        <p:spPr>
          <a:xfrm>
            <a:off x="4731599" y="3952887"/>
            <a:ext cx="688914" cy="291356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войная стрелка влево/вправо 26"/>
          <p:cNvSpPr/>
          <p:nvPr/>
        </p:nvSpPr>
        <p:spPr>
          <a:xfrm>
            <a:off x="4747182" y="4799895"/>
            <a:ext cx="688914" cy="291356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войная стрелка влево/вправо 27"/>
          <p:cNvSpPr/>
          <p:nvPr/>
        </p:nvSpPr>
        <p:spPr>
          <a:xfrm>
            <a:off x="4754568" y="5634828"/>
            <a:ext cx="688914" cy="291356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с двумя усеченными противолежащими углами 28"/>
          <p:cNvSpPr/>
          <p:nvPr/>
        </p:nvSpPr>
        <p:spPr>
          <a:xfrm>
            <a:off x="1691680" y="6160412"/>
            <a:ext cx="4536504" cy="618697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Принятие решения акима сельского округа о бюджете сельского округа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901806" y="94834"/>
            <a:ext cx="7330008" cy="60612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 в бюджет сельского округа</a:t>
            </a:r>
          </a:p>
        </p:txBody>
      </p:sp>
      <p:sp>
        <p:nvSpPr>
          <p:cNvPr id="5" name="Овал 4"/>
          <p:cNvSpPr/>
          <p:nvPr/>
        </p:nvSpPr>
        <p:spPr>
          <a:xfrm>
            <a:off x="3347864" y="735349"/>
            <a:ext cx="2448272" cy="1324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Бюджет сельского округа</a:t>
            </a:r>
          </a:p>
        </p:txBody>
      </p:sp>
      <p:sp>
        <p:nvSpPr>
          <p:cNvPr id="6" name="Овал 5"/>
          <p:cNvSpPr/>
          <p:nvPr/>
        </p:nvSpPr>
        <p:spPr>
          <a:xfrm>
            <a:off x="3111190" y="2647739"/>
            <a:ext cx="2952328" cy="125950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Налоговые поступления</a:t>
            </a:r>
          </a:p>
        </p:txBody>
      </p:sp>
      <p:sp>
        <p:nvSpPr>
          <p:cNvPr id="8" name="Овал 7"/>
          <p:cNvSpPr/>
          <p:nvPr/>
        </p:nvSpPr>
        <p:spPr>
          <a:xfrm>
            <a:off x="140060" y="3175914"/>
            <a:ext cx="2952328" cy="122532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Неналоговые поступления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6025912" y="3182882"/>
            <a:ext cx="2952328" cy="135836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Поступления от продажи основного капитала</a:t>
            </a:r>
          </a:p>
        </p:txBody>
      </p:sp>
      <p:sp>
        <p:nvSpPr>
          <p:cNvPr id="10" name="Овал 9"/>
          <p:cNvSpPr/>
          <p:nvPr/>
        </p:nvSpPr>
        <p:spPr>
          <a:xfrm>
            <a:off x="3148796" y="4401235"/>
            <a:ext cx="2952328" cy="15117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Трансферты из вышестоящего бюджета</a:t>
            </a:r>
          </a:p>
        </p:txBody>
      </p:sp>
      <p:sp>
        <p:nvSpPr>
          <p:cNvPr id="2" name="Стрелка вниз 1"/>
          <p:cNvSpPr/>
          <p:nvPr/>
        </p:nvSpPr>
        <p:spPr>
          <a:xfrm rot="3582813">
            <a:off x="2368077" y="1426333"/>
            <a:ext cx="360040" cy="1628921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 rot="18225990">
            <a:off x="6478148" y="1423401"/>
            <a:ext cx="360040" cy="1628921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4386790" y="2089390"/>
            <a:ext cx="360040" cy="424735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3951018" y="3907246"/>
            <a:ext cx="360040" cy="493989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29666" y="2063367"/>
            <a:ext cx="166872" cy="588986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092280" cy="8401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поступлений бюджета </a:t>
            </a:r>
            <a:r>
              <a:rPr lang="ru-RU" altLang="ru-RU" sz="2800" b="1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сельского округа</a:t>
            </a:r>
            <a:endParaRPr lang="ru-RU" altLang="ru-RU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80312" y="420050"/>
            <a:ext cx="1512168" cy="360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млн. тенге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108581"/>
              </p:ext>
            </p:extLst>
          </p:nvPr>
        </p:nvGraphicFramePr>
        <p:xfrm>
          <a:off x="16389" y="980728"/>
          <a:ext cx="9144000" cy="588634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47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00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показателей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</a:p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</a:p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</a:p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636">
                <a:tc>
                  <a:txBody>
                    <a:bodyPr/>
                    <a:lstStyle/>
                    <a:p>
                      <a:pPr algn="l"/>
                      <a:r>
                        <a:rPr lang="ru-RU" sz="2500" b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</a:t>
                      </a:r>
                      <a:r>
                        <a:rPr lang="ru-RU" sz="2500" b="1" u="non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всего</a:t>
                      </a:r>
                      <a:endParaRPr lang="ru-RU" sz="2500" b="1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u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339,3</a:t>
                      </a:r>
                      <a:endParaRPr lang="ru-RU" sz="25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636">
                <a:tc>
                  <a:txBody>
                    <a:bodyPr/>
                    <a:lstStyle/>
                    <a:p>
                      <a:pPr algn="l"/>
                      <a:r>
                        <a:rPr lang="ru-RU" sz="25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  <a:endParaRPr lang="ru-RU" sz="25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5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5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5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636">
                <a:tc>
                  <a:txBody>
                    <a:bodyPr/>
                    <a:lstStyle/>
                    <a:p>
                      <a:r>
                        <a:rPr lang="ru-RU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поступления, из них:</a:t>
                      </a:r>
                      <a:endParaRPr lang="ru-RU" sz="25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636">
                <a:tc>
                  <a:txBody>
                    <a:bodyPr/>
                    <a:lstStyle/>
                    <a:p>
                      <a:r>
                        <a:rPr lang="ru-RU" sz="25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Подоходный налог</a:t>
                      </a:r>
                      <a:endParaRPr lang="ru-RU" sz="25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31,9</a:t>
                      </a:r>
                      <a:endParaRPr lang="ru-RU" altLang="en-US" sz="25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2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636">
                <a:tc>
                  <a:txBody>
                    <a:bodyPr/>
                    <a:lstStyle/>
                    <a:p>
                      <a:r>
                        <a:rPr lang="en-US" sz="25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ru-RU" sz="25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алоги</a:t>
                      </a:r>
                      <a:r>
                        <a:rPr lang="ru-RU" sz="25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собственность</a:t>
                      </a:r>
                      <a:endParaRPr lang="ru-RU" sz="25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13,6</a:t>
                      </a:r>
                      <a:endParaRPr lang="ru-RU" sz="25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63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500" b="0" i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Внутренние налоги на товары, работы и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  <a:endParaRPr lang="ru-RU" sz="25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63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5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ru-RU" sz="2500" kern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еналоговые</a:t>
                      </a:r>
                      <a:r>
                        <a:rPr lang="ru-RU" sz="25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поступления</a:t>
                      </a:r>
                      <a:endParaRPr lang="ru-RU" sz="25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0,1</a:t>
                      </a:r>
                      <a:endParaRPr lang="ru-RU" sz="25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63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Поступления от продажи основного капитала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263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Поступления трансфертов</a:t>
                      </a:r>
                      <a:r>
                        <a:rPr lang="ru-RU" sz="2500" b="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  <a:endParaRPr lang="ru-RU" sz="25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5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-36512" y="-27384"/>
            <a:ext cx="9144000" cy="11967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numCol="1" anchor="ctr" anchorCtr="0" compatLnSpc="1">
            <a:normAutofit/>
          </a:bodyPr>
          <a:lstStyle/>
          <a:p>
            <a:pPr algn="ctr" eaLnBrk="1" hangingPunct="1"/>
            <a:r>
              <a:rPr lang="en-US" altLang="ru-RU" sz="2400" b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РАСХОДЫ</a:t>
            </a:r>
            <a:r>
              <a:rPr lang="ru-RU" altLang="ru-RU" sz="2400" b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БЮДЖЕТА</a:t>
            </a:r>
            <a:br>
              <a:rPr lang="ru-RU" alt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b="1" cap="non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СЕЛЬСКОГО ОКРУГА</a:t>
            </a:r>
          </a:p>
        </p:txBody>
      </p:sp>
      <p:graphicFrame>
        <p:nvGraphicFramePr>
          <p:cNvPr id="23673" name="Group 12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09162257"/>
              </p:ext>
            </p:extLst>
          </p:nvPr>
        </p:nvGraphicFramePr>
        <p:xfrm>
          <a:off x="0" y="1196752"/>
          <a:ext cx="9144001" cy="43402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884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8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8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91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r>
                        <a:rPr kumimoji="0" lang="en-US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76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Всего: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342,2</a:t>
                      </a: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183,5</a:t>
                      </a: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186,5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1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Государственные услуги общего характера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71,3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64,8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64,8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1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 - коммунальное хозяйство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79,7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47,0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47,3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1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Культура, спорт и информационное пространство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62,9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54,2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56,9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 и коммуникации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128,3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17,5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17,5</a:t>
                      </a:r>
                    </a:p>
                  </a:txBody>
                  <a:tcPr marL="91430" marR="91430" marT="45713" marB="45713" horzOverflow="overflow">
                    <a:solidFill>
                      <a:srgbClr val="91D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847856" y="836712"/>
            <a:ext cx="1296144" cy="2160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млн. тенге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/>
          <p:nvPr/>
        </p:nvSpPr>
        <p:spPr>
          <a:xfrm>
            <a:off x="0" y="-3399"/>
            <a:ext cx="9125669" cy="840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Расходы на 20</a:t>
            </a:r>
            <a:r>
              <a:rPr lang="en-US" sz="3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3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 год в разрезе программ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709936"/>
              </p:ext>
            </p:extLst>
          </p:nvPr>
        </p:nvGraphicFramePr>
        <p:xfrm>
          <a:off x="3001" y="908721"/>
          <a:ext cx="9144000" cy="554058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7892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088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08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по обеспечению деятельности акима города районного значения, села, поселка, сельского округа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255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Капитальные расходы государственного органа</a:t>
                      </a:r>
                    </a:p>
                  </a:txBody>
                  <a:tcPr>
                    <a:solidFill>
                      <a:srgbClr val="63C9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255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водоснабжения населенных пунктов</a:t>
                      </a:r>
                    </a:p>
                  </a:txBody>
                  <a:tcPr>
                    <a:solidFill>
                      <a:srgbClr val="91D8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00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Освещение улиц населенных пунктов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48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санитарии населенных пунктов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7DD1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58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 и озеленение населенных пунктов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9483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Поддержка культурно-досуговой работы на местном уровне</a:t>
                      </a:r>
                    </a:p>
                  </a:txBody>
                  <a:tcPr>
                    <a:lnB>
                      <a:noFill/>
                    </a:lnB>
                    <a:solidFill>
                      <a:srgbClr val="7DD1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>
                    <a:solidFill>
                      <a:srgbClr val="7DD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281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функционирования автомобильных дорог в городах районного значения, селах, поселках, сельских округах</a:t>
                      </a:r>
                    </a:p>
                  </a:txBody>
                  <a:tcPr>
                    <a:lnL w="12700" cap="rnd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2700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en-A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32819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Капитальный и средний ремонт автомобильных дорог в городах районного значения, селах, поселках, сельских округах</a:t>
                      </a:r>
                    </a:p>
                  </a:txBody>
                  <a:tcPr>
                    <a:lnL w="12700" cap="rnd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2700" cap="rnd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107,8</a:t>
                      </a:r>
                    </a:p>
                  </a:txBody>
                  <a:tcPr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857743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281</TotalTime>
  <Words>603</Words>
  <Application>Microsoft Office PowerPoint</Application>
  <PresentationFormat>Экран (4:3)</PresentationFormat>
  <Paragraphs>129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Arial Unicode MS</vt:lpstr>
      <vt:lpstr>Calibri</vt:lpstr>
      <vt:lpstr>Palatino Linotype</vt:lpstr>
      <vt:lpstr>Trebuchet MS</vt:lpstr>
      <vt:lpstr>Wingdings</vt:lpstr>
      <vt:lpstr>Wingdings 2</vt:lpstr>
      <vt:lpstr>Wingdings 3</vt:lpstr>
      <vt:lpstr>Грань</vt:lpstr>
      <vt:lpstr>ГРАЖДАНСКИЙ БЮДЖЕТ КАЛКАМАНСКОГО  СЕЛЬСКОГО ОКРУГА НА 2026-2028 ГОДЫ Уточненный бюджет</vt:lpstr>
      <vt:lpstr>Уважаемые жители сельского округа!</vt:lpstr>
      <vt:lpstr>Законодательная база бюджетного процесса</vt:lpstr>
      <vt:lpstr>Презентация PowerPoint</vt:lpstr>
      <vt:lpstr>Поступления в бюджет сельского округа</vt:lpstr>
      <vt:lpstr>Структура поступлений бюджета сельского округа</vt:lpstr>
      <vt:lpstr>РАСХОДЫ БЮДЖЕТА СЕЛЬСКОГО ОКРУГА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Admin</cp:lastModifiedBy>
  <cp:revision>1264</cp:revision>
  <cp:lastPrinted>2018-01-26T03:29:00Z</cp:lastPrinted>
  <dcterms:created xsi:type="dcterms:W3CDTF">2011-07-11T03:51:00Z</dcterms:created>
  <dcterms:modified xsi:type="dcterms:W3CDTF">2026-11-04T06:37:29Z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6A7CC91A0A274A198F08BE2D862A0E59_12</vt:lpwstr>
  </property>
  <property fmtid="{D5CDD505-2E9C-101B-9397-08002B2CF9AE}" pid="3" name="KSOProductBuildVer">
    <vt:lpwstr>1049-12.2.0.19805</vt:lpwstr>
  </property>
</Properties>
</file>