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10"/>
  </p:notesMasterIdLst>
  <p:handoutMasterIdLst>
    <p:handoutMasterId r:id="rId11"/>
  </p:handoutMasterIdLst>
  <p:sldIdLst>
    <p:sldId id="256" r:id="rId2"/>
    <p:sldId id="333" r:id="rId3"/>
    <p:sldId id="336" r:id="rId4"/>
    <p:sldId id="335" r:id="rId5"/>
    <p:sldId id="332" r:id="rId6"/>
    <p:sldId id="299" r:id="rId7"/>
    <p:sldId id="328" r:id="rId8"/>
    <p:sldId id="322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CCECFF"/>
    <a:srgbClr val="33CC33"/>
    <a:srgbClr val="FFEAD5"/>
    <a:srgbClr val="33CCFF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434" autoAdjust="0"/>
  </p:normalViewPr>
  <p:slideViewPr>
    <p:cSldViewPr>
      <p:cViewPr varScale="1">
        <p:scale>
          <a:sx n="72" d="100"/>
          <a:sy n="72" d="100"/>
        </p:scale>
        <p:origin x="1350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806369049759595E-2"/>
          <c:y val="0.10089308599918972"/>
          <c:w val="0.82083333333333364"/>
          <c:h val="0.806964578449225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2365-40AF-ADA0-1B082BC27D9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365-40AF-ADA0-1B082BC27D9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4000"/>
                    </a:schemeClr>
                  </a:gs>
                  <a:gs pos="100000">
                    <a:schemeClr val="accent6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2365-40AF-ADA0-1B082BC27D9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365-40AF-ADA0-1B082BC27D9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2365-40AF-ADA0-1B082BC27D98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2365-40AF-ADA0-1B082BC27D98}"/>
              </c:ext>
            </c:extLst>
          </c:dPt>
          <c:cat>
            <c:strRef>
              <c:f>Лист1!$A$2:$A$7</c:f>
              <c:strCache>
                <c:ptCount val="6"/>
                <c:pt idx="0">
                  <c:v>Государственные услуги общего характера</c:v>
                </c:pt>
                <c:pt idx="1">
                  <c:v>ЖКХ</c:v>
                </c:pt>
                <c:pt idx="2">
                  <c:v>Соц.защита</c:v>
                </c:pt>
                <c:pt idx="3">
                  <c:v>Образование</c:v>
                </c:pt>
                <c:pt idx="4">
                  <c:v>Транспорт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200</c:v>
                </c:pt>
                <c:pt idx="1">
                  <c:v>150</c:v>
                </c:pt>
                <c:pt idx="2">
                  <c:v>130</c:v>
                </c:pt>
                <c:pt idx="3">
                  <c:v>100</c:v>
                </c:pt>
                <c:pt idx="4">
                  <c:v>80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365-40AF-ADA0-1B082BC27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</cdr:x>
      <cdr:y>0.18386</cdr:y>
    </cdr:from>
    <cdr:to>
      <cdr:x>0.79925</cdr:x>
      <cdr:y>0.25848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48064" y="1064468"/>
          <a:ext cx="21602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0.7835</cdr:x>
      <cdr:y>0.75664</cdr:y>
    </cdr:from>
    <cdr:to>
      <cdr:x>1</cdr:x>
      <cdr:y>0.90077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7172075" y="4392488"/>
          <a:ext cx="1981818" cy="836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Тұрғын үй-коммуналдық шаруашылық – </a:t>
          </a:r>
        </a:p>
        <a:p xmlns:a="http://schemas.openxmlformats.org/drawingml/2006/main">
          <a:pPr algn="ctr"/>
          <a:r>
            <a:rPr lang="ru-RU" sz="1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118,9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млн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0.75663</cdr:x>
      <cdr:y>0.77769</cdr:y>
    </cdr:from>
    <cdr:to>
      <cdr:x>0.81514</cdr:x>
      <cdr:y>0.84645</cdr:y>
    </cdr:to>
    <cdr:sp macro="" textlink="">
      <cdr:nvSpPr>
        <cdr:cNvPr id="9" name="Стрелка вниз 8"/>
        <cdr:cNvSpPr/>
      </cdr:nvSpPr>
      <cdr:spPr>
        <a:xfrm xmlns:a="http://schemas.openxmlformats.org/drawingml/2006/main" rot="7522741">
          <a:off x="6994288" y="4446470"/>
          <a:ext cx="399170" cy="53558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0.59668</cdr:x>
      <cdr:y>0.50594</cdr:y>
    </cdr:from>
    <cdr:to>
      <cdr:x>0.68941</cdr:x>
      <cdr:y>0.57029</cdr:y>
    </cdr:to>
    <cdr:sp macro="" textlink="">
      <cdr:nvSpPr>
        <cdr:cNvPr id="10" name="TextBox 1"/>
        <cdr:cNvSpPr txBox="1"/>
      </cdr:nvSpPr>
      <cdr:spPr>
        <a:xfrm xmlns:a="http://schemas.openxmlformats.org/drawingml/2006/main" rot="21268775">
          <a:off x="5461988" y="2937137"/>
          <a:ext cx="848785" cy="373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37,1%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0.03642</cdr:x>
      <cdr:y>0.02481</cdr:y>
    </cdr:from>
    <cdr:to>
      <cdr:x>0.21734</cdr:x>
      <cdr:y>0.14026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333421" y="144016"/>
          <a:ext cx="1656122" cy="6702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err="1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және коммуникация – </a:t>
          </a:r>
          <a:r>
            <a:rPr lang="ru-RU" sz="1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110,4 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0.42604</cdr:x>
      <cdr:y>0.04933</cdr:y>
    </cdr:from>
    <cdr:to>
      <cdr:x>0.47078</cdr:x>
      <cdr:y>0.11902</cdr:y>
    </cdr:to>
    <cdr:sp macro="" textlink="">
      <cdr:nvSpPr>
        <cdr:cNvPr id="12" name="Стрелка вниз 11"/>
        <cdr:cNvSpPr/>
      </cdr:nvSpPr>
      <cdr:spPr>
        <a:xfrm xmlns:a="http://schemas.openxmlformats.org/drawingml/2006/main" rot="21010925">
          <a:off x="3899925" y="286374"/>
          <a:ext cx="409545" cy="40456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0.33535</cdr:x>
      <cdr:y>0.00164</cdr:y>
    </cdr:from>
    <cdr:to>
      <cdr:x>0.6028</cdr:x>
      <cdr:y>0.04962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069757" y="9521"/>
          <a:ext cx="2448239" cy="278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/>
              </a:solidFill>
              <a:latin typeface="Franklin Gothic Book" panose="020B0503020102020204" pitchFamily="34" charset="0"/>
            </a:rPr>
            <a:t> </a:t>
          </a:r>
          <a:r>
            <a:rPr lang="ru-RU" sz="12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Басқалар</a:t>
          </a:r>
          <a:r>
            <a:rPr lang="ru-RU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–1,7млн.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0.2022</cdr:x>
      <cdr:y>0.10592</cdr:y>
    </cdr:from>
    <cdr:to>
      <cdr:x>0.25672</cdr:x>
      <cdr:y>0.18231</cdr:y>
    </cdr:to>
    <cdr:sp macro="" textlink="">
      <cdr:nvSpPr>
        <cdr:cNvPr id="15" name="Стрелка вниз 14"/>
        <cdr:cNvSpPr/>
      </cdr:nvSpPr>
      <cdr:spPr>
        <a:xfrm xmlns:a="http://schemas.openxmlformats.org/drawingml/2006/main" rot="18289810">
          <a:off x="1878702" y="587074"/>
          <a:ext cx="443486" cy="49913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0.20948</cdr:x>
      <cdr:y>0.3101</cdr:y>
    </cdr:from>
    <cdr:to>
      <cdr:x>0.30388</cdr:x>
      <cdr:y>0.37212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1917597" y="1800200"/>
          <a:ext cx="86409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0.77974</cdr:x>
      <cdr:y>0.00769</cdr:y>
    </cdr:from>
    <cdr:to>
      <cdr:x>1</cdr:x>
      <cdr:y>0.16125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7137657" y="44642"/>
          <a:ext cx="2016236" cy="891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Жалпы сипаттағы мемлекеттік қызметтер – </a:t>
          </a:r>
          <a:r>
            <a:rPr lang="ru-RU" sz="1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90,0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млн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0.6145</cdr:x>
      <cdr:y>0.24592</cdr:y>
    </cdr:from>
    <cdr:to>
      <cdr:x>0.71297</cdr:x>
      <cdr:y>0.31225</cdr:y>
    </cdr:to>
    <cdr:sp macro="" textlink="">
      <cdr:nvSpPr>
        <cdr:cNvPr id="21" name="TextBox 1"/>
        <cdr:cNvSpPr txBox="1"/>
      </cdr:nvSpPr>
      <cdr:spPr>
        <a:xfrm xmlns:a="http://schemas.openxmlformats.org/drawingml/2006/main" rot="1846682">
          <a:off x="5625044" y="1427650"/>
          <a:ext cx="901402" cy="385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28,0%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0.74473</cdr:x>
      <cdr:y>0.12213</cdr:y>
    </cdr:from>
    <cdr:to>
      <cdr:x>0.8117</cdr:x>
      <cdr:y>0.20063</cdr:y>
    </cdr:to>
    <cdr:sp macro="" textlink="">
      <cdr:nvSpPr>
        <cdr:cNvPr id="22" name="Стрелка вниз 21"/>
        <cdr:cNvSpPr/>
      </cdr:nvSpPr>
      <cdr:spPr>
        <a:xfrm xmlns:a="http://schemas.openxmlformats.org/drawingml/2006/main" rot="3347643">
          <a:off x="6895835" y="630312"/>
          <a:ext cx="455704" cy="61303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0.00108</cdr:x>
      <cdr:y>0.22327</cdr:y>
    </cdr:from>
    <cdr:to>
      <cdr:x>0.16229</cdr:x>
      <cdr:y>0.3101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9894" y="1296144"/>
          <a:ext cx="147565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Білім беру –  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0.03642</cdr:x>
      <cdr:y>0.3101</cdr:y>
    </cdr:from>
    <cdr:to>
      <cdr:x>0.10722</cdr:x>
      <cdr:y>0.42173</cdr:y>
    </cdr:to>
    <cdr:sp macro="" textlink="">
      <cdr:nvSpPr>
        <cdr:cNvPr id="27" name="Стрелка углом 26"/>
        <cdr:cNvSpPr/>
      </cdr:nvSpPr>
      <cdr:spPr>
        <a:xfrm xmlns:a="http://schemas.openxmlformats.org/drawingml/2006/main" rot="10800000" flipH="1">
          <a:off x="333421" y="1800200"/>
          <a:ext cx="648095" cy="648072"/>
        </a:xfrm>
        <a:prstGeom xmlns:a="http://schemas.openxmlformats.org/drawingml/2006/main" prst="bentArrow">
          <a:avLst>
            <a:gd name="adj1" fmla="val 25000"/>
            <a:gd name="adj2" fmla="val 33976"/>
            <a:gd name="adj3" fmla="val 25000"/>
            <a:gd name="adj4" fmla="val 36429"/>
          </a:avLst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0.14655</cdr:x>
      <cdr:y>0.84347</cdr:y>
    </cdr:from>
    <cdr:to>
      <cdr:x>0.36305</cdr:x>
      <cdr:y>1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1341533" y="4896544"/>
          <a:ext cx="1981818" cy="908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Әлеуметтік көмек және әлеуметтік қамсыздандыру –</a:t>
          </a:r>
        </a:p>
        <a:p xmlns:a="http://schemas.openxmlformats.org/drawingml/2006/main">
          <a:pPr algn="ctr"/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 млн. теңге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0.18904</cdr:x>
      <cdr:y>0.76333</cdr:y>
    </cdr:from>
    <cdr:to>
      <cdr:x>0.24462</cdr:x>
      <cdr:y>0.83147</cdr:y>
    </cdr:to>
    <cdr:sp macro="" textlink="">
      <cdr:nvSpPr>
        <cdr:cNvPr id="34" name="Стрелка вниз 33"/>
        <cdr:cNvSpPr/>
      </cdr:nvSpPr>
      <cdr:spPr>
        <a:xfrm xmlns:a="http://schemas.openxmlformats.org/drawingml/2006/main" rot="11363184">
          <a:off x="1730422" y="4431329"/>
          <a:ext cx="508792" cy="39555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0.42188</cdr:x>
      <cdr:y>0.15388</cdr:y>
    </cdr:from>
    <cdr:to>
      <cdr:x>0.49921</cdr:x>
      <cdr:y>0.20881</cdr:y>
    </cdr:to>
    <cdr:sp macro="" textlink="">
      <cdr:nvSpPr>
        <cdr:cNvPr id="35" name="TextBox 1"/>
        <cdr:cNvSpPr txBox="1"/>
      </cdr:nvSpPr>
      <cdr:spPr>
        <a:xfrm xmlns:a="http://schemas.openxmlformats.org/drawingml/2006/main" rot="21436170">
          <a:off x="3861882" y="893293"/>
          <a:ext cx="707870" cy="318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0.32748</cdr:x>
      <cdr:y>0.21087</cdr:y>
    </cdr:from>
    <cdr:to>
      <cdr:x>0.42987</cdr:x>
      <cdr:y>0.26258</cdr:y>
    </cdr:to>
    <cdr:sp macro="" textlink="">
      <cdr:nvSpPr>
        <cdr:cNvPr id="36" name="TextBox 1"/>
        <cdr:cNvSpPr txBox="1"/>
      </cdr:nvSpPr>
      <cdr:spPr>
        <a:xfrm xmlns:a="http://schemas.openxmlformats.org/drawingml/2006/main">
          <a:off x="2997717" y="1224136"/>
          <a:ext cx="937267" cy="300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500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34,4%</a:t>
          </a:r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0.30388</cdr:x>
      <cdr:y>0.50209</cdr:y>
    </cdr:from>
    <cdr:to>
      <cdr:x>0.39041</cdr:x>
      <cdr:y>0.55537</cdr:y>
    </cdr:to>
    <cdr:sp macro="" textlink="">
      <cdr:nvSpPr>
        <cdr:cNvPr id="37" name="TextBox 1"/>
        <cdr:cNvSpPr txBox="1"/>
      </cdr:nvSpPr>
      <cdr:spPr>
        <a:xfrm xmlns:a="http://schemas.openxmlformats.org/drawingml/2006/main">
          <a:off x="2781693" y="2914791"/>
          <a:ext cx="792086" cy="309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07.10.2026</a:t>
            </a:fld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D39C6-71B6-428A-9BC4-C07145952033}" type="slidenum">
              <a:rPr lang="ru-RU" altLang="ru-RU" smtClean="0"/>
              <a:pPr/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158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0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476672"/>
            <a:ext cx="8208912" cy="5904656"/>
          </a:xfrm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anchor="ctr">
            <a:normAutofit/>
          </a:bodyPr>
          <a:lstStyle/>
          <a:p>
            <a:pPr algn="ctr" eaLnBrk="1" hangingPunct="1"/>
            <a:r>
              <a:rPr lang="ru-RU" altLang="ru-RU" sz="5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ҚАНАШ ҚАМЗИН ОКРУГІНІҢ 2026-2028 ЖЫЛДАРҒА АРНАЛҒАН АЗАМАТТЫҚ БЮДЖЕТІ</a:t>
            </a:r>
            <a:r>
              <a:rPr lang="ru-RU" altLang="ru-RU" sz="5500" dirty="0" smtClean="0">
                <a:solidFill>
                  <a:schemeClr val="tx1"/>
                </a:solidFill>
              </a:rPr>
              <a:t/>
            </a:r>
            <a:br>
              <a:rPr lang="ru-RU" altLang="ru-RU" sz="5500" dirty="0" smtClean="0">
                <a:solidFill>
                  <a:schemeClr val="tx1"/>
                </a:solidFill>
              </a:rPr>
            </a:br>
            <a:r>
              <a:rPr lang="kk-KZ" altLang="ru-RU" sz="3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</a:t>
            </a:r>
            <a:r>
              <a:rPr lang="ru-RU" altLang="ru-RU" sz="36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347864" y="1447437"/>
            <a:ext cx="4752528" cy="307204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Сіздердің </a:t>
            </a:r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назарларыңызға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Қанаш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Қамзин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ауылдық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округінің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2026-2028 </a:t>
            </a:r>
            <a:r>
              <a:rPr lang="ru-RU" alt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жылдарға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арналған азаматтық бюджет ұсынылды, онда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бюджетің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негізгі көрсеткіштері, оны қалыптастырудың параметрлері және бюджеттік қаражат шығындарының бағыты туралы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ақпарат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бар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539142" y="4869160"/>
            <a:ext cx="8065716" cy="198884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Осы құжат мынадай тарауларды қосады: </a:t>
            </a:r>
          </a:p>
          <a:p>
            <a:pPr algn="ctr">
              <a:buFont typeface="Wingdings" pitchFamily="2" charset="2"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бюджеттік үдерістің заңнамалық базасы;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бюджеттік үдерістің сызбасы;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қалалық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 жоспарлау.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39680"/>
            <a:ext cx="9144000" cy="1061497"/>
          </a:xfrm>
        </p:spPr>
        <p:txBody>
          <a:bodyPr>
            <a:noAutofit/>
          </a:bodyPr>
          <a:lstStyle/>
          <a:p>
            <a:pPr algn="ctr"/>
            <a:r>
              <a:rPr lang="ru-RU" sz="36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3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3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</a:t>
            </a:r>
            <a:r>
              <a:rPr lang="ru-RU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тұрғындары!</a:t>
            </a:r>
            <a:endParaRPr lang="ru-RU" sz="36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66425"/>
            <a:ext cx="2952328" cy="203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92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732"/>
            <a:ext cx="9144000" cy="136822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</a:t>
            </a:r>
            <a: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үдерістің</a:t>
            </a:r>
            <a:b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заңнамалық </a:t>
            </a:r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базасы</a:t>
            </a:r>
            <a:endParaRPr lang="ru-RU" altLang="ru-RU" sz="36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2428868"/>
            <a:ext cx="9144000" cy="5520267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indent="450000">
              <a:buNone/>
            </a:pPr>
            <a:r>
              <a:rPr lang="ru-RU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ҚР </a:t>
            </a:r>
            <a:r>
              <a:rPr lang="ru-RU" sz="15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Кодексінде</a:t>
            </a:r>
            <a:r>
              <a:rPr lang="ru-RU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айқындалған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түсімдер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есебінен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қалыптастырылатын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және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маңызы бар қала, ауыл,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кент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, ауылдық округ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оған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ведомстволық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бағынысты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мемлекеттік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мекемелердің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міндеттері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функцияларын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қаржылық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қамтамасыз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және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тиісті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әкімшілік-аумақтық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бірлікте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мемлекеттік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саясатты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іске асыруға арналған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орталықтандырылған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ақша қоры </a:t>
            </a:r>
            <a:r>
              <a:rPr lang="ru-RU" sz="1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ru-RU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округ бюджеті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i="1" dirty="0" err="1">
                <a:latin typeface="Arial" panose="020B0604020202020204" pitchFamily="34" charset="0"/>
                <a:cs typeface="Arial" panose="020B0604020202020204" pitchFamily="34" charset="0"/>
              </a:rPr>
              <a:t>табылады</a:t>
            </a:r>
            <a:r>
              <a:rPr lang="ru-RU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450000">
              <a:buNone/>
            </a:pPr>
            <a:endParaRPr 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000"/>
            <a:r>
              <a:rPr lang="kk-KZ" sz="1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Ауылдық </a:t>
            </a:r>
            <a:r>
              <a:rPr lang="kk-KZ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 Қазақстан Республикасы Қаржы </a:t>
            </a: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министрінің 2014 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жылғы </a:t>
            </a: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31 қазандағы 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№ 470 бұйрығымен бекітілген, жергілікті бюджеттердің жобаларын әзірлеу Қағидаларына сәйкес </a:t>
            </a: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жылсайын 3 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жылдық кезеңге </a:t>
            </a: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әзірленеді.</a:t>
            </a:r>
            <a:endParaRPr lang="ru-RU" sz="15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000"/>
            <a:endParaRPr lang="ru-RU" alt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202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6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-202</a:t>
            </a:r>
            <a:r>
              <a:rPr lang="ru-RU" sz="1500" i="1" dirty="0">
                <a:latin typeface="Arial" pitchFamily="34" charset="0"/>
                <a:cs typeface="Arial" pitchFamily="34" charset="0"/>
              </a:rPr>
              <a:t>8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 жылдарға арналған </a:t>
            </a:r>
            <a:r>
              <a:rPr lang="kk-KZ" sz="1500" b="1" i="1" dirty="0" smtClean="0">
                <a:latin typeface="Arial" pitchFamily="34" charset="0"/>
                <a:cs typeface="Arial" pitchFamily="34" charset="0"/>
              </a:rPr>
              <a:t>Қанаш Қамзин ауылдық округінің бюджеті</a:t>
            </a:r>
            <a:r>
              <a:rPr lang="kk-KZ" sz="1500" i="1" dirty="0" smtClean="0">
                <a:latin typeface="Arial" pitchFamily="34" charset="0"/>
                <a:cs typeface="Arial" pitchFamily="34" charset="0"/>
              </a:rPr>
              <a:t> ҚР Бюджет және Салық кодекстеріне, Павлодар облысының 2026-2028 жылдарға арналған әлеуметтік-экономикалық даму болжамына сәйкес қалыптастырылды </a:t>
            </a:r>
            <a:r>
              <a:rPr lang="kk-KZ" sz="15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және </a:t>
            </a:r>
            <a:r>
              <a:rPr lang="kk-KZ" sz="1500" dirty="0" smtClean="0">
                <a:latin typeface="Arial" pitchFamily="34" charset="0"/>
                <a:cs typeface="Arial" pitchFamily="34" charset="0"/>
              </a:rPr>
              <a:t>Ақсу қалалық мәслихатының  </a:t>
            </a:r>
            <a:r>
              <a:rPr lang="ru-RU" sz="1600" dirty="0" smtClean="0">
                <a:solidFill>
                  <a:srgbClr val="000000"/>
                </a:solidFill>
                <a:latin typeface="YS Text"/>
              </a:rPr>
              <a:t>2026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жылғы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5</a:t>
            </a:r>
            <a:r>
              <a:rPr lang="ru-RU" sz="1600" dirty="0" smtClean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 smtClean="0">
                <a:solidFill>
                  <a:srgbClr val="000000"/>
                </a:solidFill>
                <a:latin typeface="YS Text"/>
              </a:rPr>
              <a:t>қазан</a:t>
            </a:r>
            <a:r>
              <a:rPr lang="ru-RU" sz="1600" dirty="0" err="1" smtClean="0">
                <a:solidFill>
                  <a:srgbClr val="000000"/>
                </a:solidFill>
                <a:latin typeface="YS Text"/>
              </a:rPr>
              <a:t>дағы</a:t>
            </a:r>
            <a:r>
              <a:rPr lang="ru-RU" sz="1600" dirty="0" smtClean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№ </a:t>
            </a:r>
            <a:r>
              <a:rPr lang="ru-RU" sz="1600" dirty="0" smtClean="0">
                <a:solidFill>
                  <a:srgbClr val="000000"/>
                </a:solidFill>
                <a:latin typeface="YS Text"/>
              </a:rPr>
              <a:t>302/55 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"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Ақсу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қаласының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ауылдық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округтерінің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бюджеті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туралы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"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Ақсу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қалалық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мәслихатының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2025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жылғы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19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желтоқсандағы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№ 252\44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шешіміне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өзгерістер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енгізу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туралы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шешімі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бекітілді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2026-2028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жылдарға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YS Text"/>
              </a:rPr>
              <a:t>арналған</a:t>
            </a:r>
            <a:r>
              <a:rPr lang="ru-RU" sz="1600" dirty="0">
                <a:solidFill>
                  <a:srgbClr val="000000"/>
                </a:solidFill>
                <a:latin typeface="YS Text"/>
              </a:rPr>
              <a:t>"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endParaRPr lang="ru-RU" altLang="ru-RU" sz="1500" i="1" dirty="0" smtClean="0">
              <a:latin typeface="Arial" pitchFamily="34" charset="0"/>
              <a:ea typeface="Arial Unicode MS" panose="020B0604020202020204" pitchFamily="34" charset="-128"/>
              <a:cs typeface="Arial" pitchFamily="34" charset="0"/>
            </a:endParaRPr>
          </a:p>
          <a:p>
            <a:pPr indent="450000" eaLnBrk="1" hangingPunct="1">
              <a:defRPr/>
            </a:pPr>
            <a:endParaRPr lang="ru-RU" sz="15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583262" y="3429000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585411" y="1772816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83262" y="4315407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583262" y="5877272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83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762"/>
            <a:ext cx="914400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бюджетті 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әзірлеу үдерісі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9512" y="1443922"/>
            <a:ext cx="4536504" cy="64449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 әкімшілерінің бюджеттік өтінімдерін және бюджеттік бағдарлама жобаларын құрастыру және қарастыру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179512" y="2250407"/>
            <a:ext cx="4536504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бюджетінің жобасын құрастыру және оны жергілікті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жиналасымен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195095" y="3042495"/>
            <a:ext cx="4536504" cy="580051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 бюджет жобасын қала бюджеттік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қарастыру және анықтау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4187" y="3816701"/>
            <a:ext cx="4536504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 бюджет жобасын қалалық бюджет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келісілген селолық округінің бюджет жобасын жергілікті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0665" y="4615206"/>
            <a:ext cx="4536504" cy="62699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 бюджет жобасын қала әкімдігінің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қарастыруына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36272" y="5436351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бюджетің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мәслихат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сессиясымен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бекіту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5436096" y="1443922"/>
            <a:ext cx="2520280" cy="610012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мамырына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5420513" y="2248726"/>
            <a:ext cx="2520280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қыркүйегіне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5436096" y="3036416"/>
            <a:ext cx="2520280" cy="58235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қазанына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420513" y="3816701"/>
            <a:ext cx="2520280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5436096" y="4624597"/>
            <a:ext cx="2520280" cy="63138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10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5420513" y="5459514"/>
            <a:ext cx="2520280" cy="62107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 бюджетті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нақтыланғаннан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кейін 2 апталық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мерзімінде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731599" y="1628460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731599" y="2382844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747182" y="3180869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731599" y="3952887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>
            <a:off x="4747182" y="4799895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4754568" y="5634828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противолежащими углами 28"/>
          <p:cNvSpPr/>
          <p:nvPr/>
        </p:nvSpPr>
        <p:spPr>
          <a:xfrm>
            <a:off x="1691680" y="6160412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округінің бюджеті туралы селолық округ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шешімін қабылдау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80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94834"/>
            <a:ext cx="7330008" cy="606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b="1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бюджетінің түсімдері </a:t>
            </a:r>
          </a:p>
        </p:txBody>
      </p:sp>
      <p:sp>
        <p:nvSpPr>
          <p:cNvPr id="5" name="Овал 4"/>
          <p:cNvSpPr/>
          <p:nvPr/>
        </p:nvSpPr>
        <p:spPr>
          <a:xfrm>
            <a:off x="3347864" y="735349"/>
            <a:ext cx="2448272" cy="1324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округінің бюджеті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111190" y="2647739"/>
            <a:ext cx="2952328" cy="12595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40060" y="3175914"/>
            <a:ext cx="2952328" cy="12253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емес түсімдер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25912" y="3182882"/>
            <a:ext cx="2952328" cy="13583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30704" y="4406266"/>
            <a:ext cx="3113300" cy="15117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Трансферттердің түсімдері</a:t>
            </a:r>
            <a:endParaRPr lang="ru-RU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 rot="3582813">
            <a:off x="2368077" y="1426333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5990">
            <a:off x="6478148" y="1423401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86790" y="2089390"/>
            <a:ext cx="360040" cy="42473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951018" y="3907246"/>
            <a:ext cx="360040" cy="493989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29666" y="2063367"/>
            <a:ext cx="166872" cy="58898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228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08304" y="1127559"/>
            <a:ext cx="1512168" cy="215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  <a:endParaRPr lang="ru-RU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0225"/>
              </p:ext>
            </p:extLst>
          </p:nvPr>
        </p:nvGraphicFramePr>
        <p:xfrm>
          <a:off x="0" y="1905000"/>
          <a:ext cx="9144000" cy="62788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53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8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Көрсеткіштердің атауы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000" b="1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079">
                <a:tc>
                  <a:txBody>
                    <a:bodyPr/>
                    <a:lstStyle/>
                    <a:p>
                      <a:pPr algn="l"/>
                      <a:r>
                        <a:rPr lang="ru-RU" sz="2300" b="1" u="non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 - барлығы</a:t>
                      </a:r>
                      <a:endParaRPr lang="ru-RU" sz="23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315,3</a:t>
                      </a:r>
                      <a:endParaRPr lang="ru-RU" sz="23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177,3</a:t>
                      </a:r>
                      <a:endParaRPr lang="ru-RU" sz="23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179,6</a:t>
                      </a:r>
                      <a:endParaRPr lang="ru-RU" sz="23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7">
                <a:tc>
                  <a:txBody>
                    <a:bodyPr/>
                    <a:lstStyle/>
                    <a:p>
                      <a:pPr algn="l"/>
                      <a:r>
                        <a:rPr lang="ru-RU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соның</a:t>
                      </a:r>
                      <a:r>
                        <a:rPr lang="ru-RU" sz="16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ішінде</a:t>
                      </a:r>
                      <a:r>
                        <a:rPr lang="ru-RU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7">
                <a:tc>
                  <a:txBody>
                    <a:bodyPr/>
                    <a:lstStyle/>
                    <a:p>
                      <a:r>
                        <a:rPr lang="ru-RU" sz="2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Салықтық түсімдер, </a:t>
                      </a:r>
                      <a:r>
                        <a:rPr lang="ru-RU" sz="21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с.іш</a:t>
                      </a:r>
                      <a:r>
                        <a:rPr lang="ru-RU" sz="2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.:</a:t>
                      </a:r>
                      <a:endParaRPr lang="ru-RU" sz="21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38,0</a:t>
                      </a:r>
                      <a:endParaRPr lang="ru-RU" sz="23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</a:t>
                      </a:r>
                      <a:endParaRPr lang="ru-RU" sz="23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29,4</a:t>
                      </a:r>
                      <a:endParaRPr lang="ru-RU" sz="23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015">
                <a:tc>
                  <a:txBody>
                    <a:bodyPr/>
                    <a:lstStyle/>
                    <a:p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Табыс салығы</a:t>
                      </a:r>
                      <a:endParaRPr lang="ru-RU" sz="19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8,2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Мүл</a:t>
                      </a:r>
                      <a:r>
                        <a:rPr lang="en-US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кке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салықтар</a:t>
                      </a:r>
                      <a:endParaRPr lang="ru-RU" sz="19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1623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участкелерін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пайдаланғаны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төлем</a:t>
                      </a:r>
                      <a:endParaRPr lang="ru-RU" sz="1900" b="0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1900" b="0" i="1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9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lang="ru-RU" sz="19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15,6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14,4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15,5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20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Тауарларға,жұмыстарға</a:t>
                      </a:r>
                      <a:r>
                        <a:rPr lang="kk-KZ" sz="20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және қызметтерге салынатын ішкі салықтар</a:t>
                      </a:r>
                      <a:endParaRPr lang="ru-RU" sz="19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12,6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833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19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Бірыңғай жер салығы</a:t>
                      </a:r>
                      <a:endParaRPr lang="ru-RU" sz="19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3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3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955718"/>
                  </a:ext>
                </a:extLst>
              </a:tr>
              <a:tr h="12833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19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lang="kk-KZ" sz="1900" b="0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емес түсімдер</a:t>
                      </a:r>
                      <a:endParaRPr lang="ru-RU" sz="19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0,5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833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kk-KZ" sz="19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lang="ru-RU" sz="19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1,7</a:t>
                      </a:r>
                      <a:endParaRPr lang="ru-RU" sz="23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3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23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321199"/>
                  </a:ext>
                </a:extLst>
              </a:tr>
              <a:tr h="11842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9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Трансферттердің</a:t>
                      </a:r>
                      <a:r>
                        <a:rPr lang="ru-RU" sz="19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түсімдері</a:t>
                      </a:r>
                      <a:r>
                        <a:rPr lang="ru-RU" sz="19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9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275,1</a:t>
                      </a:r>
                      <a:endParaRPr lang="ru-RU" sz="23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23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131313" y="503061"/>
            <a:ext cx="7092280" cy="840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alt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Қанаш</a:t>
            </a:r>
            <a:r>
              <a:rPr lang="ru-RU" alt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Қамзин</a:t>
            </a:r>
            <a:r>
              <a:rPr lang="ru-RU" alt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түсімдерінің</a:t>
            </a:r>
            <a:r>
              <a:rPr lang="ru-RU" alt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lang="ru-RU" altLang="ru-RU" sz="2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-9893" y="0"/>
            <a:ext cx="9153894" cy="10527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anchor="ctr">
            <a:normAutofit fontScale="92500" lnSpcReduction="1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Қанаш</a:t>
            </a:r>
            <a:r>
              <a:rPr lang="ru-RU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Қамзин</a:t>
            </a:r>
            <a:r>
              <a:rPr lang="ru-RU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cap="none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2026 жылға арналған шығындарының негізгі жолдауы</a:t>
            </a:r>
            <a:endParaRPr lang="ru-RU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252152689"/>
              </p:ext>
            </p:extLst>
          </p:nvPr>
        </p:nvGraphicFramePr>
        <p:xfrm>
          <a:off x="-9893" y="1052736"/>
          <a:ext cx="9153893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251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-1"/>
            <a:ext cx="9144000" cy="120423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kk-KZ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Қанаш Қамзин</a:t>
            </a:r>
            <a:r>
              <a:rPr lang="kk-KZ" altLang="ru-RU" sz="2400" b="1" cap="none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</a:t>
            </a:r>
            <a:r>
              <a:rPr lang="kk-KZ" altLang="ru-RU" sz="2400" b="1" cap="none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ық округінің шығындары</a:t>
            </a:r>
            <a:endParaRPr lang="ru-RU" altLang="ru-RU" sz="2400" cap="none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68326929"/>
              </p:ext>
            </p:extLst>
          </p:nvPr>
        </p:nvGraphicFramePr>
        <p:xfrm>
          <a:off x="0" y="1000108"/>
          <a:ext cx="9144000" cy="57952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89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4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47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altLang="ru-RU" sz="16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kumimoji="0" lang="ru-RU" alt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Нақтыланған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kk-KZ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жылы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55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ШЫҒЫНДАРЫ - барлығы</a:t>
                      </a:r>
                      <a:endParaRPr kumimoji="0" lang="ru-RU" altLang="ru-RU" sz="15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177,3</a:t>
                      </a:r>
                    </a:p>
                  </a:txBody>
                  <a:tcPr marL="91430" marR="9143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179,6</a:t>
                      </a:r>
                    </a:p>
                  </a:txBody>
                  <a:tcPr marL="91430" marR="9143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3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маңызы бар қала, ауыл,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ауылдық округ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әкімінің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қызметін қамтамасыз ету жөніндегі қызметтер</a:t>
                      </a:r>
                      <a:endParaRPr lang="ru-RU" sz="125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78,6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78,8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k-KZ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1250" b="1" i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0,7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3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Ауылдық жерлерде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оқушыларды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жақын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жердегі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мектепке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дейін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тегін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алып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баруды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одан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алып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қайтуды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Мұқтаж азаматтарға үйде әлеуметтік көмек көрсету</a:t>
                      </a:r>
                      <a:endParaRPr lang="ru-RU" sz="125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 мекендерді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53,7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27,4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 мекендердегі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көшелерді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жарықтандыру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33,2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Елдi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мекендердiң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санитариясын қамтамасыз ету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21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Елдi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мекендердi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абаттандыру және көгалдандыру</a:t>
                      </a:r>
                      <a:endParaRPr lang="ru-RU" sz="125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26,9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53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 маңызы бар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қалаларда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ауылдарда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кенттерде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ауылдық </a:t>
                      </a:r>
                      <a:r>
                        <a:rPr lang="ru-RU" sz="1250" b="1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округтерде</a:t>
                      </a:r>
                      <a:r>
                        <a:rPr lang="ru-RU" sz="1250" b="1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 жолдарының жұмыс істеуін қамтамасыз ету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18,0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ca-ES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Автомобиль жолдарын күрделі және орташа жөндеу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3335895941"/>
                  </a:ext>
                </a:extLst>
              </a:tr>
              <a:tr h="685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"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Пайдаланылмаған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 (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толық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 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пайдаланылмаған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) 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нысаналы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 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трансферттерді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 </a:t>
                      </a:r>
                      <a:r>
                        <a:rPr lang="ru-RU" sz="1400" b="1" i="0" dirty="0" err="1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қайтару</a:t>
                      </a:r>
                      <a:r>
                        <a:rPr lang="ru-RU" sz="1400" b="1" i="0" dirty="0" smtClean="0">
                          <a:solidFill>
                            <a:srgbClr val="000000"/>
                          </a:solidFill>
                          <a:effectLst/>
                          <a:latin typeface="YS Text"/>
                        </a:rPr>
                        <a:t>"</a:t>
                      </a:r>
                      <a:endParaRPr kumimoji="0" lang="ru-RU" altLang="ru-RU" sz="12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35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</a:t>
                      </a: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altLang="ru-RU" sz="135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/>
                </a:tc>
                <a:extLst>
                  <a:ext uri="{0D108BD9-81ED-4DB2-BD59-A6C34878D82A}">
                    <a16:rowId xmlns:a16="http://schemas.microsoft.com/office/drawing/2014/main" val="2032601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847856" y="880199"/>
            <a:ext cx="1296144" cy="21602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  <a:endParaRPr lang="ru-RU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75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23696</TotalTime>
  <Words>640</Words>
  <Application>Microsoft Office PowerPoint</Application>
  <PresentationFormat>Экран (4:3)</PresentationFormat>
  <Paragraphs>152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Arial Unicode MS</vt:lpstr>
      <vt:lpstr>Calibri</vt:lpstr>
      <vt:lpstr>Candara</vt:lpstr>
      <vt:lpstr>Franklin Gothic Book</vt:lpstr>
      <vt:lpstr>Symbol</vt:lpstr>
      <vt:lpstr>Tahoma</vt:lpstr>
      <vt:lpstr>Times New Roman</vt:lpstr>
      <vt:lpstr>Wingdings</vt:lpstr>
      <vt:lpstr>Wingdings 2</vt:lpstr>
      <vt:lpstr>YS Text</vt:lpstr>
      <vt:lpstr>Волна</vt:lpstr>
      <vt:lpstr>ҚАНАШ ҚАМЗИН ОКРУГІНІҢ 2026-2028 ЖЫЛДАРҒА АРНАЛҒАН АЗАМАТТЫҚ БЮДЖЕТІ Нақтыланған бюджет</vt:lpstr>
      <vt:lpstr>Құрметті ауылдық округінің тұрғындары!</vt:lpstr>
      <vt:lpstr>Бюджеттік үдерістің заңнамалық базасы</vt:lpstr>
      <vt:lpstr>Презентация PowerPoint</vt:lpstr>
      <vt:lpstr>Ауылдық округ бюджетінің түсімдері </vt:lpstr>
      <vt:lpstr>Презентация PowerPoint</vt:lpstr>
      <vt:lpstr>Презентация PowerPoint</vt:lpstr>
      <vt:lpstr>Қанаш Қамзин ауылдық округінің шығындары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Admin</cp:lastModifiedBy>
  <cp:revision>1250</cp:revision>
  <cp:lastPrinted>2017-06-06T06:05:15Z</cp:lastPrinted>
  <dcterms:created xsi:type="dcterms:W3CDTF">2011-07-11T03:51:47Z</dcterms:created>
  <dcterms:modified xsi:type="dcterms:W3CDTF">2026-10-07T08:23:48Z</dcterms:modified>
</cp:coreProperties>
</file>