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1" r:id="rId3"/>
    <p:sldId id="367" r:id="rId4"/>
    <p:sldId id="368" r:id="rId5"/>
    <p:sldId id="366" r:id="rId6"/>
    <p:sldId id="365" r:id="rId7"/>
    <p:sldId id="322" r:id="rId8"/>
    <p:sldId id="329" r:id="rId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33CC33"/>
    <a:srgbClr val="FFEAD5"/>
    <a:srgbClr val="33CCFF"/>
    <a:srgbClr val="008000"/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434" autoAdjust="0"/>
  </p:normalViewPr>
  <p:slideViewPr>
    <p:cSldViewPr>
      <p:cViewPr varScale="1">
        <p:scale>
          <a:sx n="80" d="100"/>
          <a:sy n="80" d="100"/>
        </p:scale>
        <p:origin x="102" y="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230CEB-042E-47A9-AB1B-0127E2895E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5342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EA84CF-980F-4F19-ACD1-581D6DD868B4}" type="datetimeFigureOut">
              <a:rPr lang="ru-RU" altLang="ru-RU"/>
              <a:pPr/>
              <a:t>04.11.2026</a:t>
            </a:fld>
            <a:endParaRPr lang="ru-RU" alt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BDD39C6-71B6-428A-9BC4-C071459520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7851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39C6-71B6-428A-9BC4-C07145952033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158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6F009-B94B-4E86-87F0-FC0E3053B5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1178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AF8A-7015-4173-87A5-9B3477797B4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402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15D6A-F9E8-456F-9627-84A4E11C40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6018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E2B9-31CB-4164-8D50-EE9124276ED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090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33A4-F47E-4F3B-94B4-0066E3228C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639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437E-BAB7-427F-BF47-8EF36F1153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5811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568-EABC-4EEC-8134-BF36606DC95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4398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562B1-49D5-4DC7-BFD5-B80C3BD2DE6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35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E1B-4931-4AE7-B0F8-BB4B5D64798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220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10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662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4077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769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9338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63A33-E275-4333-8DAD-AF7CDF1E8C5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1629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E0F2-6E23-457A-ABF2-8B965274888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7756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C0700-A95D-47DB-8568-8FC8DD22905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22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08CC95-3B8D-4906-BD84-6CF65CBF680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707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  <p:sldLayoutId id="2147484202" r:id="rId12"/>
    <p:sldLayoutId id="2147484203" r:id="rId13"/>
    <p:sldLayoutId id="2147484204" r:id="rId14"/>
    <p:sldLayoutId id="2147484205" r:id="rId15"/>
    <p:sldLayoutId id="2147484206" r:id="rId16"/>
    <p:sldLayoutId id="2147484207" r:id="rId17"/>
    <p:sldLayoutId id="214748420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96752"/>
            <a:ext cx="8100392" cy="4608512"/>
          </a:xfrm>
        </p:spPr>
        <p:txBody>
          <a:bodyPr anchor="ctr"/>
          <a:lstStyle/>
          <a:p>
            <a:pPr algn="ctr"/>
            <a: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ЕВГЕНЬЕВКА СЕЛОЛЫҚ ОКРУГІНІҢ 202</a:t>
            </a:r>
            <a:r>
              <a:rPr lang="en-US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ЖЫЛДАРҒА</a:t>
            </a:r>
            <a:b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 АЗАМАТТЫҚ БЮДЖЕТІ</a:t>
            </a:r>
            <a:br>
              <a:rPr lang="ru-RU" alt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4000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Нақтыланған</a:t>
            </a:r>
            <a:r>
              <a:rPr lang="ru-RU" altLang="ru-RU" sz="4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  <a:endParaRPr lang="ru-RU" altLang="ru-RU" sz="360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3007"/>
            <a:ext cx="2736304" cy="34409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4392"/>
            <a:ext cx="9144000" cy="10614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 </a:t>
            </a:r>
            <a:r>
              <a:rPr lang="ru-RU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b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тұрғындары!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242591"/>
            <a:ext cx="4752528" cy="307204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Сіздердің назарларыңызға Евгеньевка селолық </a:t>
            </a:r>
            <a:r>
              <a:rPr lang="ru-RU" alt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округінің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202</a:t>
            </a: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6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-202</a:t>
            </a: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8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жылдарға арналған азаматтық бюджет ұсынылды, онда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бюджетің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негізгі көрсеткіштері, оны қалыптастырудың параметрлері және бюджеттік қаражат шығындарының бағыты туралы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ақпарат бар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Прямоугольник с одним усеченным и одним скругленным углом 6"/>
          <p:cNvSpPr/>
          <p:nvPr/>
        </p:nvSpPr>
        <p:spPr>
          <a:xfrm>
            <a:off x="323528" y="4869160"/>
            <a:ext cx="8065716" cy="1988840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Осы құжат мынадай тарауларды қосады: </a:t>
            </a:r>
          </a:p>
          <a:p>
            <a:pPr algn="ctr">
              <a:buFont typeface="Wingdings" pitchFamily="2" charset="2"/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бюджеттік үдерістің заңнамалық базасы;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бюджеттік үдерістің сызбасы;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қалалық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 жоспарлау.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732"/>
            <a:ext cx="9144000" cy="136822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үдерістің</a:t>
            </a:r>
            <a:b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заңнамалық базасы</a:t>
            </a:r>
            <a:endParaRPr lang="ru-RU" alt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0" y="1347495"/>
            <a:ext cx="9144000" cy="5510505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indent="450000"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ҚР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Кодексінде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айқындалған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түсімдер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есебінен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қалыптастырылатын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және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маңызы бар қала, ауыл,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кент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ауылдық округ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оған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ведомстволық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бағынысты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мемлекеттік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мекемелердің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міндеттері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функцияларын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қаржылық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қамтамасыз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және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тиісті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әкімшілік-аумақтық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бірлікте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мемлекеттік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саясатты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іске асыруға арналған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орталықтандырылған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ақша қоры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ауылдық округ бюджеті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болып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табылады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450000">
              <a:buNone/>
            </a:pPr>
            <a:endParaRPr lang="ru-RU" sz="16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indent="450000"/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Ауылдық бюджеті</a:t>
            </a:r>
            <a:r>
              <a:rPr lang="kk-KZ" sz="1600" dirty="0">
                <a:latin typeface="Arial" panose="020B0604020202020204" pitchFamily="34" charset="0"/>
                <a:cs typeface="Arial" panose="020B0604020202020204" pitchFamily="34" charset="0"/>
              </a:rPr>
              <a:t> Қазақстан Республикасы Қаржы министрінің 2014 жылғы   31 қазандағы № 470 бұйрығымен бекітілген, жергілікті бюджеттердің жобаларын әзірлеу Қағидаларына сәйкес жылсайын 3 жылдық кезеңге әзірленеді.</a:t>
            </a:r>
          </a:p>
          <a:p>
            <a:pPr indent="450000"/>
            <a:endParaRPr lang="kk-K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0000"/>
            <a:r>
              <a:rPr lang="kk-KZ" sz="1600" dirty="0">
                <a:latin typeface="Arial" panose="020B0604020202020204" pitchFamily="34" charset="0"/>
                <a:cs typeface="Arial" panose="020B0604020202020204" pitchFamily="34" charset="0"/>
              </a:rPr>
              <a:t>2024-2026 жылдарға арналған 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Евгеньевка селолық округінің бюджеті</a:t>
            </a:r>
            <a:r>
              <a:rPr lang="kk-KZ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ҚР Бюджет және Салық кодекстеріне, Павлодар облысының 202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1600" dirty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1600" dirty="0"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</a:t>
            </a:r>
            <a:r>
              <a:rPr lang="kk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әлеуметтік-экономикалық даму болжамына сәйкес қалыптастырылды және Ақсу қалалық мәслихаты сессиясының 202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жылғы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kk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желтоқсандағы “202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</a:t>
            </a:r>
            <a:r>
              <a:rPr lang="kk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Ақсу қаласы ауылдық округтерінің бюджеті туралы” №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252</a:t>
            </a:r>
            <a:r>
              <a:rPr lang="kk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kk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шешімімен бекітілді, Ақсу қалалық мәслихатының 5 қазандағы шешімі 2026 жыл "Ақсу қалалық мәслихатының 2025 жылғы 19 желтоқсандағы №252/44 "2025-2027 жылдарға арналған ауылдық округтердің бюджеті туралы« шешіміне өзгерістер енгізу туралы" №302/55.</a:t>
            </a:r>
          </a:p>
          <a:p>
            <a:pPr indent="450000"/>
            <a:endParaRPr lang="ru-RU" b="1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ru-RU" b="1" dirty="0">
              <a:latin typeface="Palatino Linotype" panose="02040502050505030304" pitchFamily="18" charset="0"/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611560" y="3475324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611560" y="1844824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611560" y="4509120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93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3762"/>
            <a:ext cx="9144000" cy="1440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Селолық бюджетті </a:t>
            </a:r>
          </a:p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әзірлеу үдерісі</a:t>
            </a: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179512" y="1443922"/>
            <a:ext cx="4536504" cy="64449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 әкімшілерінің бюджеттік өтінімдерін және бюджеттік бағдарлама жобаларын құрастыру және қарастыру</a:t>
            </a: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179512" y="2250407"/>
            <a:ext cx="4536504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округ бюджетінің жобасын құрастыру және оны жергілікті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жиналасымен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келісу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195095" y="3042495"/>
            <a:ext cx="4536504" cy="580051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қала бюджеттік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қарастыру және анықтау</a:t>
            </a: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04187" y="3816701"/>
            <a:ext cx="4536504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келісілген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жергілікті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20665" y="4615206"/>
            <a:ext cx="4536504" cy="62699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қала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әкімдігінің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қарастыруына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236272" y="5436351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мәслихат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бекіту</a:t>
            </a: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5436096" y="1443922"/>
            <a:ext cx="2520280" cy="610012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мамырына дейін</a:t>
            </a: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5420513" y="2248726"/>
            <a:ext cx="2520280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қыркүйегіне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5436096" y="3036416"/>
            <a:ext cx="2520280" cy="58235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қазанына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5420513" y="3816701"/>
            <a:ext cx="2520280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5436096" y="4624597"/>
            <a:ext cx="2520280" cy="63138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10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5420513" y="5459514"/>
            <a:ext cx="2520280" cy="62107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 бюджетті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нақтыланғаннан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кейін 2 апталық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мерзімінде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731599" y="1628460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4731599" y="2382844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4747182" y="3180869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25"/>
          <p:cNvSpPr/>
          <p:nvPr/>
        </p:nvSpPr>
        <p:spPr>
          <a:xfrm>
            <a:off x="4731599" y="3952887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лево/вправо 26"/>
          <p:cNvSpPr/>
          <p:nvPr/>
        </p:nvSpPr>
        <p:spPr>
          <a:xfrm>
            <a:off x="4747182" y="4799895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4754568" y="5634828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усеченными противолежащими углами 28"/>
          <p:cNvSpPr/>
          <p:nvPr/>
        </p:nvSpPr>
        <p:spPr>
          <a:xfrm>
            <a:off x="1691680" y="6160412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бюджеті туралы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шешімін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116225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901806" y="94834"/>
            <a:ext cx="7330008" cy="60612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округ бюджетінің түсімдері </a:t>
            </a:r>
          </a:p>
        </p:txBody>
      </p:sp>
      <p:sp>
        <p:nvSpPr>
          <p:cNvPr id="5" name="Овал 4"/>
          <p:cNvSpPr/>
          <p:nvPr/>
        </p:nvSpPr>
        <p:spPr>
          <a:xfrm>
            <a:off x="3347864" y="735349"/>
            <a:ext cx="2448272" cy="1324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Селолық округінің бюджеті</a:t>
            </a:r>
          </a:p>
        </p:txBody>
      </p:sp>
      <p:sp>
        <p:nvSpPr>
          <p:cNvPr id="6" name="Овал 5"/>
          <p:cNvSpPr/>
          <p:nvPr/>
        </p:nvSpPr>
        <p:spPr>
          <a:xfrm>
            <a:off x="3111190" y="2647739"/>
            <a:ext cx="2952328" cy="125950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түсімдер</a:t>
            </a:r>
          </a:p>
        </p:txBody>
      </p:sp>
      <p:sp>
        <p:nvSpPr>
          <p:cNvPr id="8" name="Овал 7"/>
          <p:cNvSpPr/>
          <p:nvPr/>
        </p:nvSpPr>
        <p:spPr>
          <a:xfrm>
            <a:off x="140060" y="3175914"/>
            <a:ext cx="2952328" cy="122532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емес түсімдер</a:t>
            </a:r>
          </a:p>
        </p:txBody>
      </p:sp>
      <p:sp>
        <p:nvSpPr>
          <p:cNvPr id="9" name="Овал 8"/>
          <p:cNvSpPr/>
          <p:nvPr/>
        </p:nvSpPr>
        <p:spPr>
          <a:xfrm>
            <a:off x="6025912" y="3182882"/>
            <a:ext cx="2952328" cy="135836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Негізгі капиталды сатудан түсетін түсімдер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148796" y="4401235"/>
            <a:ext cx="2952328" cy="15117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Трансферттердің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түсімдері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 rot="3582813">
            <a:off x="2368077" y="1426333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8225990">
            <a:off x="6478148" y="1423401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4386790" y="2089390"/>
            <a:ext cx="360040" cy="424735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3951018" y="3907246"/>
            <a:ext cx="360040" cy="493989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29666" y="2063367"/>
            <a:ext cx="166872" cy="588986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89470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80231"/>
            <a:ext cx="7092280" cy="8401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округ түсімдерінің құрылымы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52320" y="420050"/>
            <a:ext cx="1512168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899488"/>
              </p:ext>
            </p:extLst>
          </p:nvPr>
        </p:nvGraphicFramePr>
        <p:xfrm>
          <a:off x="-13120" y="1030822"/>
          <a:ext cx="9144000" cy="509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539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1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01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Көрсеткіштердің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05">
                <a:tc>
                  <a:txBody>
                    <a:bodyPr/>
                    <a:lstStyle/>
                    <a:p>
                      <a:pPr algn="l"/>
                      <a:r>
                        <a:rPr lang="ru-RU" sz="2400" b="1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Түсімдер-барлығы</a:t>
                      </a:r>
                      <a:endParaRPr lang="ru-RU" sz="24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339</a:t>
                      </a:r>
                      <a:r>
                        <a:rPr lang="kk-KZ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  <a:r>
                        <a:rPr lang="kk-KZ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  <a:r>
                        <a:rPr lang="kk-KZ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4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64">
                <a:tc>
                  <a:txBody>
                    <a:bodyPr/>
                    <a:lstStyle/>
                    <a:p>
                      <a:pPr algn="l"/>
                      <a:r>
                        <a:rPr lang="ru-RU" sz="18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8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424">
                <a:tc>
                  <a:txBody>
                    <a:bodyPr/>
                    <a:lstStyle/>
                    <a:p>
                      <a:r>
                        <a:rPr lang="ru-RU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</a:t>
                      </a: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олардан</a:t>
                      </a:r>
                      <a:r>
                        <a:rPr lang="ru-R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24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50,3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Табыс</a:t>
                      </a:r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салығы</a:t>
                      </a:r>
                      <a:endParaRPr lang="ru-RU" sz="2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kk-KZ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r>
                        <a:rPr lang="ru-RU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,4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40">
                <a:tc>
                  <a:txBody>
                    <a:bodyPr/>
                    <a:lstStyle/>
                    <a:p>
                      <a:r>
                        <a:rPr lang="ru-RU" sz="20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Мүлік</a:t>
                      </a:r>
                      <a:r>
                        <a:rPr lang="ru-RU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салығы</a:t>
                      </a:r>
                      <a:endParaRPr lang="ru-RU" sz="2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34,8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en-US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Тауарларға</a:t>
                      </a:r>
                      <a:r>
                        <a:rPr lang="ru-RU" sz="200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жұмыстарға</a:t>
                      </a:r>
                      <a:r>
                        <a:rPr lang="ru-RU" sz="200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200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көрсетілетін</a:t>
                      </a:r>
                      <a:r>
                        <a:rPr lang="ru-RU" sz="200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қызметтерге</a:t>
                      </a:r>
                      <a:r>
                        <a:rPr lang="ru-RU" sz="200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200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ішкі</a:t>
                      </a:r>
                      <a:r>
                        <a:rPr lang="ru-RU" sz="2000" i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i="1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салықтар</a:t>
                      </a:r>
                      <a:endParaRPr lang="ru-RU" sz="2000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44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0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емес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kk-KZ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20,</a:t>
                      </a:r>
                      <a:r>
                        <a:rPr lang="en-US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00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200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051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4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24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капиталды</a:t>
                      </a:r>
                      <a:r>
                        <a:rPr lang="ru-RU" sz="24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сатудан</a:t>
                      </a:r>
                      <a:r>
                        <a:rPr lang="ru-RU" sz="24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түсетін</a:t>
                      </a:r>
                      <a:r>
                        <a:rPr lang="ru-RU" sz="24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24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RU" sz="24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49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Трансферттердің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түсімдері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288,1</a:t>
                      </a:r>
                      <a:endParaRPr lang="ru-RU" sz="2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</a:t>
                      </a:r>
                      <a:endParaRPr lang="ru-RU" sz="2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i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</a:t>
                      </a:r>
                      <a:endParaRPr lang="ru-RU" sz="2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905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1302"/>
            <a:ext cx="9144000" cy="11967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 ОКРУГІНІҢ ШЫҒЫНДАРЫ</a:t>
            </a:r>
            <a:endParaRPr lang="ru-RU" altLang="ru-RU" sz="2400" b="1" cap="none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673" name="Group 12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03267586"/>
              </p:ext>
            </p:extLst>
          </p:nvPr>
        </p:nvGraphicFramePr>
        <p:xfrm>
          <a:off x="-1" y="1412776"/>
          <a:ext cx="9144001" cy="385565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884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Барлығы:</a:t>
                      </a:r>
                      <a:endParaRPr kumimoji="0" lang="ru-RU" alt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</a:t>
                      </a:r>
                      <a:r>
                        <a:rPr lang="kk-KZ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  <a:r>
                        <a:rPr lang="ru-RU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5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ru-RU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5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5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сипаттағы </a:t>
                      </a:r>
                      <a:r>
                        <a:rPr kumimoji="0" lang="ru-RU" altLang="ru-RU" sz="24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қызметтер 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</a:t>
                      </a:r>
                      <a:r>
                        <a:rPr kumimoji="0" lang="kk-KZ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8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 үй-коммуналдық шаруашылық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</a:t>
                      </a:r>
                      <a:r>
                        <a:rPr kumimoji="0" lang="kk-KZ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9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kk-KZ" sz="2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Мәдениет, спорт, туризм және ақпараттық кеңістiк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</a:t>
                      </a: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және коммуникация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117,9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kumimoji="0" lang="ru-RU" altLang="ru-RU" sz="2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47856" y="836712"/>
            <a:ext cx="129614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</a:p>
        </p:txBody>
      </p:sp>
    </p:spTree>
    <p:extLst>
      <p:ext uri="{BB962C8B-B14F-4D97-AF65-F5344CB8AC3E}">
        <p14:creationId xmlns:p14="http://schemas.microsoft.com/office/powerpoint/2010/main" val="41377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467544" y="332656"/>
            <a:ext cx="6228184" cy="142043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anchor="ctr">
            <a:normAutofit lnSpcReduction="100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жылға арналған</a:t>
            </a:r>
          </a:p>
          <a:p>
            <a:pPr algn="ctr"/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бюджеттік </a:t>
            </a:r>
            <a:r>
              <a:rPr lang="ru-RU" sz="32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бойынша </a:t>
            </a:r>
            <a:r>
              <a:rPr lang="ru-RU" sz="32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endParaRPr lang="ru-RU" sz="32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092558"/>
              </p:ext>
            </p:extLst>
          </p:nvPr>
        </p:nvGraphicFramePr>
        <p:xfrm>
          <a:off x="0" y="2132856"/>
          <a:ext cx="9144000" cy="551481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7892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51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атауы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656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 маңызы бар қала, ауыл,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ауылдық округ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әкімінің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қызметін қамтамасыз ету жөніндегі қызметтер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656"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органның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күрделі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87734"/>
                  </a:ext>
                </a:extLst>
              </a:tr>
              <a:tr h="146580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Мұқтаж азаматтарға үйде әлеуметтік көмек көрсету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388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 мекендерді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жабдықтауды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kk-KZ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188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 мекендердегі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көшелерді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жарықтандыру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 мекендерді абаттандыру мен көгалдандыру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5796">
                <a:tc>
                  <a:txBody>
                    <a:bodyPr/>
                    <a:lstStyle/>
                    <a:p>
                      <a:r>
                        <a:rPr lang="kk-KZ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 деңгейде мәдени-демалыс жұмысын қолдау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kk-KZ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636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 маңызы бар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қалаларда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ауылдарда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кенттерде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ауылдық </a:t>
                      </a:r>
                      <a:r>
                        <a:rPr lang="ru-RU" sz="20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округтерде</a:t>
                      </a:r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автомобиль жолдарының жұмыс істеуін қамтамасыз ету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636"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маңызы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қалаларда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ауылдарда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кенттерде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ауылдық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округтерде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автомобиль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жолдарын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күрделі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орташа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жөндеу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5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59489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24159</TotalTime>
  <Words>669</Words>
  <Application>Microsoft Office PowerPoint</Application>
  <PresentationFormat>Экран (4:3)</PresentationFormat>
  <Paragraphs>124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Palatino Linotype</vt:lpstr>
      <vt:lpstr>Trebuchet MS</vt:lpstr>
      <vt:lpstr>Wingdings</vt:lpstr>
      <vt:lpstr>Wingdings 2</vt:lpstr>
      <vt:lpstr>Wingdings 3</vt:lpstr>
      <vt:lpstr>Грань</vt:lpstr>
      <vt:lpstr>ЕВГЕНЬЕВКА СЕЛОЛЫҚ ОКРУГІНІҢ 2026-2028 ЖЫЛДАРҒА АРНАЛҒАН АЗАМАТТЫҚ БЮДЖЕТІ  Нақтыланған бюджет</vt:lpstr>
      <vt:lpstr>Құрметті селолық округінің тұрғындары!</vt:lpstr>
      <vt:lpstr>Бюджеттік үдерістің заңнамалық базасы</vt:lpstr>
      <vt:lpstr>Презентация PowerPoint</vt:lpstr>
      <vt:lpstr>Селолық округ бюджетінің түсімдері </vt:lpstr>
      <vt:lpstr>Селолық округ түсімдерінің құрылымы</vt:lpstr>
      <vt:lpstr>СЕЛОЛЫҚ ОКРУГІНІҢ ШЫҒЫНДАРЫ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Admin</cp:lastModifiedBy>
  <cp:revision>1210</cp:revision>
  <cp:lastPrinted>2018-01-26T03:29:21Z</cp:lastPrinted>
  <dcterms:created xsi:type="dcterms:W3CDTF">2011-07-11T03:51:47Z</dcterms:created>
  <dcterms:modified xsi:type="dcterms:W3CDTF">2026-11-04T07:15:11Z</dcterms:modified>
</cp:coreProperties>
</file>