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91" r:id="rId3"/>
    <p:sldId id="368" r:id="rId4"/>
    <p:sldId id="366" r:id="rId5"/>
    <p:sldId id="299" r:id="rId6"/>
    <p:sldId id="365" r:id="rId7"/>
    <p:sldId id="367" r:id="rId8"/>
    <p:sldId id="329" r:id="rId9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CCECFF"/>
    <a:srgbClr val="33CC33"/>
    <a:srgbClr val="FFEAD5"/>
    <a:srgbClr val="33CCFF"/>
    <a:srgbClr val="008000"/>
    <a:srgbClr val="0066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56" autoAdjust="0"/>
    <p:restoredTop sz="94434" autoAdjust="0"/>
  </p:normalViewPr>
  <p:slideViewPr>
    <p:cSldViewPr>
      <p:cViewPr varScale="1">
        <p:scale>
          <a:sx n="91" d="100"/>
          <a:sy n="91" d="100"/>
        </p:scale>
        <p:origin x="-140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8806369049759235E-2"/>
          <c:y val="0.10089308599918972"/>
          <c:w val="0.82083333333333364"/>
          <c:h val="0.806964578449225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</c:dPt>
          <c:dPt>
            <c:idx val="1"/>
            <c:spPr>
              <a:gradFill rotWithShape="1">
                <a:gsLst>
                  <a:gs pos="0">
                    <a:schemeClr val="accent4">
                      <a:tint val="98000"/>
                      <a:lumMod val="114000"/>
                    </a:schemeClr>
                  </a:gs>
                  <a:gs pos="100000">
                    <a:schemeClr val="accent4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</c:dPt>
          <c:dPt>
            <c:idx val="2"/>
            <c:spPr>
              <a:gradFill rotWithShape="1">
                <a:gsLst>
                  <a:gs pos="0">
                    <a:schemeClr val="accent6">
                      <a:tint val="98000"/>
                      <a:lumMod val="114000"/>
                    </a:schemeClr>
                  </a:gs>
                  <a:gs pos="100000">
                    <a:schemeClr val="accent6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</c:dPt>
          <c:dPt>
            <c:idx val="3"/>
            <c:spPr>
              <a:gradFill rotWithShape="1">
                <a:gsLst>
                  <a:gs pos="0">
                    <a:schemeClr val="accent2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2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</c:dPt>
          <c:dPt>
            <c:idx val="4"/>
            <c:spPr>
              <a:gradFill rotWithShape="1">
                <a:gsLst>
                  <a:gs pos="0">
                    <a:schemeClr val="accent4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4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</c:dPt>
          <c:dPt>
            <c:idx val="5"/>
            <c:spPr>
              <a:gradFill rotWithShape="1">
                <a:gsLst>
                  <a:gs pos="0">
                    <a:schemeClr val="accent6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6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</c:dPt>
          <c:cat>
            <c:strRef>
              <c:f>Лист1!$A$2:$A$7</c:f>
              <c:strCache>
                <c:ptCount val="6"/>
                <c:pt idx="0">
                  <c:v>Гос.услуги</c:v>
                </c:pt>
                <c:pt idx="1">
                  <c:v>ЖКХ</c:v>
                </c:pt>
                <c:pt idx="2">
                  <c:v>Соц.помощь</c:v>
                </c:pt>
                <c:pt idx="3">
                  <c:v>Образование</c:v>
                </c:pt>
                <c:pt idx="4">
                  <c:v>Прочие</c:v>
                </c:pt>
                <c:pt idx="5">
                  <c:v>Транспорт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600</c:v>
                </c:pt>
                <c:pt idx="1">
                  <c:v>500</c:v>
                </c:pt>
                <c:pt idx="2">
                  <c:v>400</c:v>
                </c:pt>
                <c:pt idx="3">
                  <c:v>300</c:v>
                </c:pt>
                <c:pt idx="4">
                  <c:v>200</c:v>
                </c:pt>
                <c:pt idx="5">
                  <c:v>100</c:v>
                </c:pt>
              </c:numCache>
            </c:numRef>
          </c:val>
        </c:ser>
      </c:pie3DChart>
      <c:spPr>
        <a:noFill/>
        <a:ln>
          <a:noFill/>
        </a:ln>
        <a:effectLst/>
      </c:spPr>
    </c:plotArea>
    <c:plotVisOnly val="1"/>
    <c:dispBlanksAs val="zero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0.563</cdr:x>
      <cdr:y>0.18386</cdr:y>
    </cdr:from>
    <cdr:to>
      <cdr:x>0.79925</cdr:x>
      <cdr:y>0.25848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48064" y="1064468"/>
          <a:ext cx="216024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0.7835</cdr:x>
      <cdr:y>0.75664</cdr:y>
    </cdr:from>
    <cdr:to>
      <cdr:x>1</cdr:x>
      <cdr:y>0.90077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7172075" y="4392488"/>
          <a:ext cx="1981818" cy="836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Тұрғын үй-коммуналдық шаруашылық – </a:t>
          </a:r>
        </a:p>
        <a:p xmlns:a="http://schemas.openxmlformats.org/drawingml/2006/main">
          <a:pPr algn="ctr"/>
          <a:r>
            <a:rPr lang="ru-RU" sz="1200" b="1" kern="120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69,5</a:t>
          </a:r>
          <a:r>
            <a:rPr lang="ru-RU" sz="1200" b="1" kern="12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млн. теңге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0.75663</cdr:x>
      <cdr:y>0.77769</cdr:y>
    </cdr:from>
    <cdr:to>
      <cdr:x>0.81514</cdr:x>
      <cdr:y>0.84645</cdr:y>
    </cdr:to>
    <cdr:sp macro="" textlink="">
      <cdr:nvSpPr>
        <cdr:cNvPr id="9" name="Стрелка вниз 8"/>
        <cdr:cNvSpPr/>
      </cdr:nvSpPr>
      <cdr:spPr>
        <a:xfrm xmlns:a="http://schemas.openxmlformats.org/drawingml/2006/main" rot="7522741">
          <a:off x="6994288" y="4446470"/>
          <a:ext cx="399170" cy="53558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0.60215</cdr:x>
      <cdr:y>0.55268</cdr:y>
    </cdr:from>
    <cdr:to>
      <cdr:x>0.69488</cdr:x>
      <cdr:y>0.61703</cdr:y>
    </cdr:to>
    <cdr:sp macro="" textlink="">
      <cdr:nvSpPr>
        <cdr:cNvPr id="10" name="TextBox 1"/>
        <cdr:cNvSpPr txBox="1"/>
      </cdr:nvSpPr>
      <cdr:spPr>
        <a:xfrm xmlns:a="http://schemas.openxmlformats.org/drawingml/2006/main" rot="21268775">
          <a:off x="5533990" y="3208478"/>
          <a:ext cx="852226" cy="3735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5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41</a:t>
          </a:r>
          <a:r>
            <a:rPr lang="ru-RU" sz="15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,8 </a:t>
          </a:r>
          <a:r>
            <a:rPr lang="ru-RU" sz="15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%</a:t>
          </a:r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0.00108</cdr:x>
      <cdr:y>0.13644</cdr:y>
    </cdr:from>
    <cdr:to>
      <cdr:x>0.15381</cdr:x>
      <cdr:y>0.22327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9893" y="792088"/>
          <a:ext cx="140365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Көлік және </a:t>
          </a:r>
          <a:r>
            <a:rPr lang="ru-RU" sz="12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коммуникация –</a:t>
          </a:r>
          <a:r>
            <a:rPr lang="ru-RU" sz="12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15,0 </a:t>
          </a:r>
          <a:r>
            <a:rPr lang="ru-RU" sz="12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млн. </a:t>
          </a:r>
          <a:r>
            <a:rPr lang="ru-RU" sz="12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0.1303</cdr:x>
      <cdr:y>0.03721</cdr:y>
    </cdr:from>
    <cdr:to>
      <cdr:x>0.31051</cdr:x>
      <cdr:y>0.12404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1197510" y="216014"/>
          <a:ext cx="1656203" cy="504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0.11569</cdr:x>
      <cdr:y>0.19915</cdr:y>
    </cdr:from>
    <cdr:to>
      <cdr:x>0.17021</cdr:x>
      <cdr:y>0.27554</cdr:y>
    </cdr:to>
    <cdr:sp macro="" textlink="">
      <cdr:nvSpPr>
        <cdr:cNvPr id="15" name="Стрелка вниз 14"/>
        <cdr:cNvSpPr/>
      </cdr:nvSpPr>
      <cdr:spPr>
        <a:xfrm xmlns:a="http://schemas.openxmlformats.org/drawingml/2006/main" rot="18289810">
          <a:off x="1092050" y="1127303"/>
          <a:ext cx="443464" cy="501061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0.16164</cdr:x>
      <cdr:y>0.28529</cdr:y>
    </cdr:from>
    <cdr:to>
      <cdr:x>0.25604</cdr:x>
      <cdr:y>0.34731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1485549" y="1656184"/>
          <a:ext cx="867574" cy="360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5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9,0%</a:t>
          </a:r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0.77577</cdr:x>
      <cdr:y>0.0124</cdr:y>
    </cdr:from>
    <cdr:to>
      <cdr:x>0.99603</cdr:x>
      <cdr:y>0.12404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7129640" y="71985"/>
          <a:ext cx="2024279" cy="6480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Жалпы сипаттағы мемлекеттік қызметтер – 81,7 млн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. теңге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0.64337</cdr:x>
      <cdr:y>0.2179</cdr:y>
    </cdr:from>
    <cdr:to>
      <cdr:x>0.74184</cdr:x>
      <cdr:y>0.28423</cdr:y>
    </cdr:to>
    <cdr:sp macro="" textlink="">
      <cdr:nvSpPr>
        <cdr:cNvPr id="21" name="TextBox 1"/>
        <cdr:cNvSpPr txBox="1"/>
      </cdr:nvSpPr>
      <cdr:spPr>
        <a:xfrm xmlns:a="http://schemas.openxmlformats.org/drawingml/2006/main" rot="1846682">
          <a:off x="5912828" y="1264968"/>
          <a:ext cx="904979" cy="3850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5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49,2 </a:t>
          </a:r>
          <a:r>
            <a:rPr lang="ru-RU" sz="15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%</a:t>
          </a:r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0.74473</cdr:x>
      <cdr:y>0.12213</cdr:y>
    </cdr:from>
    <cdr:to>
      <cdr:x>0.8117</cdr:x>
      <cdr:y>0.20063</cdr:y>
    </cdr:to>
    <cdr:sp macro="" textlink="">
      <cdr:nvSpPr>
        <cdr:cNvPr id="22" name="Стрелка вниз 21"/>
        <cdr:cNvSpPr/>
      </cdr:nvSpPr>
      <cdr:spPr>
        <a:xfrm xmlns:a="http://schemas.openxmlformats.org/drawingml/2006/main" rot="3347643">
          <a:off x="6924254" y="629113"/>
          <a:ext cx="455713" cy="61548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0.02061</cdr:x>
      <cdr:y>0.79385</cdr:y>
    </cdr:from>
    <cdr:to>
      <cdr:x>0.23711</cdr:x>
      <cdr:y>0.88067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189405" y="4608512"/>
          <a:ext cx="1989723" cy="504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1200" dirty="0" smtClean="0"/>
            <a:t>Басқалар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–</a:t>
          </a:r>
        </a:p>
        <a:p xmlns:a="http://schemas.openxmlformats.org/drawingml/2006/main">
          <a:pPr algn="ctr"/>
          <a:r>
            <a:rPr lang="ru-RU" sz="1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0 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млн. теңге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0.12809</cdr:x>
      <cdr:y>0.70745</cdr:y>
    </cdr:from>
    <cdr:to>
      <cdr:x>0.18367</cdr:x>
      <cdr:y>0.77559</cdr:y>
    </cdr:to>
    <cdr:sp macro="" textlink="">
      <cdr:nvSpPr>
        <cdr:cNvPr id="34" name="Стрелка вниз 33"/>
        <cdr:cNvSpPr/>
      </cdr:nvSpPr>
      <cdr:spPr>
        <a:xfrm xmlns:a="http://schemas.openxmlformats.org/drawingml/2006/main" rot="13164192">
          <a:off x="1177201" y="4106911"/>
          <a:ext cx="510803" cy="395571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0.31129</cdr:x>
      <cdr:y>0.16414</cdr:y>
    </cdr:from>
    <cdr:to>
      <cdr:x>0.38862</cdr:x>
      <cdr:y>0.21907</cdr:y>
    </cdr:to>
    <cdr:sp macro="" textlink="">
      <cdr:nvSpPr>
        <cdr:cNvPr id="35" name="TextBox 1"/>
        <cdr:cNvSpPr txBox="1"/>
      </cdr:nvSpPr>
      <cdr:spPr>
        <a:xfrm xmlns:a="http://schemas.openxmlformats.org/drawingml/2006/main" rot="21436170">
          <a:off x="2860893" y="952850"/>
          <a:ext cx="710694" cy="318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0.23999</cdr:x>
      <cdr:y>0.52096</cdr:y>
    </cdr:from>
    <cdr:to>
      <cdr:x>0.32652</cdr:x>
      <cdr:y>0.57424</cdr:y>
    </cdr:to>
    <cdr:sp macro="" textlink="">
      <cdr:nvSpPr>
        <cdr:cNvPr id="37" name="TextBox 1"/>
        <cdr:cNvSpPr txBox="1"/>
      </cdr:nvSpPr>
      <cdr:spPr>
        <a:xfrm xmlns:a="http://schemas.openxmlformats.org/drawingml/2006/main">
          <a:off x="2205629" y="3024336"/>
          <a:ext cx="795245" cy="3093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0.3967</cdr:x>
      <cdr:y>0.0124</cdr:y>
    </cdr:from>
    <cdr:to>
      <cdr:x>0.66309</cdr:x>
      <cdr:y>0.08683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3645834" y="71985"/>
          <a:ext cx="2448232" cy="432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smtClean="0">
              <a:solidFill>
                <a:schemeClr val="tx1"/>
              </a:solidFill>
              <a:latin typeface="Franklin Gothic Book" panose="020B0503020102020204" pitchFamily="34" charset="0"/>
            </a:rPr>
            <a:t> 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0.42189</cdr:x>
      <cdr:y>0.13933</cdr:y>
    </cdr:from>
    <cdr:to>
      <cdr:x>0.49922</cdr:x>
      <cdr:y>0.19426</cdr:y>
    </cdr:to>
    <cdr:sp macro="" textlink="">
      <cdr:nvSpPr>
        <cdr:cNvPr id="26" name="TextBox 1"/>
        <cdr:cNvSpPr txBox="1"/>
      </cdr:nvSpPr>
      <cdr:spPr>
        <a:xfrm xmlns:a="http://schemas.openxmlformats.org/drawingml/2006/main" rot="21436170">
          <a:off x="3877316" y="808836"/>
          <a:ext cx="710694" cy="318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230CEB-042E-47A9-AB1B-0127E2895E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095342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CEA84CF-980F-4F19-ACD1-581D6DD868B4}" type="datetimeFigureOut">
              <a:rPr lang="ru-RU" altLang="ru-RU"/>
              <a:pPr/>
              <a:t>06.10.2026</a:t>
            </a:fld>
            <a:endParaRPr lang="ru-RU" altLang="ru-RU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694"/>
            <a:ext cx="5408930" cy="447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BDD39C6-71B6-428A-9BC4-C071459520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547851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6F009-B94B-4E86-87F0-FC0E3053B57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621178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AF8A-7015-4173-87A5-9B3477797B4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0402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15D6A-F9E8-456F-9627-84A4E11C40B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26018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E2B9-31CB-4164-8D50-EE9124276ED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3090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33A4-F47E-4F3B-94B4-0066E3228C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26391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437E-BAB7-427F-BF47-8EF36F1153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55811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568-EABC-4EEC-8134-BF36606DC95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44398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562B1-49D5-4DC7-BFD5-B80C3BD2DE6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935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E1B-4931-4AE7-B0F8-BB4B5D64798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71220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96104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506621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04077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65769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749338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63A33-E275-4333-8DAD-AF7CDF1E8C5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511629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E0F2-6E23-457A-ABF2-8B965274888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87756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6C0700-A95D-47DB-8568-8FC8DD22905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9224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08CC95-3B8D-4906-BD84-6CF65CBF680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16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87707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92" r:id="rId2"/>
    <p:sldLayoutId id="2147484193" r:id="rId3"/>
    <p:sldLayoutId id="2147484194" r:id="rId4"/>
    <p:sldLayoutId id="2147484195" r:id="rId5"/>
    <p:sldLayoutId id="2147484196" r:id="rId6"/>
    <p:sldLayoutId id="2147484197" r:id="rId7"/>
    <p:sldLayoutId id="2147484198" r:id="rId8"/>
    <p:sldLayoutId id="2147484199" r:id="rId9"/>
    <p:sldLayoutId id="2147484200" r:id="rId10"/>
    <p:sldLayoutId id="2147484201" r:id="rId11"/>
    <p:sldLayoutId id="2147484202" r:id="rId12"/>
    <p:sldLayoutId id="2147484203" r:id="rId13"/>
    <p:sldLayoutId id="2147484204" r:id="rId14"/>
    <p:sldLayoutId id="2147484205" r:id="rId15"/>
    <p:sldLayoutId id="2147484206" r:id="rId16"/>
    <p:sldLayoutId id="2147484207" r:id="rId17"/>
    <p:sldLayoutId id="214748420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512" y="908720"/>
            <a:ext cx="8100392" cy="5256584"/>
          </a:xfrm>
        </p:spPr>
        <p:txBody>
          <a:bodyPr anchor="ctr"/>
          <a:lstStyle/>
          <a:p>
            <a:pPr algn="ctr"/>
            <a:r>
              <a:rPr lang="ru-RU" altLang="ru-RU" sz="4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ДОСТЫҚ АУЫЛДЫҚ ОКРУГІНІҢ 2026-2028 ЖЫЛДАРҒА</a:t>
            </a:r>
            <a:br>
              <a:rPr lang="ru-RU" altLang="ru-RU" sz="4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4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 АЗАМАТТЫҚ БЮДЖЕТІ</a:t>
            </a:r>
            <a:br>
              <a:rPr lang="ru-RU" altLang="ru-RU" sz="4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altLang="ru-RU" sz="48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Нақтыланған </a:t>
            </a:r>
            <a:r>
              <a:rPr lang="kk-KZ" sz="4800" u="sng" dirty="0" smtClean="0">
                <a:solidFill>
                  <a:schemeClr val="tx1"/>
                </a:solidFill>
              </a:rPr>
              <a:t>бюджет</a:t>
            </a:r>
            <a:r>
              <a:rPr lang="ru-RU" altLang="ru-RU" sz="4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4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3600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347864" y="1447437"/>
            <a:ext cx="4752528" cy="307204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Сіздердің назарларыңызға 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Достық селолық </a:t>
            </a:r>
            <a:r>
              <a:rPr lang="ru-RU" altLang="ru-RU" b="1" dirty="0" err="1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округінің 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2026-2028 жылдарға арналған азаматтық бюджет ұсынылды, онда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бюджетің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негізгі көрсеткіштері, оны қалыптастырудың параметрлері және бюджеттік қаражат шығындарының бағыты туралы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ақпарат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бар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Прямоугольник с одним усеченным и одним скругленным углом 3"/>
          <p:cNvSpPr/>
          <p:nvPr/>
        </p:nvSpPr>
        <p:spPr>
          <a:xfrm>
            <a:off x="539142" y="4869160"/>
            <a:ext cx="8065716" cy="1988840"/>
          </a:xfrm>
          <a:prstGeom prst="snip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buFont typeface="Wingdings" pitchFamily="2" charset="2"/>
              <a:buNone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Осы құжат мынадай тарауларды қосады: </a:t>
            </a:r>
          </a:p>
          <a:p>
            <a:pPr algn="ctr">
              <a:buFont typeface="Wingdings" pitchFamily="2" charset="2"/>
              <a:buNone/>
              <a:defRPr/>
            </a:pPr>
            <a:endParaRPr lang="ru-RU" altLang="ru-RU" sz="2000" b="1" dirty="0">
              <a:solidFill>
                <a:schemeClr val="tx1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бюджеттік үдерістің заңнамалық базасы;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бюджеттік үдерістің сызбасы;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қалалық</a:t>
            </a: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бюджетті жоспарлау.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4392"/>
            <a:ext cx="9144000" cy="106149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Құрметті ауылдық </a:t>
            </a:r>
            <a:r>
              <a:rPr lang="ru-RU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тұрғындары!</a:t>
            </a:r>
            <a:endParaRPr lang="ru-RU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966425"/>
            <a:ext cx="2952328" cy="20340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732"/>
            <a:ext cx="9144000" cy="1368227"/>
          </a:xfrm>
        </p:spPr>
        <p:txBody>
          <a:bodyPr>
            <a:normAutofit/>
          </a:bodyPr>
          <a:lstStyle/>
          <a:p>
            <a:pPr algn="ctr"/>
            <a:r>
              <a:rPr lang="ru-RU" alt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</a:t>
            </a:r>
            <a:r>
              <a:rPr lang="ru-RU" altLang="ru-RU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үдерістің</a:t>
            </a:r>
            <a:br>
              <a:rPr lang="ru-RU" altLang="ru-RU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заңнамалық </a:t>
            </a:r>
            <a:r>
              <a:rPr lang="ru-RU" alt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базасы</a:t>
            </a:r>
            <a:endParaRPr lang="ru-RU" altLang="ru-RU" sz="36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с двумя усеченными противолежащими углами 1"/>
          <p:cNvSpPr/>
          <p:nvPr/>
        </p:nvSpPr>
        <p:spPr>
          <a:xfrm>
            <a:off x="0" y="1337733"/>
            <a:ext cx="9144000" cy="5520267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indent="450000" algn="just">
              <a:buNone/>
            </a:pP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ҚР </a:t>
            </a:r>
            <a:r>
              <a:rPr lang="ru-RU" sz="1500" i="1" dirty="0" err="1" smtClean="0">
                <a:latin typeface="Arial" pitchFamily="34" charset="0"/>
                <a:cs typeface="Arial" pitchFamily="34" charset="0"/>
              </a:rPr>
              <a:t>Кодексінде</a:t>
            </a: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айқындалған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түсімдер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қалыптастырылатын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және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маңызы бар қала, ауыл,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кент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, ауылдық округ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әкімінің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оған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ведомстволық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бағынысты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мемлекеттік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мекемелердің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міндеттері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мен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функцияларын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қаржылық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қамтамасыз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етуге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және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тиісті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әкімшілік-аумақтық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бірлікте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мемлекеттік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саясатты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іске асыруға арналған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орталықтандырылған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ақша қоры </a:t>
            </a:r>
            <a:r>
              <a:rPr lang="ru-RU" sz="1500" b="1" i="1" dirty="0" smtClean="0">
                <a:latin typeface="Arial" pitchFamily="34" charset="0"/>
                <a:cs typeface="Arial" pitchFamily="34" charset="0"/>
              </a:rPr>
              <a:t>ауылдық </a:t>
            </a:r>
            <a:r>
              <a:rPr lang="ru-RU" sz="1500" b="1" i="1" dirty="0">
                <a:latin typeface="Arial" pitchFamily="34" charset="0"/>
                <a:cs typeface="Arial" pitchFamily="34" charset="0"/>
              </a:rPr>
              <a:t>округ бюджеті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болып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i="1" dirty="0" err="1">
                <a:latin typeface="Arial" pitchFamily="34" charset="0"/>
                <a:cs typeface="Arial" pitchFamily="34" charset="0"/>
              </a:rPr>
              <a:t>табылады</a:t>
            </a: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450000" algn="just">
              <a:buNone/>
            </a:pPr>
            <a:endParaRPr lang="ru-RU" sz="1500" i="1" dirty="0"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  <a:p>
            <a:pPr indent="450000" algn="just"/>
            <a:r>
              <a:rPr lang="kk-KZ" sz="1500" b="1" i="1" dirty="0" smtClean="0">
                <a:latin typeface="Arial" pitchFamily="34" charset="0"/>
                <a:cs typeface="Arial" pitchFamily="34" charset="0"/>
              </a:rPr>
              <a:t>Ауылдық </a:t>
            </a:r>
            <a:r>
              <a:rPr lang="kk-KZ" sz="1500" b="1" i="1" dirty="0">
                <a:latin typeface="Arial" pitchFamily="34" charset="0"/>
                <a:cs typeface="Arial" pitchFamily="34" charset="0"/>
              </a:rPr>
              <a:t>бюджеті</a:t>
            </a:r>
            <a:r>
              <a:rPr lang="kk-KZ" sz="1500" i="1" dirty="0">
                <a:latin typeface="Arial" pitchFamily="34" charset="0"/>
                <a:cs typeface="Arial" pitchFamily="34" charset="0"/>
              </a:rPr>
              <a:t> Қазақстан Республикасы Қаржы </a:t>
            </a:r>
            <a:r>
              <a:rPr lang="kk-KZ" sz="1500" i="1" dirty="0" smtClean="0">
                <a:latin typeface="Arial" pitchFamily="34" charset="0"/>
                <a:cs typeface="Arial" pitchFamily="34" charset="0"/>
              </a:rPr>
              <a:t>министрінің 2014 </a:t>
            </a:r>
            <a:r>
              <a:rPr lang="kk-KZ" sz="1500" i="1" dirty="0">
                <a:latin typeface="Arial" pitchFamily="34" charset="0"/>
                <a:cs typeface="Arial" pitchFamily="34" charset="0"/>
              </a:rPr>
              <a:t>жылғы </a:t>
            </a:r>
            <a:r>
              <a:rPr lang="kk-KZ" sz="1500" i="1" dirty="0" smtClean="0">
                <a:latin typeface="Arial" pitchFamily="34" charset="0"/>
                <a:cs typeface="Arial" pitchFamily="34" charset="0"/>
              </a:rPr>
              <a:t>31 қазандағы </a:t>
            </a:r>
            <a:r>
              <a:rPr lang="kk-KZ" sz="1500" i="1" dirty="0">
                <a:latin typeface="Arial" pitchFamily="34" charset="0"/>
                <a:cs typeface="Arial" pitchFamily="34" charset="0"/>
              </a:rPr>
              <a:t>№ 470 бұйрығымен бекітілген, жергілікті бюджеттердің жобаларын әзірлеу Қағидаларына сәйкес </a:t>
            </a:r>
            <a:r>
              <a:rPr lang="kk-KZ" sz="1500" i="1" dirty="0" smtClean="0">
                <a:latin typeface="Arial" pitchFamily="34" charset="0"/>
                <a:cs typeface="Arial" pitchFamily="34" charset="0"/>
              </a:rPr>
              <a:t>жылсайын 3 </a:t>
            </a:r>
            <a:r>
              <a:rPr lang="kk-KZ" sz="1500" i="1" dirty="0">
                <a:latin typeface="Arial" pitchFamily="34" charset="0"/>
                <a:cs typeface="Arial" pitchFamily="34" charset="0"/>
              </a:rPr>
              <a:t>жылдық кезеңге </a:t>
            </a:r>
            <a:r>
              <a:rPr lang="kk-KZ" sz="1500" i="1" dirty="0" smtClean="0">
                <a:latin typeface="Arial" pitchFamily="34" charset="0"/>
                <a:cs typeface="Arial" pitchFamily="34" charset="0"/>
              </a:rPr>
              <a:t>әзірленеді.</a:t>
            </a:r>
            <a:endParaRPr lang="ru-RU" sz="1500" i="1" dirty="0">
              <a:latin typeface="Arial" pitchFamily="34" charset="0"/>
              <a:cs typeface="Arial" pitchFamily="34" charset="0"/>
            </a:endParaRPr>
          </a:p>
          <a:p>
            <a:pPr indent="450000" algn="just"/>
            <a:endParaRPr lang="ru-RU" altLang="ru-RU" sz="1500" i="1" dirty="0"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  <a:p>
            <a:pPr algn="just"/>
            <a:r>
              <a:rPr lang="kk-KZ" sz="1500" i="1" dirty="0" smtClean="0">
                <a:latin typeface="Arial" pitchFamily="34" charset="0"/>
                <a:cs typeface="Arial" pitchFamily="34" charset="0"/>
              </a:rPr>
              <a:t>2026-2028 </a:t>
            </a:r>
            <a:r>
              <a:rPr lang="kk-KZ" sz="1500" i="1" dirty="0">
                <a:latin typeface="Arial" pitchFamily="34" charset="0"/>
                <a:cs typeface="Arial" pitchFamily="34" charset="0"/>
              </a:rPr>
              <a:t>жылдарға арналған </a:t>
            </a:r>
            <a:r>
              <a:rPr lang="kk-KZ" sz="1500" b="1" i="1" dirty="0" smtClean="0">
                <a:latin typeface="Arial" pitchFamily="34" charset="0"/>
                <a:cs typeface="Arial" pitchFamily="34" charset="0"/>
              </a:rPr>
              <a:t>Достық </a:t>
            </a:r>
            <a:r>
              <a:rPr lang="kk-KZ" sz="1500" b="1" i="1" dirty="0">
                <a:latin typeface="Arial" pitchFamily="34" charset="0"/>
                <a:cs typeface="Arial" pitchFamily="34" charset="0"/>
              </a:rPr>
              <a:t>селолық округінің бюджеті</a:t>
            </a:r>
            <a:r>
              <a:rPr lang="kk-KZ" sz="1500" i="1" dirty="0">
                <a:latin typeface="Arial" pitchFamily="34" charset="0"/>
                <a:cs typeface="Arial" pitchFamily="34" charset="0"/>
              </a:rPr>
              <a:t> ҚР Бюджет және Салық кодекстеріне, Павлодар облысының </a:t>
            </a:r>
            <a:r>
              <a:rPr lang="kk-KZ" sz="1500" i="1" dirty="0" smtClean="0">
                <a:latin typeface="Arial" pitchFamily="34" charset="0"/>
                <a:cs typeface="Arial" pitchFamily="34" charset="0"/>
              </a:rPr>
              <a:t>2026-2028 </a:t>
            </a:r>
            <a:r>
              <a:rPr lang="kk-KZ" sz="1500" i="1" dirty="0">
                <a:latin typeface="Arial" pitchFamily="34" charset="0"/>
                <a:cs typeface="Arial" pitchFamily="34" charset="0"/>
              </a:rPr>
              <a:t>жылдарға арналған әлеуметтік-экономикалық даму болжамына сәйкес қалыптастырылды және </a:t>
            </a:r>
            <a:r>
              <a:rPr lang="kk-KZ" sz="1600" dirty="0" smtClean="0">
                <a:latin typeface="Arial" pitchFamily="34" charset="0"/>
                <a:cs typeface="Arial" pitchFamily="34" charset="0"/>
              </a:rPr>
              <a:t>Ақсу қалалық мәслихатының 2025 жылғы </a:t>
            </a:r>
            <a:r>
              <a:rPr lang="kk-KZ" sz="1500" dirty="0" smtClean="0">
                <a:latin typeface="Arial" pitchFamily="34" charset="0"/>
                <a:cs typeface="Arial" pitchFamily="34" charset="0"/>
              </a:rPr>
              <a:t>19 желтоқсандағы “2026-2028 жылдарға арналған Ақсу қаласынын ауылдық  округтердің бюджеті туралы” № 252/44 шешімі, іске асыру туралы" өзгерістер енгізу туралы Ақсу қалалық мәслихатының 2026 жылғы </a:t>
            </a:r>
            <a:r>
              <a:rPr lang="kk-KZ" sz="1500" dirty="0" smtClean="0">
                <a:latin typeface="Arial" pitchFamily="34" charset="0"/>
                <a:cs typeface="Arial" pitchFamily="34" charset="0"/>
              </a:rPr>
              <a:t>5 қазандағы №</a:t>
            </a:r>
            <a:r>
              <a:rPr lang="kk-KZ" sz="1500" dirty="0" smtClean="0">
                <a:latin typeface="Arial" pitchFamily="34" charset="0"/>
                <a:cs typeface="Arial" pitchFamily="34" charset="0"/>
              </a:rPr>
              <a:t>302</a:t>
            </a:r>
            <a:r>
              <a:rPr lang="kk-KZ" sz="1500" dirty="0" smtClean="0">
                <a:latin typeface="Arial" pitchFamily="34" charset="0"/>
                <a:cs typeface="Arial" pitchFamily="34" charset="0"/>
              </a:rPr>
              <a:t>/55 </a:t>
            </a:r>
            <a:r>
              <a:rPr lang="kk-KZ" sz="1500" dirty="0" smtClean="0">
                <a:latin typeface="Arial" pitchFamily="34" charset="0"/>
                <a:cs typeface="Arial" pitchFamily="34" charset="0"/>
              </a:rPr>
              <a:t>шешімі. «2026-2028 жылдарға арналған қалалық бюджеті туралы» </a:t>
            </a:r>
            <a:endParaRPr lang="kk-KZ" sz="1500" i="1" dirty="0" smtClean="0">
              <a:latin typeface="Arial" pitchFamily="34" charset="0"/>
              <a:cs typeface="Arial" pitchFamily="34" charset="0"/>
            </a:endParaRPr>
          </a:p>
          <a:p>
            <a:pPr indent="450000" eaLnBrk="1" hangingPunct="1">
              <a:defRPr/>
            </a:pPr>
            <a:endParaRPr lang="ru-RU" altLang="ru-RU" sz="1500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b="1" dirty="0">
              <a:latin typeface="Palatino Linotype" panose="02040502050505030304" pitchFamily="18" charset="0"/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583262" y="3429000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585411" y="1772816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583262" y="4315407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3874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3762"/>
            <a:ext cx="9144000" cy="14401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buClr>
                <a:srgbClr val="000000"/>
              </a:buClr>
              <a:buFont typeface="Wingdings 2" pitchFamily="18" charset="2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8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Ауылдық </a:t>
            </a:r>
            <a:r>
              <a:rPr lang="ru-RU" altLang="ru-RU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бюджетті </a:t>
            </a:r>
          </a:p>
          <a:p>
            <a:pPr algn="ctr">
              <a:spcBef>
                <a:spcPts val="0"/>
              </a:spcBef>
              <a:buClr>
                <a:srgbClr val="000000"/>
              </a:buClr>
              <a:buFont typeface="Wingdings 2" pitchFamily="18" charset="2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әзірлеу үдерісі</a:t>
            </a:r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179512" y="1443922"/>
            <a:ext cx="4536504" cy="644494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бағдарлама әкімшілерінің бюджеттік өтінімдерін және бюджеттік бағдарлама жобаларын құрастыру және қарастыру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179512" y="2250407"/>
            <a:ext cx="4536504" cy="59793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 бюджетінің жобасын құрастыру және оны жергілікті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қоғамдастық жиналасымен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келісу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с двумя усеченными противолежащими углами 7"/>
          <p:cNvSpPr/>
          <p:nvPr/>
        </p:nvSpPr>
        <p:spPr>
          <a:xfrm>
            <a:off x="195095" y="3042495"/>
            <a:ext cx="4536504" cy="580051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 бюджет жобасын қала бюджеттік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комиссиясымен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қарастыру және анықтау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204187" y="3816701"/>
            <a:ext cx="4536504" cy="60435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 бюджет жобасын қалалық бюджет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комиссиясымен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келісілген селолық округінің бюджет жобасын жергілікті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қоғамдастық жиналысына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ұсынуы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220665" y="4615206"/>
            <a:ext cx="4536504" cy="62699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 бюджет жобасын қала әкімдігінің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қарастыруына ұсынуы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с двумя усеченными противолежащими углами 10"/>
          <p:cNvSpPr/>
          <p:nvPr/>
        </p:nvSpPr>
        <p:spPr>
          <a:xfrm>
            <a:off x="236272" y="5436351"/>
            <a:ext cx="4536504" cy="61869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бюджетің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мәслихат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сессиясымен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бекіту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с двумя усеченными противолежащими углами 5"/>
          <p:cNvSpPr/>
          <p:nvPr/>
        </p:nvSpPr>
        <p:spPr>
          <a:xfrm>
            <a:off x="5436096" y="1443922"/>
            <a:ext cx="2520280" cy="610012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15 мамырына дейін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с двумя усеченными противолежащими углами 12"/>
          <p:cNvSpPr/>
          <p:nvPr/>
        </p:nvSpPr>
        <p:spPr>
          <a:xfrm>
            <a:off x="5420513" y="2248726"/>
            <a:ext cx="2520280" cy="59793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қыркүйегіне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с двумя усеченными противолежащими углами 13"/>
          <p:cNvSpPr/>
          <p:nvPr/>
        </p:nvSpPr>
        <p:spPr>
          <a:xfrm>
            <a:off x="5436096" y="3036416"/>
            <a:ext cx="2520280" cy="58235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15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қазанына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с двумя усеченными противолежащими углами 14"/>
          <p:cNvSpPr/>
          <p:nvPr/>
        </p:nvSpPr>
        <p:spPr>
          <a:xfrm>
            <a:off x="5420513" y="3816701"/>
            <a:ext cx="2520280" cy="60435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қарашасына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5436096" y="4624597"/>
            <a:ext cx="2520280" cy="63138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10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қарашасына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с двумя усеченными противолежащими углами 16"/>
          <p:cNvSpPr/>
          <p:nvPr/>
        </p:nvSpPr>
        <p:spPr>
          <a:xfrm>
            <a:off x="5420513" y="5459514"/>
            <a:ext cx="2520280" cy="621074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 бюджетті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нақтыланғаннан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кейін 2 апталық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мерзімінде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4731599" y="1628460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войная стрелка влево/вправо 23"/>
          <p:cNvSpPr/>
          <p:nvPr/>
        </p:nvSpPr>
        <p:spPr>
          <a:xfrm>
            <a:off x="4731599" y="2382844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лево/вправо 24"/>
          <p:cNvSpPr/>
          <p:nvPr/>
        </p:nvSpPr>
        <p:spPr>
          <a:xfrm>
            <a:off x="4747182" y="3180869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ая стрелка влево/вправо 25"/>
          <p:cNvSpPr/>
          <p:nvPr/>
        </p:nvSpPr>
        <p:spPr>
          <a:xfrm>
            <a:off x="4731599" y="3952887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ая стрелка влево/вправо 26"/>
          <p:cNvSpPr/>
          <p:nvPr/>
        </p:nvSpPr>
        <p:spPr>
          <a:xfrm>
            <a:off x="4747182" y="4799895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ая стрелка влево/вправо 27"/>
          <p:cNvSpPr/>
          <p:nvPr/>
        </p:nvSpPr>
        <p:spPr>
          <a:xfrm>
            <a:off x="4754568" y="5634828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с двумя усеченными противолежащими углами 28"/>
          <p:cNvSpPr/>
          <p:nvPr/>
        </p:nvSpPr>
        <p:spPr>
          <a:xfrm>
            <a:off x="1691680" y="6160412"/>
            <a:ext cx="4536504" cy="61869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 бюджеті туралы селолық округ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әкімінің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шешімін қабылдау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4098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5190" y="0"/>
            <a:ext cx="9144000" cy="685800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901806" y="94834"/>
            <a:ext cx="7330008" cy="60612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800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altLang="ru-RU" sz="28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 бюджетінің түсімдері </a:t>
            </a:r>
          </a:p>
        </p:txBody>
      </p:sp>
      <p:sp>
        <p:nvSpPr>
          <p:cNvPr id="5" name="Овал 4"/>
          <p:cNvSpPr/>
          <p:nvPr/>
        </p:nvSpPr>
        <p:spPr>
          <a:xfrm>
            <a:off x="3347864" y="735349"/>
            <a:ext cx="2448272" cy="1324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округінің бюджеті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111190" y="2647739"/>
            <a:ext cx="2952328" cy="125950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түсімдер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40060" y="3175914"/>
            <a:ext cx="2952328" cy="122532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емес түсімдер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025912" y="3182882"/>
            <a:ext cx="2952328" cy="135836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Негізгі капиталды сатудан түсетін түсімдер</a:t>
            </a:r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27478" y="4419906"/>
            <a:ext cx="3088700" cy="15117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Трансферттердің түсімдері</a:t>
            </a:r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 rot="3582813">
            <a:off x="2368077" y="1426333"/>
            <a:ext cx="360040" cy="1628921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18225990">
            <a:off x="6478148" y="1423401"/>
            <a:ext cx="360040" cy="1628921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4386790" y="2089390"/>
            <a:ext cx="360040" cy="424735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3951018" y="3907246"/>
            <a:ext cx="360040" cy="493989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29666" y="2063367"/>
            <a:ext cx="166872" cy="588986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60462"/>
            <a:ext cx="7092280" cy="8401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800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altLang="ru-RU" sz="28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 </a:t>
            </a:r>
            <a:r>
              <a:rPr lang="ru-RU" altLang="ru-RU" sz="2800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түсімдерінің құрылымы</a:t>
            </a:r>
            <a:endParaRPr lang="ru-RU" altLang="ru-RU" sz="2800" b="1" u="sng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80312" y="600281"/>
            <a:ext cx="1512168" cy="360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теңге</a:t>
            </a:r>
            <a:endParaRPr lang="ru-RU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3782605"/>
              </p:ext>
            </p:extLst>
          </p:nvPr>
        </p:nvGraphicFramePr>
        <p:xfrm>
          <a:off x="0" y="1365896"/>
          <a:ext cx="9144000" cy="812313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539122"/>
                <a:gridCol w="1307040"/>
                <a:gridCol w="1182222"/>
                <a:gridCol w="1115616"/>
              </a:tblGrid>
              <a:tr h="1491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Көрсеткіштердің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 атауы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</a:p>
                    <a:p>
                      <a:pPr algn="ctr"/>
                      <a:r>
                        <a:rPr lang="kk-KZ" sz="2000" b="1" i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</a:p>
                    <a:p>
                      <a:pPr algn="ctr"/>
                      <a:r>
                        <a:rPr lang="kk-KZ" sz="1000" b="1" i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нақтыланған жоспар</a:t>
                      </a:r>
                      <a:endParaRPr lang="ru-RU" sz="1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</a:p>
                    <a:p>
                      <a:pPr algn="ctr"/>
                      <a:r>
                        <a:rPr lang="kk-KZ" sz="2000" b="1" i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</a:t>
                      </a:r>
                    </a:p>
                    <a:p>
                      <a:pPr algn="ctr"/>
                      <a:r>
                        <a:rPr lang="kk-KZ" sz="2000" b="1" i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237305">
                <a:tc>
                  <a:txBody>
                    <a:bodyPr/>
                    <a:lstStyle/>
                    <a:p>
                      <a:pPr algn="l"/>
                      <a:r>
                        <a:rPr lang="ru-RU" sz="2000" b="1" u="none" baseline="0" dirty="0" smtClean="0">
                          <a:latin typeface="Arial" pitchFamily="34" charset="0"/>
                          <a:cs typeface="Arial" pitchFamily="34" charset="0"/>
                        </a:rPr>
                        <a:t>Кірістер - барлығы</a:t>
                      </a:r>
                      <a:endParaRPr lang="ru-RU" sz="2000" b="1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u="non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165,9</a:t>
                      </a:r>
                      <a:endParaRPr lang="ru-RU" sz="20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178,2</a:t>
                      </a:r>
                      <a:endParaRPr lang="ru-RU" sz="20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180,7</a:t>
                      </a:r>
                      <a:endParaRPr lang="ru-RU" sz="20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37305">
                <a:tc>
                  <a:txBody>
                    <a:bodyPr/>
                    <a:lstStyle/>
                    <a:p>
                      <a:pPr algn="l"/>
                      <a:endParaRPr lang="ru-RU" sz="2000" b="1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37305">
                <a:tc>
                  <a:txBody>
                    <a:bodyPr/>
                    <a:lstStyle/>
                    <a:p>
                      <a:pPr algn="l"/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соның</a:t>
                      </a:r>
                      <a:r>
                        <a:rPr lang="ru-RU" sz="2000" i="1" baseline="0" dirty="0" smtClean="0">
                          <a:latin typeface="Arial" pitchFamily="34" charset="0"/>
                          <a:cs typeface="Arial" pitchFamily="34" charset="0"/>
                        </a:rPr>
                        <a:t> ішінде</a:t>
                      </a:r>
                      <a:r>
                        <a:rPr lang="ru-RU" sz="2000" i="1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2182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 smtClean="0">
                          <a:latin typeface="Arial" pitchFamily="34" charset="0"/>
                          <a:ea typeface="Tahoma" panose="020B0604030504040204" pitchFamily="34" charset="0"/>
                          <a:cs typeface="Arial" pitchFamily="34" charset="0"/>
                        </a:rPr>
                        <a:t>Салықтық түсімдер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с.іш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.:</a:t>
                      </a:r>
                      <a:endParaRPr lang="ru-RU" sz="20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10,3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0434">
                <a:tc>
                  <a:txBody>
                    <a:bodyPr/>
                    <a:lstStyle/>
                    <a:p>
                      <a:r>
                        <a:rPr lang="ru-RU" sz="20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Табыс салығы</a:t>
                      </a:r>
                      <a:endParaRPr lang="ru-RU" sz="20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10,3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11,1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0434">
                <a:tc>
                  <a:txBody>
                    <a:bodyPr/>
                    <a:lstStyle/>
                    <a:p>
                      <a:r>
                        <a:rPr lang="ru-RU" sz="20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Мүл</a:t>
                      </a:r>
                      <a:r>
                        <a:rPr lang="en-US" sz="20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ru-RU" sz="20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кке</a:t>
                      </a:r>
                      <a:r>
                        <a:rPr lang="ru-RU" sz="20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20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ru-RU" sz="20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20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салықтар</a:t>
                      </a:r>
                      <a:endParaRPr lang="ru-RU" sz="20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0,1</a:t>
                      </a:r>
                      <a:endParaRPr lang="ru-RU" sz="2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</a:t>
                      </a:r>
                      <a:endParaRPr lang="ru-RU" sz="2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0,4</a:t>
                      </a:r>
                      <a:endParaRPr lang="ru-RU" sz="2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043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0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lang="ru-RU" sz="20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20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lang="ru-RU" sz="2000" b="0" i="1" kern="1200" dirty="0" smtClean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kk-KZ" sz="20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Бірыңғай</a:t>
                      </a:r>
                      <a:r>
                        <a:rPr lang="kk-KZ" sz="2000" b="0" i="1" kern="1200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жер салығы</a:t>
                      </a:r>
                      <a:endParaRPr lang="ru-RU" sz="20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16,0</a:t>
                      </a:r>
                    </a:p>
                    <a:p>
                      <a:pPr marL="0" algn="ctr" defTabSz="457200" rtl="0" eaLnBrk="1" latinLnBrk="0" hangingPunct="1"/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1,4</a:t>
                      </a:r>
                      <a:endParaRPr lang="ru-RU" sz="2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0,1</a:t>
                      </a:r>
                    </a:p>
                  </a:txBody>
                  <a:tcPr/>
                </a:tc>
              </a:tr>
              <a:tr h="16797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0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</a:t>
                      </a:r>
                      <a:r>
                        <a:rPr lang="en-US" sz="20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ru-RU" sz="20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 </a:t>
                      </a:r>
                      <a:r>
                        <a:rPr lang="ru-RU" sz="20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құралдарына салынатын</a:t>
                      </a:r>
                      <a:r>
                        <a:rPr lang="ru-RU" sz="20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20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endParaRPr lang="ru-RU" sz="2000" b="0" i="1" kern="1200" dirty="0" smtClean="0">
                        <a:solidFill>
                          <a:schemeClr val="dk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kk-KZ" sz="2000" i="1" dirty="0" smtClean="0"/>
                        <a:t>бірыңғай жер салығы</a:t>
                      </a:r>
                      <a:endParaRPr lang="ru-RU" sz="20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  <a:endParaRPr lang="ru-RU" sz="2000" b="0" i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16,2</a:t>
                      </a:r>
                      <a:endParaRPr lang="ru-RU" sz="2000" b="0" i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17,8</a:t>
                      </a:r>
                      <a:endParaRPr lang="ru-RU" sz="2000" b="0" i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57580">
                <a:tc>
                  <a:txBody>
                    <a:bodyPr/>
                    <a:lstStyle/>
                    <a:p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Табиғи және басқа</a:t>
                      </a:r>
                      <a:r>
                        <a:rPr lang="kk-KZ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да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ресурстарды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пайдаланғаны үшін түсетін түсімдер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  <a:endParaRPr lang="ru-RU" sz="2000" b="0" i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0,5</a:t>
                      </a:r>
                      <a:endParaRPr lang="ru-RU" sz="2000" b="0" i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0,6</a:t>
                      </a:r>
                      <a:endParaRPr lang="ru-RU" sz="2000" b="0" i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051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Салықтық емес түсімдер,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dirty="0" err="1" smtClean="0">
                          <a:latin typeface="Arial" pitchFamily="34" charset="0"/>
                          <a:cs typeface="Arial" pitchFamily="34" charset="0"/>
                        </a:rPr>
                        <a:t>с.іш</a:t>
                      </a:r>
                      <a:r>
                        <a:rPr lang="ru-RU" sz="1800" dirty="0" smtClean="0">
                          <a:latin typeface="Arial" pitchFamily="34" charset="0"/>
                          <a:cs typeface="Arial" pitchFamily="34" charset="0"/>
                        </a:rPr>
                        <a:t>.:</a:t>
                      </a:r>
                      <a:endParaRPr lang="ru-RU" sz="1800" b="1" i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kern="1200" dirty="0" err="1" smtClean="0">
                          <a:latin typeface="Arial" pitchFamily="34" charset="0"/>
                          <a:cs typeface="Arial" pitchFamily="34" charset="0"/>
                        </a:rPr>
                        <a:t>Мүлікті жалға </a:t>
                      </a:r>
                      <a:r>
                        <a:rPr lang="ru-RU" sz="2000" kern="1200" dirty="0" smtClean="0">
                          <a:latin typeface="Arial" pitchFamily="34" charset="0"/>
                          <a:cs typeface="Arial" pitchFamily="34" charset="0"/>
                        </a:rPr>
                        <a:t>беру</a:t>
                      </a:r>
                      <a:endParaRPr lang="ru-RU" sz="2000" b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0,5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0,5</a:t>
                      </a:r>
                      <a:endParaRPr lang="ru-RU" sz="2000" b="0" i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</a:t>
                      </a:r>
                      <a:endParaRPr lang="ru-RU" sz="2000" b="0" i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</a:t>
                      </a:r>
                      <a:endParaRPr lang="ru-RU" sz="2000" b="0" i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051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kk-KZ" sz="20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Трансферттердің</a:t>
                      </a:r>
                      <a:r>
                        <a:rPr lang="kk-KZ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түсімдері, оның ішінде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134,4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150,0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150,0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8051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kk-KZ" sz="20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Берілетін ағымдағы нысаналы </a:t>
                      </a:r>
                      <a:r>
                        <a:rPr lang="kk-KZ" sz="20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трансферттер</a:t>
                      </a:r>
                      <a:endParaRPr lang="ru-RU" sz="20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19,4</a:t>
                      </a:r>
                      <a:endParaRPr lang="ru-RU" sz="20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/>
                </a:tc>
              </a:tr>
              <a:tr h="48051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20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Субвенция</a:t>
                      </a:r>
                      <a:endParaRPr lang="ru-RU" sz="20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115,0</a:t>
                      </a:r>
                      <a:endParaRPr lang="ru-RU" sz="20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150,0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0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150,0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4890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-9894" y="0"/>
            <a:ext cx="9190406" cy="10527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000" b="1" cap="none" dirty="0" smtClean="0">
                <a:ln w="0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ДОСТЫҚ АУЫЛДЫҚ ОКРУГІНІҢ 2026 ЖЫЛҒА АРНАЛҒАН ШЫҒЫНДАРЫНЫҢ НЕГІЗГІ ЖОЛДАУЫ</a:t>
            </a:r>
            <a:endParaRPr lang="ru-RU" sz="2000" b="1" cap="none" dirty="0">
              <a:ln w="0"/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xmlns="" val="2949141562"/>
              </p:ext>
            </p:extLst>
          </p:nvPr>
        </p:nvGraphicFramePr>
        <p:xfrm>
          <a:off x="-9893" y="1052736"/>
          <a:ext cx="9190405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123938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0" y="-3400"/>
            <a:ext cx="9144000" cy="93102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anchor="ctr">
            <a:normAutofit fontScale="92500" lnSpcReduction="10000"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жылға арналған бюджеттік </a:t>
            </a:r>
            <a:r>
              <a:rPr lang="ru-RU" sz="3200" cap="none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бағдарламалар </a:t>
            </a:r>
            <a:r>
              <a:rPr lang="ru-RU" sz="32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бойынша </a:t>
            </a:r>
            <a:r>
              <a:rPr lang="ru-RU" sz="3200" cap="none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endParaRPr lang="ru-RU" sz="32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48839976"/>
              </p:ext>
            </p:extLst>
          </p:nvPr>
        </p:nvGraphicFramePr>
        <p:xfrm>
          <a:off x="0" y="927628"/>
          <a:ext cx="9144000" cy="6486424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7892379"/>
                <a:gridCol w="1251621"/>
              </a:tblGrid>
              <a:tr h="36003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атауы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3865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Аудандық маңызы бар қала, ауыл,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кент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ауылдық округ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әкімінің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қызметін қамтамасыз ету жөніндегі қызметтер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81,7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9692"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Елді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мекендерді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жабдықтауды ұйымдастыру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15,1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38659"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Елді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мекендердегі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көшелерді жарықтандыру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32,0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969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Елдi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мекендердiң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санитариясын қамтамасыз ету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9692">
                <a:tc>
                  <a:txBody>
                    <a:bodyPr/>
                    <a:lstStyle/>
                    <a:p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Елдi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мекендердi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8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көгалдандыру және абаттандыру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17,4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969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Аудандық маңызы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қалаларда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ауылдарда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кенттерде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ауылдық округтерде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автомобиль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жолдарының жұмыс істеуін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қамтамасыз ету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Елдi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мекендердi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8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көгалдандыру және абаттандыру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219695">
                <a:tc>
                  <a:txBody>
                    <a:bodyPr/>
                    <a:lstStyle/>
                    <a:p>
                      <a:endParaRPr lang="ru-RU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21969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835948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27851</TotalTime>
  <Words>581</Words>
  <Application>Microsoft Office PowerPoint</Application>
  <PresentationFormat>Экран (4:3)</PresentationFormat>
  <Paragraphs>128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Грань</vt:lpstr>
      <vt:lpstr>ДОСТЫҚ АУЫЛДЫҚ ОКРУГІНІҢ 2026-2028 ЖЫЛДАРҒА АРНАЛҒАН АЗАМАТТЫҚ БЮДЖЕТІ  Нақтыланған бюджет </vt:lpstr>
      <vt:lpstr>Құрметті ауылдық округінің тұрғындары!</vt:lpstr>
      <vt:lpstr>Бюджеттік үдерістің заңнамалық базасы</vt:lpstr>
      <vt:lpstr>Слайд 4</vt:lpstr>
      <vt:lpstr>Ауылдық округ бюджетінің түсімдері </vt:lpstr>
      <vt:lpstr>Ауылдық округ түсімдерінің құрылымы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Admin</cp:lastModifiedBy>
  <cp:revision>1246</cp:revision>
  <cp:lastPrinted>2018-01-26T03:29:21Z</cp:lastPrinted>
  <dcterms:created xsi:type="dcterms:W3CDTF">2011-07-11T03:51:47Z</dcterms:created>
  <dcterms:modified xsi:type="dcterms:W3CDTF">2026-10-06T16:20:47Z</dcterms:modified>
</cp:coreProperties>
</file>