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</p:sldIdLst>
  <p:sldSz cx="12192000" cy="6858000"/>
  <p:notesSz cx="6858000" cy="9144000"/>
  <p:embeddedFontLst>
    <p:embeddedFont>
      <p:font typeface="Open Sans" panose="020B060402020202020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4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image" Target="../media/image26.png"/><Relationship Id="rId2" Type="http://schemas.openxmlformats.org/officeDocument/2006/relationships/image" Target="../media/image2.jp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40.png"/><Relationship Id="rId12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10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jp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6004" y="1751876"/>
            <a:ext cx="7362885" cy="25491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4968"/>
              </a:lnSpc>
            </a:pPr>
            <a:r>
              <a:rPr lang="ru-RU" sz="4800" b="1" dirty="0">
                <a:solidFill>
                  <a:schemeClr val="bg1"/>
                </a:solidFill>
              </a:rPr>
              <a:t>Цифровизация как ключевое направление модернизации финансовой системы страны</a:t>
            </a:r>
            <a:endParaRPr lang="ru-RU" sz="4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5425" y="5943600"/>
            <a:ext cx="2343150" cy="256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г. Астана 2026г.</a:t>
            </a:r>
            <a:endParaRPr lang="ru-RU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nament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750" y="0"/>
            <a:ext cx="1816100" cy="6864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2794000"/>
            <a:ext cx="386854" cy="952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6600" b="1" i="0">
                <a:solidFill>
                  <a:srgbClr val="7FD0F5"/>
                </a:solidFill>
                <a:latin typeface="Open Sans"/>
                <a:ea typeface="Open Sans"/>
                <a:cs typeface="Open Sans"/>
              </a:rPr>
              <a:t>1</a:t>
            </a:r>
            <a:endParaRPr lang="ru-RU" sz="6600"/>
          </a:p>
        </p:txBody>
      </p:sp>
      <p:sp>
        <p:nvSpPr>
          <p:cNvPr id="5" name="TextBox 4"/>
          <p:cNvSpPr txBox="1"/>
          <p:nvPr/>
        </p:nvSpPr>
        <p:spPr>
          <a:xfrm>
            <a:off x="2685554" y="2794000"/>
            <a:ext cx="4808438" cy="9525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800" b="1" i="0" spc="5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ДОХОДНАЯ ЧАСТЬ</a:t>
            </a:r>
            <a:endParaRPr lang="ru-RU" sz="3800" dirty="0"/>
          </a:p>
        </p:txBody>
      </p:sp>
      <p:sp>
        <p:nvSpPr>
          <p:cNvPr id="6" name="TextBox 5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2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00745"/>
            <a:ext cx="5857875" cy="6399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b="1" i="0" spc="-25" dirty="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Интегрированная система налогового администрирования</a:t>
            </a:r>
            <a:endParaRPr lang="ru-RU" sz="2200" dirty="0"/>
          </a:p>
        </p:txBody>
      </p:sp>
      <p:sp>
        <p:nvSpPr>
          <p:cNvPr id="4" name="Rectangle 3"/>
          <p:cNvSpPr/>
          <p:nvPr/>
        </p:nvSpPr>
        <p:spPr>
          <a:xfrm>
            <a:off x="7493000" y="534690"/>
            <a:ext cx="4445000" cy="34667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3000" y="534690"/>
            <a:ext cx="19050" cy="346670"/>
          </a:xfrm>
          <a:prstGeom prst="rect">
            <a:avLst/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3000" y="534690"/>
            <a:ext cx="4553109" cy="372070"/>
          </a:xfrm>
          <a:prstGeom prst="rect">
            <a:avLst/>
          </a:prstGeom>
          <a:noFill/>
        </p:spPr>
        <p:txBody>
          <a:bodyPr wrap="square" lIns="12065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Запущено </a:t>
            </a:r>
            <a:r>
              <a:rPr lang="ru-RU" sz="1050" b="1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5 подсистем 8 модулей</a:t>
            </a:r>
            <a:r>
              <a:rPr lang="ru-RU" sz="1050" b="0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, заменяющие </a:t>
            </a:r>
            <a:r>
              <a:rPr lang="ru-RU" sz="1050" b="1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7 ИС</a:t>
            </a:r>
            <a:r>
              <a:rPr lang="ru-RU" sz="1050" b="0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: ИНИС, ЦУЛС, Акциз, КНП, СОНО, Портал, ИШ</a:t>
            </a:r>
            <a:endParaRPr lang="ru-RU" sz="1050"/>
          </a:p>
        </p:txBody>
      </p:sp>
      <p:sp>
        <p:nvSpPr>
          <p:cNvPr id="7" name="Rounded Rectangle 6"/>
          <p:cNvSpPr/>
          <p:nvPr/>
        </p:nvSpPr>
        <p:spPr>
          <a:xfrm>
            <a:off x="203200" y="1193800"/>
            <a:ext cx="3683000" cy="5537200"/>
          </a:xfrm>
          <a:prstGeom prst="roundRect">
            <a:avLst>
              <a:gd name="adj" fmla="val 3448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41300" y="1193800"/>
            <a:ext cx="3644900" cy="5537200"/>
          </a:xfrm>
          <a:prstGeom prst="roundRect">
            <a:avLst>
              <a:gd name="adj" fmla="val 3484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9100" y="1377950"/>
            <a:ext cx="3365024" cy="284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Что сделано:</a:t>
            </a:r>
            <a:endParaRPr lang="ru-RU" sz="1700"/>
          </a:p>
        </p:txBody>
      </p:sp>
      <p:pic>
        <p:nvPicPr>
          <p:cNvPr id="10" name="Picture 9" descr="ic_ch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802110"/>
            <a:ext cx="215900" cy="215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900" y="1802110"/>
            <a:ext cx="3052604" cy="4546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Адаптация к новому Налоговому кодексу (ФНО, НЗ и уведомлений)</a:t>
            </a:r>
            <a:endParaRPr lang="ru-RU" sz="1300" dirty="0"/>
          </a:p>
        </p:txBody>
      </p:sp>
      <p:pic>
        <p:nvPicPr>
          <p:cNvPr id="12" name="Picture 11" descr="ic_ch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2396430"/>
            <a:ext cx="215900" cy="21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3100" y="2396430"/>
            <a:ext cx="3052604" cy="2400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Предзаполнение</a:t>
            </a:r>
            <a:r>
              <a:rPr lang="ru-RU" sz="13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ФНО 250, 270, 300</a:t>
            </a:r>
            <a:endParaRPr lang="ru-RU" sz="1300" dirty="0"/>
          </a:p>
        </p:txBody>
      </p:sp>
      <p:pic>
        <p:nvPicPr>
          <p:cNvPr id="14" name="Picture 13" descr="ic_ch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2777430"/>
            <a:ext cx="215900" cy="215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3900" y="2777430"/>
            <a:ext cx="3052604" cy="2400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Реализация API-сервисов</a:t>
            </a:r>
            <a:endParaRPr lang="ru-RU" sz="1300" dirty="0"/>
          </a:p>
        </p:txBody>
      </p:sp>
      <p:pic>
        <p:nvPicPr>
          <p:cNvPr id="16" name="Picture 15" descr="ic_ch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3158430"/>
            <a:ext cx="215900" cy="2159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23900" y="3158430"/>
            <a:ext cx="3052604" cy="4546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Автоматизация расчета оборота НДС в личном кабинете НП</a:t>
            </a:r>
            <a:endParaRPr lang="ru-RU" sz="1300" dirty="0"/>
          </a:p>
        </p:txBody>
      </p:sp>
      <p:pic>
        <p:nvPicPr>
          <p:cNvPr id="18" name="Picture 17" descr="ic_ch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3752751"/>
            <a:ext cx="215900" cy="215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3900" y="3752751"/>
            <a:ext cx="3052604" cy="669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Изменение подходов к налоговому контролю и мерам принудительного взыскания</a:t>
            </a:r>
            <a:endParaRPr lang="ru-RU" sz="1300" dirty="0"/>
          </a:p>
        </p:txBody>
      </p:sp>
      <p:pic>
        <p:nvPicPr>
          <p:cNvPr id="20" name="Picture 19" descr="ic_ch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4561681"/>
            <a:ext cx="215900" cy="2159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3900" y="4561681"/>
            <a:ext cx="3052604" cy="669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Реорганизация специальных налоговых режимов с сокращением их количества с семи до трех</a:t>
            </a:r>
            <a:endParaRPr lang="ru-RU" sz="1300" dirty="0"/>
          </a:p>
        </p:txBody>
      </p:sp>
      <p:sp>
        <p:nvSpPr>
          <p:cNvPr id="22" name="Rounded Rectangle 21"/>
          <p:cNvSpPr/>
          <p:nvPr/>
        </p:nvSpPr>
        <p:spPr>
          <a:xfrm>
            <a:off x="4038600" y="1193800"/>
            <a:ext cx="5130800" cy="48895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133850" y="1305146"/>
            <a:ext cx="4940300" cy="396180"/>
          </a:xfrm>
          <a:prstGeom prst="roundRect">
            <a:avLst>
              <a:gd name="adj" fmla="val 22439"/>
            </a:avLst>
          </a:prstGeom>
          <a:solidFill>
            <a:srgbClr val="16A34A"/>
          </a:solidFill>
          <a:ln>
            <a:noFill/>
          </a:ln>
        </p:spPr>
        <p:txBody>
          <a:bodyPr wrap="square" lIns="4191" tIns="76200" rIns="4191" bIns="7620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i="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Развитие ИСНА</a:t>
            </a:r>
            <a:endParaRPr lang="ru-RU" sz="1600" dirty="0"/>
          </a:p>
        </p:txBody>
      </p:sp>
      <p:sp>
        <p:nvSpPr>
          <p:cNvPr id="24" name="Rounded Rectangle 23"/>
          <p:cNvSpPr/>
          <p:nvPr/>
        </p:nvSpPr>
        <p:spPr>
          <a:xfrm>
            <a:off x="4133850" y="1748730"/>
            <a:ext cx="4940300" cy="797024"/>
          </a:xfrm>
          <a:prstGeom prst="roundRect">
            <a:avLst>
              <a:gd name="adj" fmla="val 1115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273550" y="1786830"/>
            <a:ext cx="1366838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Принято</a:t>
            </a:r>
            <a:endParaRPr lang="ru-RU" sz="1300"/>
          </a:p>
        </p:txBody>
      </p:sp>
      <p:sp>
        <p:nvSpPr>
          <p:cNvPr id="26" name="TextBox 25"/>
          <p:cNvSpPr txBox="1"/>
          <p:nvPr/>
        </p:nvSpPr>
        <p:spPr>
          <a:xfrm>
            <a:off x="5708650" y="1786830"/>
            <a:ext cx="1332905" cy="72082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7,9 млн.</a:t>
            </a:r>
            <a:endParaRPr lang="ru-RU" sz="2600"/>
          </a:p>
        </p:txBody>
      </p:sp>
      <p:sp>
        <p:nvSpPr>
          <p:cNvPr id="27" name="TextBox 26"/>
          <p:cNvSpPr txBox="1"/>
          <p:nvPr/>
        </p:nvSpPr>
        <p:spPr>
          <a:xfrm>
            <a:off x="7143155" y="1786830"/>
            <a:ext cx="1836078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налоговых отчетов</a:t>
            </a:r>
            <a:endParaRPr lang="ru-RU" sz="1350"/>
          </a:p>
        </p:txBody>
      </p:sp>
      <p:sp>
        <p:nvSpPr>
          <p:cNvPr id="28" name="Rounded Rectangle 27"/>
          <p:cNvSpPr/>
          <p:nvPr/>
        </p:nvSpPr>
        <p:spPr>
          <a:xfrm>
            <a:off x="4133850" y="2609255"/>
            <a:ext cx="4940300" cy="797024"/>
          </a:xfrm>
          <a:prstGeom prst="roundRect">
            <a:avLst>
              <a:gd name="adj" fmla="val 1115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273550" y="2647355"/>
            <a:ext cx="1366838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Обработано</a:t>
            </a:r>
            <a:endParaRPr lang="ru-RU" sz="1300"/>
          </a:p>
        </p:txBody>
      </p:sp>
      <p:sp>
        <p:nvSpPr>
          <p:cNvPr id="30" name="TextBox 29"/>
          <p:cNvSpPr txBox="1"/>
          <p:nvPr/>
        </p:nvSpPr>
        <p:spPr>
          <a:xfrm>
            <a:off x="5708650" y="2647355"/>
            <a:ext cx="1611511" cy="72082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b="1" i="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3,9 млрд.</a:t>
            </a:r>
            <a:endParaRPr lang="ru-RU" sz="2600" dirty="0"/>
          </a:p>
        </p:txBody>
      </p:sp>
      <p:sp>
        <p:nvSpPr>
          <p:cNvPr id="31" name="TextBox 30"/>
          <p:cNvSpPr txBox="1"/>
          <p:nvPr/>
        </p:nvSpPr>
        <p:spPr>
          <a:xfrm>
            <a:off x="7421761" y="2647355"/>
            <a:ext cx="1550506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платежей</a:t>
            </a:r>
            <a:endParaRPr lang="ru-RU" sz="1350"/>
          </a:p>
        </p:txBody>
      </p:sp>
      <p:sp>
        <p:nvSpPr>
          <p:cNvPr id="32" name="Rounded Rectangle 31"/>
          <p:cNvSpPr/>
          <p:nvPr/>
        </p:nvSpPr>
        <p:spPr>
          <a:xfrm>
            <a:off x="4133850" y="3469779"/>
            <a:ext cx="4940300" cy="797024"/>
          </a:xfrm>
          <a:prstGeom prst="roundRect">
            <a:avLst>
              <a:gd name="adj" fmla="val 1115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273550" y="3507879"/>
            <a:ext cx="1366838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Сформировано</a:t>
            </a:r>
            <a:endParaRPr lang="ru-RU" sz="1300"/>
          </a:p>
        </p:txBody>
      </p:sp>
      <p:sp>
        <p:nvSpPr>
          <p:cNvPr id="34" name="TextBox 33"/>
          <p:cNvSpPr txBox="1"/>
          <p:nvPr/>
        </p:nvSpPr>
        <p:spPr>
          <a:xfrm>
            <a:off x="5708650" y="3507879"/>
            <a:ext cx="1319907" cy="72082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1,8 млн.</a:t>
            </a:r>
            <a:endParaRPr lang="ru-RU" sz="2600"/>
          </a:p>
        </p:txBody>
      </p:sp>
      <p:sp>
        <p:nvSpPr>
          <p:cNvPr id="35" name="TextBox 34"/>
          <p:cNvSpPr txBox="1"/>
          <p:nvPr/>
        </p:nvSpPr>
        <p:spPr>
          <a:xfrm>
            <a:off x="7130157" y="3507879"/>
            <a:ext cx="1849400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уведомлений камерального контроля</a:t>
            </a:r>
            <a:endParaRPr lang="ru-RU" sz="1350"/>
          </a:p>
        </p:txBody>
      </p:sp>
      <p:sp>
        <p:nvSpPr>
          <p:cNvPr id="36" name="Rounded Rectangle 35"/>
          <p:cNvSpPr/>
          <p:nvPr/>
        </p:nvSpPr>
        <p:spPr>
          <a:xfrm>
            <a:off x="4133850" y="4330303"/>
            <a:ext cx="4940300" cy="797024"/>
          </a:xfrm>
          <a:prstGeom prst="roundRect">
            <a:avLst>
              <a:gd name="adj" fmla="val 1115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273550" y="4368403"/>
            <a:ext cx="1366838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Сформировано</a:t>
            </a:r>
            <a:endParaRPr lang="ru-RU" sz="1300"/>
          </a:p>
        </p:txBody>
      </p:sp>
      <p:sp>
        <p:nvSpPr>
          <p:cNvPr id="38" name="TextBox 37"/>
          <p:cNvSpPr txBox="1"/>
          <p:nvPr/>
        </p:nvSpPr>
        <p:spPr>
          <a:xfrm>
            <a:off x="5708650" y="4368403"/>
            <a:ext cx="1244302" cy="72082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35 тыс.</a:t>
            </a:r>
            <a:endParaRPr lang="ru-RU" sz="2600"/>
          </a:p>
        </p:txBody>
      </p:sp>
      <p:sp>
        <p:nvSpPr>
          <p:cNvPr id="39" name="TextBox 38"/>
          <p:cNvSpPr txBox="1"/>
          <p:nvPr/>
        </p:nvSpPr>
        <p:spPr>
          <a:xfrm>
            <a:off x="7054552" y="4368403"/>
            <a:ext cx="1926895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актов налоговых проверок</a:t>
            </a:r>
            <a:endParaRPr lang="ru-RU" sz="1350"/>
          </a:p>
        </p:txBody>
      </p:sp>
      <p:sp>
        <p:nvSpPr>
          <p:cNvPr id="40" name="Rounded Rectangle 39"/>
          <p:cNvSpPr/>
          <p:nvPr/>
        </p:nvSpPr>
        <p:spPr>
          <a:xfrm>
            <a:off x="4133850" y="5190827"/>
            <a:ext cx="4940300" cy="797024"/>
          </a:xfrm>
          <a:prstGeom prst="roundRect">
            <a:avLst>
              <a:gd name="adj" fmla="val 1115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273550" y="5228927"/>
            <a:ext cx="1366838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Завершено</a:t>
            </a:r>
            <a:endParaRPr lang="ru-RU" sz="1300"/>
          </a:p>
        </p:txBody>
      </p:sp>
      <p:sp>
        <p:nvSpPr>
          <p:cNvPr id="42" name="TextBox 41"/>
          <p:cNvSpPr txBox="1"/>
          <p:nvPr/>
        </p:nvSpPr>
        <p:spPr>
          <a:xfrm>
            <a:off x="5708650" y="5228927"/>
            <a:ext cx="1177330" cy="72082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18 тыс.</a:t>
            </a:r>
            <a:endParaRPr lang="ru-RU" sz="2600"/>
          </a:p>
        </p:txBody>
      </p:sp>
      <p:sp>
        <p:nvSpPr>
          <p:cNvPr id="43" name="TextBox 42"/>
          <p:cNvSpPr txBox="1"/>
          <p:nvPr/>
        </p:nvSpPr>
        <p:spPr>
          <a:xfrm>
            <a:off x="6987580" y="5228927"/>
            <a:ext cx="1995542" cy="7208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дел</a:t>
            </a:r>
            <a:endParaRPr lang="ru-RU" sz="1350"/>
          </a:p>
        </p:txBody>
      </p:sp>
      <p:sp>
        <p:nvSpPr>
          <p:cNvPr id="44" name="Rounded Rectangle 43"/>
          <p:cNvSpPr/>
          <p:nvPr/>
        </p:nvSpPr>
        <p:spPr>
          <a:xfrm>
            <a:off x="4038600" y="6184900"/>
            <a:ext cx="5130800" cy="546100"/>
          </a:xfrm>
          <a:prstGeom prst="roundRect">
            <a:avLst>
              <a:gd name="adj" fmla="val 23255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 descr="ic_link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750" y="6305550"/>
            <a:ext cx="304800" cy="3048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4641850" y="6292850"/>
            <a:ext cx="4451985" cy="330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МО </a:t>
            </a:r>
            <a:r>
              <a:rPr lang="ru-RU" sz="1400" b="0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және</a:t>
            </a:r>
            <a:r>
              <a:rPr lang="ru-RU" sz="14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ЕДБ-мен 75 интеграция </a:t>
            </a:r>
            <a:r>
              <a:rPr lang="ru-RU" sz="1400" b="0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іске</a:t>
            </a:r>
            <a:r>
              <a:rPr lang="ru-RU" sz="14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u-RU" sz="1400" b="0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асырылды</a:t>
            </a:r>
            <a:endParaRPr lang="ru-RU" sz="1400" dirty="0"/>
          </a:p>
        </p:txBody>
      </p:sp>
      <p:sp>
        <p:nvSpPr>
          <p:cNvPr id="47" name="Rounded Rectangle 46"/>
          <p:cNvSpPr/>
          <p:nvPr/>
        </p:nvSpPr>
        <p:spPr>
          <a:xfrm>
            <a:off x="9321800" y="1193800"/>
            <a:ext cx="2667000" cy="5537200"/>
          </a:xfrm>
          <a:prstGeom prst="roundRect">
            <a:avLst>
              <a:gd name="adj" fmla="val 4761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9480550" y="1352550"/>
            <a:ext cx="2408238" cy="2996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Планы:</a:t>
            </a:r>
            <a:endParaRPr lang="ru-RU" sz="1800"/>
          </a:p>
        </p:txBody>
      </p:sp>
      <p:sp>
        <p:nvSpPr>
          <p:cNvPr id="49" name="Rounded Rectangle 48"/>
          <p:cNvSpPr/>
          <p:nvPr/>
        </p:nvSpPr>
        <p:spPr>
          <a:xfrm>
            <a:off x="9480550" y="1728391"/>
            <a:ext cx="2349500" cy="1546920"/>
          </a:xfrm>
          <a:prstGeom prst="roundRect">
            <a:avLst>
              <a:gd name="adj" fmla="val 6567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0" name="Picture 49" descr="ic_settings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2100" y="2149078"/>
            <a:ext cx="406400" cy="4064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9807027" y="2631678"/>
            <a:ext cx="1696546" cy="2482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Сервисная модель</a:t>
            </a:r>
            <a:endParaRPr lang="ru-RU" sz="1350"/>
          </a:p>
        </p:txBody>
      </p:sp>
      <p:sp>
        <p:nvSpPr>
          <p:cNvPr id="52" name="Rounded Rectangle 51"/>
          <p:cNvSpPr/>
          <p:nvPr/>
        </p:nvSpPr>
        <p:spPr>
          <a:xfrm>
            <a:off x="9480550" y="3376910"/>
            <a:ext cx="2349500" cy="1546920"/>
          </a:xfrm>
          <a:prstGeom prst="roundRect">
            <a:avLst>
              <a:gd name="adj" fmla="val 6567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3" name="Picture 52" descr="ic_bot_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2100" y="3686175"/>
            <a:ext cx="406400" cy="4064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9555321" y="4168775"/>
            <a:ext cx="2199958" cy="47109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 dirty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Развитие ИИ-агента для бизнеса и граждан</a:t>
            </a:r>
            <a:endParaRPr lang="ru-RU" sz="1350" dirty="0"/>
          </a:p>
        </p:txBody>
      </p:sp>
      <p:sp>
        <p:nvSpPr>
          <p:cNvPr id="55" name="Rounded Rectangle 54"/>
          <p:cNvSpPr/>
          <p:nvPr/>
        </p:nvSpPr>
        <p:spPr>
          <a:xfrm>
            <a:off x="9480550" y="5025430"/>
            <a:ext cx="2349500" cy="1546920"/>
          </a:xfrm>
          <a:prstGeom prst="roundRect">
            <a:avLst>
              <a:gd name="adj" fmla="val 6567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6" name="Picture 55" descr="ic_click_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52100" y="5446117"/>
            <a:ext cx="406400" cy="4064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9684581" y="5928717"/>
            <a:ext cx="1941438" cy="2482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Расчет в «один клик»</a:t>
            </a:r>
            <a:endParaRPr lang="ru-RU" sz="1350"/>
          </a:p>
        </p:txBody>
      </p:sp>
      <p:sp>
        <p:nvSpPr>
          <p:cNvPr id="58" name="TextBox 57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3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3519190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Smart Data Finance</a:t>
            </a:r>
            <a:endParaRPr lang="ru-RU" sz="3000"/>
          </a:p>
        </p:txBody>
      </p:sp>
      <p:sp>
        <p:nvSpPr>
          <p:cNvPr id="4" name="Rectangle 3"/>
          <p:cNvSpPr/>
          <p:nvPr/>
        </p:nvSpPr>
        <p:spPr>
          <a:xfrm>
            <a:off x="5715000" y="600670"/>
            <a:ext cx="1876227" cy="21461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0" y="600670"/>
            <a:ext cx="19050" cy="214610"/>
          </a:xfrm>
          <a:prstGeom prst="rect">
            <a:avLst/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0" y="600670"/>
            <a:ext cx="1920116" cy="240010"/>
          </a:xfrm>
          <a:prstGeom prst="rect">
            <a:avLst/>
          </a:prstGeom>
          <a:noFill/>
        </p:spPr>
        <p:txBody>
          <a:bodyPr wrap="square" lIns="120650" tIns="0" r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1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Заменяет: ИХД, ЕХД</a:t>
            </a:r>
            <a:endParaRPr lang="ru-RU" sz="1300"/>
          </a:p>
        </p:txBody>
      </p:sp>
      <p:sp>
        <p:nvSpPr>
          <p:cNvPr id="7" name="Rounded Rectangle 6"/>
          <p:cNvSpPr/>
          <p:nvPr/>
        </p:nvSpPr>
        <p:spPr>
          <a:xfrm>
            <a:off x="203200" y="1193800"/>
            <a:ext cx="2603500" cy="695325"/>
          </a:xfrm>
          <a:prstGeom prst="roundRect">
            <a:avLst>
              <a:gd name="adj" fmla="val 18264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1950" y="1314450"/>
            <a:ext cx="2343150" cy="2397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 dirty="0" err="1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DataLake</a:t>
            </a:r>
            <a:r>
              <a:rPr lang="ru-RU" sz="1250" b="1" i="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:</a:t>
            </a:r>
            <a:r>
              <a:rPr lang="ru-RU" sz="12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u-RU" sz="12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1,1 ПБ</a:t>
            </a:r>
            <a:r>
              <a:rPr lang="ru-RU" sz="12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данных</a:t>
            </a:r>
            <a:endParaRPr lang="ru-RU" sz="1250" dirty="0"/>
          </a:p>
        </p:txBody>
      </p:sp>
      <p:sp>
        <p:nvSpPr>
          <p:cNvPr id="9" name="TextBox 8"/>
          <p:cNvSpPr txBox="1"/>
          <p:nvPr/>
        </p:nvSpPr>
        <p:spPr>
          <a:xfrm>
            <a:off x="377825" y="1554162"/>
            <a:ext cx="2343150" cy="2397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80</a:t>
            </a:r>
            <a:r>
              <a:rPr lang="ru-RU" sz="12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источников данных</a:t>
            </a:r>
            <a:endParaRPr lang="ru-RU" sz="1250" dirty="0"/>
          </a:p>
        </p:txBody>
      </p:sp>
      <p:sp>
        <p:nvSpPr>
          <p:cNvPr id="10" name="Rounded Rectangle 9"/>
          <p:cNvSpPr/>
          <p:nvPr/>
        </p:nvSpPr>
        <p:spPr>
          <a:xfrm>
            <a:off x="203200" y="1990725"/>
            <a:ext cx="2603500" cy="884238"/>
          </a:xfrm>
          <a:prstGeom prst="roundRect">
            <a:avLst>
              <a:gd name="adj" fmla="val 1436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1950" y="2111375"/>
            <a:ext cx="2343150" cy="6683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Формирование цепочки поставщиков до 15 уровней</a:t>
            </a:r>
            <a:r>
              <a:rPr lang="ru-RU" sz="12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(пирамида)</a:t>
            </a:r>
            <a:endParaRPr lang="ru-RU" sz="1250" dirty="0"/>
          </a:p>
        </p:txBody>
      </p:sp>
      <p:sp>
        <p:nvSpPr>
          <p:cNvPr id="12" name="Rounded Rectangle 11"/>
          <p:cNvSpPr/>
          <p:nvPr/>
        </p:nvSpPr>
        <p:spPr>
          <a:xfrm>
            <a:off x="203200" y="2976562"/>
            <a:ext cx="2603500" cy="2734667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1950" y="3097212"/>
            <a:ext cx="2343150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Международные перелеты</a:t>
            </a:r>
            <a:endParaRPr lang="ru-RU" sz="1250" dirty="0"/>
          </a:p>
        </p:txBody>
      </p:sp>
      <p:sp>
        <p:nvSpPr>
          <p:cNvPr id="14" name="TextBox 13"/>
          <p:cNvSpPr txBox="1"/>
          <p:nvPr/>
        </p:nvSpPr>
        <p:spPr>
          <a:xfrm>
            <a:off x="361950" y="3354388"/>
            <a:ext cx="2343150" cy="419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Платформалық</a:t>
            </a:r>
            <a:r>
              <a:rPr lang="ru-RU" sz="11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u-RU" sz="1150" b="1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жұмыспен</a:t>
            </a:r>
            <a:r>
              <a:rPr lang="ru-RU" sz="11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u-RU" sz="1150" b="1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қамту</a:t>
            </a:r>
            <a:r>
              <a:rPr lang="ru-RU" sz="11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u-RU" sz="1150" b="1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деректері</a:t>
            </a:r>
            <a:r>
              <a:rPr lang="ru-RU" sz="11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u-RU" sz="1150" b="1" i="0" dirty="0" err="1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бойынша</a:t>
            </a:r>
            <a:endParaRPr lang="ru-RU" sz="1150" dirty="0"/>
          </a:p>
        </p:txBody>
      </p:sp>
      <p:sp>
        <p:nvSpPr>
          <p:cNvPr id="15" name="Rounded Rectangle 14"/>
          <p:cNvSpPr/>
          <p:nvPr/>
        </p:nvSpPr>
        <p:spPr>
          <a:xfrm>
            <a:off x="361950" y="3862983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8950" y="3799483"/>
            <a:ext cx="2212975" cy="2225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410 млн.</a:t>
            </a: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ТПиН</a:t>
            </a:r>
            <a:endParaRPr lang="ru-RU" sz="1150"/>
          </a:p>
        </p:txBody>
      </p:sp>
      <p:sp>
        <p:nvSpPr>
          <p:cNvPr id="17" name="Rounded Rectangle 16"/>
          <p:cNvSpPr/>
          <p:nvPr/>
        </p:nvSpPr>
        <p:spPr>
          <a:xfrm>
            <a:off x="361950" y="4110930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8950" y="4047430"/>
            <a:ext cx="2212975" cy="2225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74,8 млн.</a:t>
            </a: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штрафы</a:t>
            </a:r>
            <a:endParaRPr lang="ru-RU" sz="1150"/>
          </a:p>
        </p:txBody>
      </p:sp>
      <p:sp>
        <p:nvSpPr>
          <p:cNvPr id="19" name="Rounded Rectangle 18"/>
          <p:cNvSpPr/>
          <p:nvPr/>
        </p:nvSpPr>
        <p:spPr>
          <a:xfrm>
            <a:off x="361950" y="4358878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8950" y="4295378"/>
            <a:ext cx="2212975" cy="61684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56,1 млн.</a:t>
            </a:r>
            <a:r>
              <a:rPr lang="ru-RU" sz="11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незадекларированных денежных средств</a:t>
            </a:r>
            <a:endParaRPr lang="ru-RU" sz="1150" dirty="0"/>
          </a:p>
        </p:txBody>
      </p:sp>
      <p:sp>
        <p:nvSpPr>
          <p:cNvPr id="21" name="Rounded Rectangle 20"/>
          <p:cNvSpPr/>
          <p:nvPr/>
        </p:nvSpPr>
        <p:spPr>
          <a:xfrm>
            <a:off x="203200" y="5812830"/>
            <a:ext cx="2603500" cy="918170"/>
          </a:xfrm>
          <a:prstGeom prst="roundRect">
            <a:avLst>
              <a:gd name="adj" fmla="val 1383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36072" y="5873098"/>
            <a:ext cx="2639060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Модуль валютный контроль</a:t>
            </a:r>
            <a:endParaRPr lang="ru-RU" sz="1250" dirty="0"/>
          </a:p>
        </p:txBody>
      </p:sp>
      <p:sp>
        <p:nvSpPr>
          <p:cNvPr id="23" name="TextBox 22"/>
          <p:cNvSpPr txBox="1"/>
          <p:nvPr/>
        </p:nvSpPr>
        <p:spPr>
          <a:xfrm>
            <a:off x="361950" y="6177955"/>
            <a:ext cx="2343150" cy="2225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УНВД:</a:t>
            </a: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707 тыс.</a:t>
            </a:r>
            <a:endParaRPr lang="ru-RU" sz="1150"/>
          </a:p>
        </p:txBody>
      </p:sp>
      <p:sp>
        <p:nvSpPr>
          <p:cNvPr id="24" name="TextBox 23"/>
          <p:cNvSpPr txBox="1"/>
          <p:nvPr/>
        </p:nvSpPr>
        <p:spPr>
          <a:xfrm>
            <a:off x="361950" y="6413202"/>
            <a:ext cx="2343150" cy="2225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ЛКБК:</a:t>
            </a: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39,8 тыс.</a:t>
            </a:r>
            <a:endParaRPr lang="ru-RU" sz="1150"/>
          </a:p>
        </p:txBody>
      </p:sp>
      <p:sp>
        <p:nvSpPr>
          <p:cNvPr id="25" name="Rounded Rectangle 24"/>
          <p:cNvSpPr/>
          <p:nvPr/>
        </p:nvSpPr>
        <p:spPr>
          <a:xfrm>
            <a:off x="2933700" y="1193800"/>
            <a:ext cx="3429000" cy="5537200"/>
          </a:xfrm>
          <a:prstGeom prst="roundRect">
            <a:avLst>
              <a:gd name="adj" fmla="val 3703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2971800" y="1193800"/>
            <a:ext cx="3390900" cy="5537200"/>
          </a:xfrm>
          <a:prstGeom prst="roundRect">
            <a:avLst>
              <a:gd name="adj" fmla="val 3745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098800" y="15748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BIG DATA</a:t>
            </a:r>
            <a:endParaRPr lang="ru-RU" sz="950"/>
          </a:p>
        </p:txBody>
      </p:sp>
      <p:sp>
        <p:nvSpPr>
          <p:cNvPr id="28" name="Rounded Rectangle 27"/>
          <p:cNvSpPr/>
          <p:nvPr/>
        </p:nvSpPr>
        <p:spPr>
          <a:xfrm>
            <a:off x="3098800" y="21844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Автоматическое исчисление налогов</a:t>
            </a:r>
            <a:endParaRPr lang="ru-RU" sz="950"/>
          </a:p>
        </p:txBody>
      </p:sp>
      <p:sp>
        <p:nvSpPr>
          <p:cNvPr id="29" name="Rounded Rectangle 28"/>
          <p:cNvSpPr/>
          <p:nvPr/>
        </p:nvSpPr>
        <p:spPr>
          <a:xfrm>
            <a:off x="3098800" y="27940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Интеграция и визуализация данных</a:t>
            </a:r>
            <a:endParaRPr lang="ru-RU" sz="950"/>
          </a:p>
        </p:txBody>
      </p:sp>
      <p:sp>
        <p:nvSpPr>
          <p:cNvPr id="30" name="Rounded Rectangle 29"/>
          <p:cNvSpPr/>
          <p:nvPr/>
        </p:nvSpPr>
        <p:spPr>
          <a:xfrm>
            <a:off x="3098800" y="34036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Единое досье ФЛ, ЮЛ</a:t>
            </a:r>
            <a:endParaRPr lang="ru-RU" sz="950"/>
          </a:p>
        </p:txBody>
      </p:sp>
      <p:sp>
        <p:nvSpPr>
          <p:cNvPr id="31" name="Rounded Rectangle 30"/>
          <p:cNvSpPr/>
          <p:nvPr/>
        </p:nvSpPr>
        <p:spPr>
          <a:xfrm>
            <a:off x="3098800" y="40132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Повышение производительности</a:t>
            </a:r>
            <a:endParaRPr lang="ru-RU" sz="950"/>
          </a:p>
        </p:txBody>
      </p:sp>
      <p:sp>
        <p:nvSpPr>
          <p:cNvPr id="32" name="Rounded Rectangle 31"/>
          <p:cNvSpPr/>
          <p:nvPr/>
        </p:nvSpPr>
        <p:spPr>
          <a:xfrm>
            <a:off x="3098800" y="46228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Современный стек технологий</a:t>
            </a:r>
            <a:endParaRPr lang="ru-RU" sz="950"/>
          </a:p>
        </p:txBody>
      </p:sp>
      <p:sp>
        <p:nvSpPr>
          <p:cNvPr id="33" name="Rounded Rectangle 32"/>
          <p:cNvSpPr/>
          <p:nvPr/>
        </p:nvSpPr>
        <p:spPr>
          <a:xfrm>
            <a:off x="3098800" y="52324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Автоматизация процессов</a:t>
            </a:r>
            <a:endParaRPr lang="ru-RU" sz="950"/>
          </a:p>
        </p:txBody>
      </p:sp>
      <p:sp>
        <p:nvSpPr>
          <p:cNvPr id="34" name="Rounded Rectangle 33"/>
          <p:cNvSpPr/>
          <p:nvPr/>
        </p:nvSpPr>
        <p:spPr>
          <a:xfrm>
            <a:off x="3098800" y="5842000"/>
            <a:ext cx="1841500" cy="508000"/>
          </a:xfrm>
          <a:prstGeom prst="roundRect">
            <a:avLst>
              <a:gd name="adj" fmla="val 15000"/>
            </a:avLst>
          </a:prstGeom>
          <a:solidFill>
            <a:srgbClr val="14306A"/>
          </a:solidFill>
          <a:ln>
            <a:noFill/>
          </a:ln>
        </p:spPr>
        <p:txBody>
          <a:bodyPr wrap="square" lIns="33655" tIns="0" rIns="33655" bIns="0" rtlCol="0" anchor="ctr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Данные по платформенной занятости</a:t>
            </a:r>
            <a:endParaRPr lang="ru-RU" sz="950"/>
          </a:p>
        </p:txBody>
      </p:sp>
      <p:sp>
        <p:nvSpPr>
          <p:cNvPr id="35" name="Rectangle 34"/>
          <p:cNvSpPr/>
          <p:nvPr/>
        </p:nvSpPr>
        <p:spPr>
          <a:xfrm>
            <a:off x="5118100" y="1822450"/>
            <a:ext cx="19050" cy="42862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4940300" y="18224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4940300" y="24320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4940300" y="30416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940300" y="36512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4940300" y="42608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4940300" y="48704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940300" y="54800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4940300" y="6089650"/>
            <a:ext cx="1905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5118100" y="3956050"/>
            <a:ext cx="165100" cy="190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5553075" y="2597150"/>
            <a:ext cx="406400" cy="4064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275" y="2673350"/>
            <a:ext cx="254000" cy="254000"/>
          </a:xfrm>
          <a:prstGeom prst="rect">
            <a:avLst/>
          </a:prstGeom>
        </p:spPr>
      </p:pic>
      <p:sp>
        <p:nvSpPr>
          <p:cNvPr id="47" name="Rounded Rectangle 46"/>
          <p:cNvSpPr/>
          <p:nvPr/>
        </p:nvSpPr>
        <p:spPr>
          <a:xfrm>
            <a:off x="5324475" y="3092450"/>
            <a:ext cx="863600" cy="1651000"/>
          </a:xfrm>
          <a:prstGeom prst="roundRect">
            <a:avLst>
              <a:gd name="adj" fmla="val 13235"/>
            </a:avLst>
          </a:prstGeom>
          <a:solidFill>
            <a:srgbClr val="0E2E5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SDF</a:t>
            </a:r>
            <a:endParaRPr lang="ru-RU" sz="2500"/>
          </a:p>
        </p:txBody>
      </p:sp>
      <p:sp>
        <p:nvSpPr>
          <p:cNvPr id="48" name="Rounded Rectangle 47"/>
          <p:cNvSpPr/>
          <p:nvPr/>
        </p:nvSpPr>
        <p:spPr>
          <a:xfrm>
            <a:off x="6489700" y="1193800"/>
            <a:ext cx="2794000" cy="1465262"/>
          </a:xfrm>
          <a:prstGeom prst="roundRect">
            <a:avLst>
              <a:gd name="adj" fmla="val 8667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629400" y="1282700"/>
            <a:ext cx="2577465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Международные интеграции</a:t>
            </a:r>
            <a:endParaRPr lang="ru-RU" sz="1200"/>
          </a:p>
        </p:txBody>
      </p:sp>
      <p:sp>
        <p:nvSpPr>
          <p:cNvPr id="50" name="TextBox 49"/>
          <p:cNvSpPr txBox="1"/>
          <p:nvPr/>
        </p:nvSpPr>
        <p:spPr>
          <a:xfrm>
            <a:off x="6629400" y="1493441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82</a:t>
            </a:r>
            <a:endParaRPr lang="ru-RU" sz="2400"/>
          </a:p>
        </p:txBody>
      </p:sp>
      <p:sp>
        <p:nvSpPr>
          <p:cNvPr id="51" name="TextBox 50"/>
          <p:cNvSpPr txBox="1"/>
          <p:nvPr/>
        </p:nvSpPr>
        <p:spPr>
          <a:xfrm>
            <a:off x="7467600" y="1493441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стран ОЭСР</a:t>
            </a:r>
            <a:endParaRPr lang="ru-RU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6629400" y="1856581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5,5</a:t>
            </a:r>
            <a:endParaRPr lang="ru-RU" sz="2400"/>
          </a:p>
        </p:txBody>
      </p:sp>
      <p:sp>
        <p:nvSpPr>
          <p:cNvPr id="53" name="TextBox 52"/>
          <p:cNvSpPr txBox="1"/>
          <p:nvPr/>
        </p:nvSpPr>
        <p:spPr>
          <a:xfrm>
            <a:off x="7467600" y="1856581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млрд по 2,7 ФЛ</a:t>
            </a:r>
            <a:endParaRPr lang="ru-RU" sz="1100" dirty="0"/>
          </a:p>
        </p:txBody>
      </p:sp>
      <p:sp>
        <p:nvSpPr>
          <p:cNvPr id="54" name="TextBox 53"/>
          <p:cNvSpPr txBox="1"/>
          <p:nvPr/>
        </p:nvSpPr>
        <p:spPr>
          <a:xfrm>
            <a:off x="6629400" y="2219722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5</a:t>
            </a:r>
            <a:endParaRPr lang="ru-RU" sz="2400"/>
          </a:p>
        </p:txBody>
      </p:sp>
      <p:sp>
        <p:nvSpPr>
          <p:cNvPr id="55" name="TextBox 54"/>
          <p:cNvSpPr txBox="1"/>
          <p:nvPr/>
        </p:nvSpPr>
        <p:spPr>
          <a:xfrm>
            <a:off x="7467600" y="2219722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стран СНГ и США</a:t>
            </a:r>
            <a:endParaRPr lang="ru-RU" sz="1100" dirty="0"/>
          </a:p>
        </p:txBody>
      </p:sp>
      <p:sp>
        <p:nvSpPr>
          <p:cNvPr id="56" name="Rounded Rectangle 55"/>
          <p:cNvSpPr/>
          <p:nvPr/>
        </p:nvSpPr>
        <p:spPr>
          <a:xfrm>
            <a:off x="6489700" y="2747962"/>
            <a:ext cx="2794000" cy="1465262"/>
          </a:xfrm>
          <a:prstGeom prst="roundRect">
            <a:avLst>
              <a:gd name="adj" fmla="val 8667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629400" y="2836862"/>
            <a:ext cx="2577465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Цифровой профиль НП</a:t>
            </a:r>
            <a:endParaRPr lang="ru-RU" sz="1200" dirty="0"/>
          </a:p>
        </p:txBody>
      </p:sp>
      <p:sp>
        <p:nvSpPr>
          <p:cNvPr id="58" name="TextBox 57"/>
          <p:cNvSpPr txBox="1"/>
          <p:nvPr/>
        </p:nvSpPr>
        <p:spPr>
          <a:xfrm>
            <a:off x="6629400" y="3047603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1,9</a:t>
            </a:r>
            <a:endParaRPr lang="ru-RU" sz="2400"/>
          </a:p>
        </p:txBody>
      </p:sp>
      <p:sp>
        <p:nvSpPr>
          <p:cNvPr id="59" name="TextBox 58"/>
          <p:cNvSpPr txBox="1"/>
          <p:nvPr/>
        </p:nvSpPr>
        <p:spPr>
          <a:xfrm>
            <a:off x="7467600" y="3047603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млн ИП</a:t>
            </a:r>
            <a:endParaRPr lang="ru-RU" sz="1100"/>
          </a:p>
        </p:txBody>
      </p:sp>
      <p:sp>
        <p:nvSpPr>
          <p:cNvPr id="60" name="TextBox 59"/>
          <p:cNvSpPr txBox="1"/>
          <p:nvPr/>
        </p:nvSpPr>
        <p:spPr>
          <a:xfrm>
            <a:off x="6629400" y="3410744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584</a:t>
            </a:r>
            <a:endParaRPr lang="ru-RU" sz="2400"/>
          </a:p>
        </p:txBody>
      </p:sp>
      <p:sp>
        <p:nvSpPr>
          <p:cNvPr id="61" name="TextBox 60"/>
          <p:cNvSpPr txBox="1"/>
          <p:nvPr/>
        </p:nvSpPr>
        <p:spPr>
          <a:xfrm>
            <a:off x="7467600" y="3410744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тыс ЮЛ</a:t>
            </a:r>
            <a:endParaRPr lang="ru-RU" sz="1100"/>
          </a:p>
        </p:txBody>
      </p:sp>
      <p:sp>
        <p:nvSpPr>
          <p:cNvPr id="62" name="TextBox 61"/>
          <p:cNvSpPr txBox="1"/>
          <p:nvPr/>
        </p:nvSpPr>
        <p:spPr>
          <a:xfrm>
            <a:off x="6629400" y="3773884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20,4</a:t>
            </a:r>
            <a:endParaRPr lang="ru-RU" sz="2400"/>
          </a:p>
        </p:txBody>
      </p:sp>
      <p:sp>
        <p:nvSpPr>
          <p:cNvPr id="63" name="TextBox 62"/>
          <p:cNvSpPr txBox="1"/>
          <p:nvPr/>
        </p:nvSpPr>
        <p:spPr>
          <a:xfrm>
            <a:off x="7467600" y="3773884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млн ФЛ</a:t>
            </a:r>
            <a:endParaRPr lang="ru-RU" sz="1100"/>
          </a:p>
        </p:txBody>
      </p:sp>
      <p:sp>
        <p:nvSpPr>
          <p:cNvPr id="64" name="Rounded Rectangle 63"/>
          <p:cNvSpPr/>
          <p:nvPr/>
        </p:nvSpPr>
        <p:spPr>
          <a:xfrm>
            <a:off x="6489700" y="4302125"/>
            <a:ext cx="2794000" cy="1169988"/>
          </a:xfrm>
          <a:prstGeom prst="roundRect">
            <a:avLst>
              <a:gd name="adj" fmla="val 10854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629400" y="4424958"/>
            <a:ext cx="2577465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Камеральный контроль</a:t>
            </a:r>
            <a:endParaRPr lang="ru-RU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6629400" y="4635698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99</a:t>
            </a:r>
            <a:endParaRPr lang="ru-RU" sz="2400"/>
          </a:p>
        </p:txBody>
      </p:sp>
      <p:sp>
        <p:nvSpPr>
          <p:cNvPr id="67" name="TextBox 66"/>
          <p:cNvSpPr txBox="1"/>
          <p:nvPr/>
        </p:nvSpPr>
        <p:spPr>
          <a:xfrm>
            <a:off x="7467600" y="4635698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тыс уведомлений</a:t>
            </a:r>
            <a:endParaRPr lang="ru-RU" sz="1100"/>
          </a:p>
        </p:txBody>
      </p:sp>
      <p:sp>
        <p:nvSpPr>
          <p:cNvPr id="68" name="TextBox 67"/>
          <p:cNvSpPr txBox="1"/>
          <p:nvPr/>
        </p:nvSpPr>
        <p:spPr>
          <a:xfrm>
            <a:off x="6629400" y="4998839"/>
            <a:ext cx="77470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322</a:t>
            </a:r>
            <a:endParaRPr lang="ru-RU" sz="2400"/>
          </a:p>
        </p:txBody>
      </p:sp>
      <p:sp>
        <p:nvSpPr>
          <p:cNvPr id="69" name="TextBox 68"/>
          <p:cNvSpPr txBox="1"/>
          <p:nvPr/>
        </p:nvSpPr>
        <p:spPr>
          <a:xfrm>
            <a:off x="7467600" y="4998839"/>
            <a:ext cx="1718310" cy="35044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млрд начисленных налогов</a:t>
            </a:r>
            <a:endParaRPr lang="ru-RU" sz="1100"/>
          </a:p>
        </p:txBody>
      </p:sp>
      <p:sp>
        <p:nvSpPr>
          <p:cNvPr id="70" name="Rounded Rectangle 69"/>
          <p:cNvSpPr/>
          <p:nvPr/>
        </p:nvSpPr>
        <p:spPr>
          <a:xfrm>
            <a:off x="6489700" y="5561012"/>
            <a:ext cx="2794000" cy="1169988"/>
          </a:xfrm>
          <a:prstGeom prst="roundRect">
            <a:avLst>
              <a:gd name="adj" fmla="val 10854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6629400" y="5649912"/>
            <a:ext cx="2577465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Цифровой НДС</a:t>
            </a:r>
            <a:endParaRPr lang="ru-RU" sz="1200"/>
          </a:p>
        </p:txBody>
      </p:sp>
      <p:sp>
        <p:nvSpPr>
          <p:cNvPr id="72" name="TextBox 71"/>
          <p:cNvSpPr txBox="1"/>
          <p:nvPr/>
        </p:nvSpPr>
        <p:spPr>
          <a:xfrm>
            <a:off x="6629400" y="5860653"/>
            <a:ext cx="774700" cy="52387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96</a:t>
            </a:r>
            <a:endParaRPr lang="ru-RU" sz="2400"/>
          </a:p>
        </p:txBody>
      </p:sp>
      <p:sp>
        <p:nvSpPr>
          <p:cNvPr id="73" name="TextBox 72"/>
          <p:cNvSpPr txBox="1"/>
          <p:nvPr/>
        </p:nvSpPr>
        <p:spPr>
          <a:xfrm>
            <a:off x="7467600" y="5860653"/>
            <a:ext cx="1718310" cy="52387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млн возвращено в ускоренном порядке в течении 5 дней</a:t>
            </a:r>
            <a:endParaRPr lang="ru-RU" sz="1100"/>
          </a:p>
        </p:txBody>
      </p:sp>
      <p:sp>
        <p:nvSpPr>
          <p:cNvPr id="74" name="Rounded Rectangle 73"/>
          <p:cNvSpPr/>
          <p:nvPr/>
        </p:nvSpPr>
        <p:spPr>
          <a:xfrm>
            <a:off x="9410700" y="1193800"/>
            <a:ext cx="2578100" cy="5537200"/>
          </a:xfrm>
          <a:prstGeom prst="roundRect">
            <a:avLst>
              <a:gd name="adj" fmla="val 4926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5" name="Применение ИИ" descr="ai_bad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550" y="1305137"/>
            <a:ext cx="609600" cy="602827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9569450" y="1339850"/>
            <a:ext cx="2317115" cy="497780"/>
          </a:xfrm>
          <a:prstGeom prst="rect">
            <a:avLst/>
          </a:prstGeom>
          <a:noFill/>
        </p:spPr>
        <p:txBody>
          <a:bodyPr wrap="square" lIns="0" tIns="190500" rIns="0" bIns="38100" anchor="t">
            <a:noAutofit/>
          </a:bodyPr>
          <a:lstStyle/>
          <a:p>
            <a:pPr algn="l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Развитие:</a:t>
            </a:r>
            <a:endParaRPr lang="ru-RU" sz="1600"/>
          </a:p>
        </p:txBody>
      </p:sp>
      <p:sp>
        <p:nvSpPr>
          <p:cNvPr id="77" name="Rectangle 76"/>
          <p:cNvSpPr/>
          <p:nvPr/>
        </p:nvSpPr>
        <p:spPr>
          <a:xfrm>
            <a:off x="9569450" y="1990030"/>
            <a:ext cx="2260600" cy="48002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9569450" y="1990030"/>
            <a:ext cx="19050" cy="48002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9569450" y="1990030"/>
            <a:ext cx="2314416" cy="50542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Предзаполнение деклараций</a:t>
            </a:r>
            <a:endParaRPr lang="ru-RU" sz="1400"/>
          </a:p>
        </p:txBody>
      </p:sp>
      <p:sp>
        <p:nvSpPr>
          <p:cNvPr id="80" name="Rectangle 79"/>
          <p:cNvSpPr/>
          <p:nvPr/>
        </p:nvSpPr>
        <p:spPr>
          <a:xfrm>
            <a:off x="9569450" y="2647851"/>
            <a:ext cx="2260600" cy="48002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9569450" y="2647851"/>
            <a:ext cx="19050" cy="48002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9569450" y="2647851"/>
            <a:ext cx="2314416" cy="50542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Совершенствование камерального контроля</a:t>
            </a:r>
            <a:endParaRPr lang="ru-RU" sz="1400"/>
          </a:p>
        </p:txBody>
      </p:sp>
      <p:sp>
        <p:nvSpPr>
          <p:cNvPr id="83" name="Rectangle 82"/>
          <p:cNvSpPr/>
          <p:nvPr/>
        </p:nvSpPr>
        <p:spPr>
          <a:xfrm>
            <a:off x="9569450" y="3305671"/>
            <a:ext cx="2260600" cy="48002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9569450" y="3305671"/>
            <a:ext cx="19050" cy="48002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9569450" y="3305671"/>
            <a:ext cx="2314416" cy="50542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dirty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Система управления рисками</a:t>
            </a:r>
            <a:endParaRPr lang="ru-RU" sz="1400" dirty="0"/>
          </a:p>
        </p:txBody>
      </p:sp>
      <p:sp>
        <p:nvSpPr>
          <p:cNvPr id="86" name="Rectangle 85"/>
          <p:cNvSpPr/>
          <p:nvPr/>
        </p:nvSpPr>
        <p:spPr>
          <a:xfrm>
            <a:off x="9569450" y="3963491"/>
            <a:ext cx="2260600" cy="72003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9569450" y="3963491"/>
            <a:ext cx="19050" cy="72003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9569450" y="3963491"/>
            <a:ext cx="2314416" cy="74543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Применение ИИ (прогноз дохода и расхода бюджета)</a:t>
            </a:r>
            <a:endParaRPr lang="ru-RU" sz="1400"/>
          </a:p>
        </p:txBody>
      </p:sp>
      <p:sp>
        <p:nvSpPr>
          <p:cNvPr id="89" name="TextBox 88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4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5797649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 dirty="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Цифровая карта гос. финансов</a:t>
            </a:r>
            <a:endParaRPr lang="ru-RU" sz="3000" dirty="0"/>
          </a:p>
        </p:txBody>
      </p:sp>
      <p:sp>
        <p:nvSpPr>
          <p:cNvPr id="4" name="Rectangle 3"/>
          <p:cNvSpPr/>
          <p:nvPr/>
        </p:nvSpPr>
        <p:spPr>
          <a:xfrm>
            <a:off x="8191500" y="542925"/>
            <a:ext cx="2984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191500" y="542925"/>
            <a:ext cx="19050" cy="330200"/>
          </a:xfrm>
          <a:prstGeom prst="rect">
            <a:avLst/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91500" y="542925"/>
            <a:ext cx="3056096" cy="355600"/>
          </a:xfrm>
          <a:prstGeom prst="rect">
            <a:avLst/>
          </a:prstGeom>
          <a:noFill/>
        </p:spPr>
        <p:txBody>
          <a:bodyPr wrap="square" lIns="1206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Визуализация доходной и расходной части бюджета с привязкой к геоточкам</a:t>
            </a:r>
            <a:endParaRPr lang="ru-RU" sz="1000"/>
          </a:p>
        </p:txBody>
      </p:sp>
      <p:pic>
        <p:nvPicPr>
          <p:cNvPr id="7" name="Выполнено" descr="d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0" y="419100"/>
            <a:ext cx="571500" cy="5715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03200" y="1193800"/>
            <a:ext cx="2413000" cy="5537200"/>
          </a:xfrm>
          <a:prstGeom prst="roundRect">
            <a:avLst>
              <a:gd name="adj" fmla="val 5263"/>
            </a:avLst>
          </a:prstGeom>
          <a:solidFill>
            <a:srgbClr val="E25B45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41300" y="1193800"/>
            <a:ext cx="2374900" cy="5537200"/>
          </a:xfrm>
          <a:prstGeom prst="roundRect">
            <a:avLst>
              <a:gd name="adj" fmla="val 5347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3700" y="1352550"/>
            <a:ext cx="2115344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Как было</a:t>
            </a:r>
            <a:endParaRPr lang="ru-RU" sz="1400"/>
          </a:p>
        </p:txBody>
      </p:sp>
      <p:sp>
        <p:nvSpPr>
          <p:cNvPr id="11" name="Rounded Rectangle 10"/>
          <p:cNvSpPr/>
          <p:nvPr/>
        </p:nvSpPr>
        <p:spPr>
          <a:xfrm>
            <a:off x="393700" y="1756370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3400" y="1692870"/>
            <a:ext cx="1972151" cy="419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Нет возможности найти конкретный чек</a:t>
            </a:r>
            <a:endParaRPr lang="ru-RU" sz="1150" dirty="0"/>
          </a:p>
        </p:txBody>
      </p:sp>
      <p:sp>
        <p:nvSpPr>
          <p:cNvPr id="13" name="Rounded Rectangle 12"/>
          <p:cNvSpPr/>
          <p:nvPr/>
        </p:nvSpPr>
        <p:spPr>
          <a:xfrm>
            <a:off x="393700" y="2277666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3400" y="2214166"/>
            <a:ext cx="1972151" cy="61684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Нет возможности определить проданный товаров</a:t>
            </a:r>
            <a:endParaRPr lang="ru-RU" sz="1150" dirty="0"/>
          </a:p>
        </p:txBody>
      </p:sp>
      <p:sp>
        <p:nvSpPr>
          <p:cNvPr id="15" name="Rounded Rectangle 14"/>
          <p:cNvSpPr/>
          <p:nvPr/>
        </p:nvSpPr>
        <p:spPr>
          <a:xfrm>
            <a:off x="393700" y="2996109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3400" y="2932609"/>
            <a:ext cx="1972151" cy="81399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Невозможно было связать здание с налогоплательщиками и кассами</a:t>
            </a:r>
            <a:endParaRPr lang="ru-RU" sz="1150" dirty="0"/>
          </a:p>
        </p:txBody>
      </p:sp>
      <p:sp>
        <p:nvSpPr>
          <p:cNvPr id="17" name="Rounded Rectangle 16"/>
          <p:cNvSpPr/>
          <p:nvPr/>
        </p:nvSpPr>
        <p:spPr>
          <a:xfrm>
            <a:off x="393700" y="3911699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3400" y="3848199"/>
            <a:ext cx="1972151" cy="61684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Сложности с составлением анализа бюджета по регионам</a:t>
            </a:r>
            <a:endParaRPr lang="ru-RU" sz="1150"/>
          </a:p>
        </p:txBody>
      </p:sp>
      <p:sp>
        <p:nvSpPr>
          <p:cNvPr id="19" name="Rounded Rectangle 18"/>
          <p:cNvSpPr/>
          <p:nvPr/>
        </p:nvSpPr>
        <p:spPr>
          <a:xfrm>
            <a:off x="393700" y="4630142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33400" y="4566642"/>
            <a:ext cx="1972151" cy="61684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онлайн мониторинга цен на товары</a:t>
            </a:r>
            <a:endParaRPr lang="ru-RU" sz="1150"/>
          </a:p>
        </p:txBody>
      </p:sp>
      <p:sp>
        <p:nvSpPr>
          <p:cNvPr id="21" name="Rounded Rectangle 20"/>
          <p:cNvSpPr/>
          <p:nvPr/>
        </p:nvSpPr>
        <p:spPr>
          <a:xfrm>
            <a:off x="2743200" y="1193800"/>
            <a:ext cx="5588000" cy="4200128"/>
          </a:xfrm>
          <a:prstGeom prst="roundRect">
            <a:avLst>
              <a:gd name="adj" fmla="val 3023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2781300" y="1282700"/>
            <a:ext cx="5549900" cy="4200128"/>
          </a:xfrm>
          <a:prstGeom prst="roundRect">
            <a:avLst>
              <a:gd name="adj" fmla="val 3023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921000" y="1314450"/>
            <a:ext cx="2258536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Как стало:</a:t>
            </a:r>
            <a:endParaRPr lang="ru-RU" sz="1400"/>
          </a:p>
        </p:txBody>
      </p:sp>
      <p:pic>
        <p:nvPicPr>
          <p:cNvPr id="24" name="Picture 23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0" y="1584920"/>
            <a:ext cx="190500" cy="1905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187700" y="1584920"/>
            <a:ext cx="1985169" cy="5653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Визуализация касс, чеков и оборотов по стране/региону/зданию</a:t>
            </a:r>
            <a:endParaRPr lang="ru-RU" sz="1050" dirty="0"/>
          </a:p>
        </p:txBody>
      </p:sp>
      <p:pic>
        <p:nvPicPr>
          <p:cNvPr id="26" name="Picture 25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0" y="2182019"/>
            <a:ext cx="190500" cy="1905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187700" y="2182019"/>
            <a:ext cx="1985169" cy="38536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Визуализация бюджета по регионам и районам</a:t>
            </a:r>
            <a:endParaRPr lang="ru-RU" sz="1050" dirty="0"/>
          </a:p>
        </p:txBody>
      </p:sp>
      <p:pic>
        <p:nvPicPr>
          <p:cNvPr id="28" name="Picture 27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0" y="2599134"/>
            <a:ext cx="190500" cy="1905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187700" y="2599134"/>
            <a:ext cx="1985169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Мониторинг цен на товары</a:t>
            </a:r>
            <a:endParaRPr lang="ru-RU" sz="1050"/>
          </a:p>
        </p:txBody>
      </p:sp>
      <p:pic>
        <p:nvPicPr>
          <p:cNvPr id="30" name="Карта: визуализация касс и бюджета" descr="s05_m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21" y="1314450"/>
            <a:ext cx="2921557" cy="22225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921000" y="3901480"/>
            <a:ext cx="3104674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16A34A"/>
                </a:solidFill>
                <a:latin typeface="Open Sans"/>
                <a:ea typeface="Open Sans"/>
                <a:cs typeface="Open Sans"/>
              </a:rPr>
              <a:t>Эффекты:</a:t>
            </a:r>
            <a:endParaRPr lang="ru-RU" sz="1400"/>
          </a:p>
        </p:txBody>
      </p:sp>
      <p:pic>
        <p:nvPicPr>
          <p:cNvPr id="32" name="Picture 31" descr="ic_chk_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00" y="4159250"/>
            <a:ext cx="165100" cy="1651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162300" y="4159250"/>
            <a:ext cx="2857341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Прозрачность работы касс</a:t>
            </a:r>
            <a:endParaRPr lang="ru-RU" sz="1000" dirty="0"/>
          </a:p>
        </p:txBody>
      </p:sp>
      <p:pic>
        <p:nvPicPr>
          <p:cNvPr id="34" name="Picture 33" descr="ic_chk_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00" y="4375150"/>
            <a:ext cx="165100" cy="1651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162300" y="4375150"/>
            <a:ext cx="2857341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Анализ расходов регионов к их доходам</a:t>
            </a:r>
            <a:endParaRPr lang="ru-RU" sz="1000" dirty="0"/>
          </a:p>
        </p:txBody>
      </p:sp>
      <p:pic>
        <p:nvPicPr>
          <p:cNvPr id="36" name="Picture 35" descr="ic_chk_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00" y="4591050"/>
            <a:ext cx="165100" cy="1651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162300" y="4591050"/>
            <a:ext cx="2857341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Контроль цен социально значимых товаров</a:t>
            </a:r>
            <a:endParaRPr lang="ru-RU" sz="1000" dirty="0"/>
          </a:p>
        </p:txBody>
      </p:sp>
      <p:pic>
        <p:nvPicPr>
          <p:cNvPr id="38" name="Picture 37" descr="ic_chk_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00" y="4806950"/>
            <a:ext cx="165100" cy="1651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162300" y="4806950"/>
            <a:ext cx="2857341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Налоговая дисциплина</a:t>
            </a:r>
            <a:endParaRPr lang="ru-RU" sz="1000"/>
          </a:p>
        </p:txBody>
      </p:sp>
      <p:pic>
        <p:nvPicPr>
          <p:cNvPr id="40" name="Picture 39" descr="ic_chk_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00" y="5022850"/>
            <a:ext cx="165100" cy="1651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162300" y="5022850"/>
            <a:ext cx="2857341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Товарная аналитика</a:t>
            </a:r>
            <a:endParaRPr lang="ru-RU" sz="1000"/>
          </a:p>
        </p:txBody>
      </p:sp>
      <p:pic>
        <p:nvPicPr>
          <p:cNvPr id="42" name="Чеки ОФД" descr="s05_receipt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5467" y="3575050"/>
            <a:ext cx="2120365" cy="1619250"/>
          </a:xfrm>
          <a:prstGeom prst="rect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2743200" y="5482828"/>
            <a:ext cx="5588000" cy="1248172"/>
          </a:xfrm>
          <a:prstGeom prst="roundRect">
            <a:avLst>
              <a:gd name="adj" fmla="val 10174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2781300" y="5482828"/>
            <a:ext cx="5549900" cy="1248172"/>
          </a:xfrm>
          <a:prstGeom prst="roundRect">
            <a:avLst>
              <a:gd name="adj" fmla="val 10174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933700" y="5590778"/>
            <a:ext cx="5369719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1" i="0" dirty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Выявлен факт низкой налоговой дисциплины</a:t>
            </a:r>
            <a:endParaRPr lang="ru-RU" sz="1300" dirty="0"/>
          </a:p>
        </p:txBody>
      </p:sp>
      <p:sp>
        <p:nvSpPr>
          <p:cNvPr id="46" name="Rounded Rectangle 45"/>
          <p:cNvSpPr/>
          <p:nvPr/>
        </p:nvSpPr>
        <p:spPr>
          <a:xfrm>
            <a:off x="2933700" y="5890419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3060700" y="5826919"/>
            <a:ext cx="5239544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542 597 касс</a:t>
            </a:r>
            <a:r>
              <a:rPr lang="ru-RU" sz="105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в 2026 году не выбивали чеки</a:t>
            </a:r>
            <a:endParaRPr lang="ru-RU" sz="1050" dirty="0"/>
          </a:p>
        </p:txBody>
      </p:sp>
      <p:sp>
        <p:nvSpPr>
          <p:cNvPr id="48" name="Rounded Rectangle 47"/>
          <p:cNvSpPr/>
          <p:nvPr/>
        </p:nvSpPr>
        <p:spPr>
          <a:xfrm>
            <a:off x="2933700" y="6108502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3060700" y="6045002"/>
            <a:ext cx="5239544" cy="38536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В среднем за 2026 год </a:t>
            </a:r>
            <a:r>
              <a:rPr lang="ru-RU" sz="10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27,6 тыс. предприятий</a:t>
            </a: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в течении месяца отбивали один чек на одну сумму</a:t>
            </a:r>
            <a:endParaRPr lang="ru-RU" sz="1050"/>
          </a:p>
        </p:txBody>
      </p:sp>
      <p:sp>
        <p:nvSpPr>
          <p:cNvPr id="50" name="Rounded Rectangle 49"/>
          <p:cNvSpPr/>
          <p:nvPr/>
        </p:nvSpPr>
        <p:spPr>
          <a:xfrm>
            <a:off x="2933700" y="6506567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3060700" y="6443067"/>
            <a:ext cx="5239544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информации о покупаемом товаре</a:t>
            </a:r>
            <a:endParaRPr lang="ru-RU" sz="1050"/>
          </a:p>
        </p:txBody>
      </p:sp>
      <p:sp>
        <p:nvSpPr>
          <p:cNvPr id="52" name="Rounded Rectangle 51"/>
          <p:cNvSpPr/>
          <p:nvPr/>
        </p:nvSpPr>
        <p:spPr>
          <a:xfrm>
            <a:off x="8458200" y="1193800"/>
            <a:ext cx="3530600" cy="2724150"/>
          </a:xfrm>
          <a:prstGeom prst="roundRect">
            <a:avLst>
              <a:gd name="adj" fmla="val 4662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8616950" y="1314450"/>
            <a:ext cx="3293428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Развитие на 2026-2028 гг:</a:t>
            </a:r>
            <a:endParaRPr lang="ru-RU" sz="1400"/>
          </a:p>
        </p:txBody>
      </p:sp>
      <p:sp>
        <p:nvSpPr>
          <p:cNvPr id="54" name="Rectangle 53"/>
          <p:cNvSpPr/>
          <p:nvPr/>
        </p:nvSpPr>
        <p:spPr>
          <a:xfrm>
            <a:off x="8616950" y="1603970"/>
            <a:ext cx="3213100" cy="673497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8616950" y="1603970"/>
            <a:ext cx="19050" cy="673497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8724900" y="1603970"/>
            <a:ext cx="3182779" cy="38536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Товарная аналитика потребления (в том числе СЗПТ)</a:t>
            </a:r>
            <a:endParaRPr lang="ru-RU" sz="1050"/>
          </a:p>
        </p:txBody>
      </p:sp>
      <p:sp>
        <p:nvSpPr>
          <p:cNvPr id="57" name="TextBox 56"/>
          <p:cNvSpPr txBox="1"/>
          <p:nvPr/>
        </p:nvSpPr>
        <p:spPr>
          <a:xfrm>
            <a:off x="8724900" y="1963936"/>
            <a:ext cx="3182779" cy="3389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интеграция с «Единым личным кабинетом предпринимателя»</a:t>
            </a:r>
            <a:endParaRPr lang="ru-RU" sz="950"/>
          </a:p>
        </p:txBody>
      </p:sp>
      <p:sp>
        <p:nvSpPr>
          <p:cNvPr id="58" name="Rectangle 57"/>
          <p:cNvSpPr/>
          <p:nvPr/>
        </p:nvSpPr>
        <p:spPr>
          <a:xfrm>
            <a:off x="8616950" y="2353667"/>
            <a:ext cx="3213100" cy="65028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8616950" y="2353667"/>
            <a:ext cx="19050" cy="65028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724900" y="2353667"/>
            <a:ext cx="3182779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Рейтинг регионов</a:t>
            </a:r>
            <a:endParaRPr lang="ru-RU" sz="1050"/>
          </a:p>
        </p:txBody>
      </p:sp>
      <p:sp>
        <p:nvSpPr>
          <p:cNvPr id="61" name="TextBox 60"/>
          <p:cNvSpPr txBox="1"/>
          <p:nvPr/>
        </p:nvSpPr>
        <p:spPr>
          <a:xfrm>
            <a:off x="8724900" y="2533650"/>
            <a:ext cx="3182779" cy="49569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 dirty="0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отображение сравнительной оценки доходной и расходной частей бюджета, а также развитие отраслей экономики в разрезе регионов</a:t>
            </a:r>
            <a:endParaRPr lang="ru-RU" sz="950" dirty="0"/>
          </a:p>
        </p:txBody>
      </p:sp>
      <p:sp>
        <p:nvSpPr>
          <p:cNvPr id="62" name="Rectangle 61"/>
          <p:cNvSpPr/>
          <p:nvPr/>
        </p:nvSpPr>
        <p:spPr>
          <a:xfrm>
            <a:off x="8616950" y="3080147"/>
            <a:ext cx="3213100" cy="65028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8616950" y="3080147"/>
            <a:ext cx="19050" cy="65028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8724900" y="3080147"/>
            <a:ext cx="3182779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Фискальные риски</a:t>
            </a:r>
            <a:endParaRPr lang="ru-RU" sz="1050"/>
          </a:p>
        </p:txBody>
      </p:sp>
      <p:sp>
        <p:nvSpPr>
          <p:cNvPr id="65" name="TextBox 64"/>
          <p:cNvSpPr txBox="1"/>
          <p:nvPr/>
        </p:nvSpPr>
        <p:spPr>
          <a:xfrm>
            <a:off x="8724900" y="3260130"/>
            <a:ext cx="3182779" cy="49569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 dirty="0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отображение на карте фискальных рисков, рассчитанных в SDF и отработка по ним налоговыми инспекторами</a:t>
            </a:r>
            <a:endParaRPr lang="ru-RU" sz="950" dirty="0"/>
          </a:p>
        </p:txBody>
      </p:sp>
      <p:sp>
        <p:nvSpPr>
          <p:cNvPr id="66" name="Rounded Rectangle 65"/>
          <p:cNvSpPr/>
          <p:nvPr/>
        </p:nvSpPr>
        <p:spPr>
          <a:xfrm>
            <a:off x="8458200" y="4006850"/>
            <a:ext cx="3530600" cy="2724150"/>
          </a:xfrm>
          <a:prstGeom prst="roundRect">
            <a:avLst>
              <a:gd name="adj" fmla="val 4662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67" name="Picture 66" descr="ic_brain_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6950" y="4127500"/>
            <a:ext cx="254000" cy="254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8947150" y="4127500"/>
            <a:ext cx="2954972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Применение ИИ</a:t>
            </a:r>
            <a:endParaRPr lang="ru-RU" sz="1400"/>
          </a:p>
        </p:txBody>
      </p:sp>
      <p:sp>
        <p:nvSpPr>
          <p:cNvPr id="69" name="Rectangle 68"/>
          <p:cNvSpPr/>
          <p:nvPr/>
        </p:nvSpPr>
        <p:spPr>
          <a:xfrm>
            <a:off x="8616950" y="4457700"/>
            <a:ext cx="3213100" cy="493514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8616950" y="4457700"/>
            <a:ext cx="19050" cy="493514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8724900" y="4457700"/>
            <a:ext cx="3182779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ИИ-аналитик бюджета</a:t>
            </a:r>
            <a:endParaRPr lang="ru-RU" sz="1050"/>
          </a:p>
        </p:txBody>
      </p:sp>
      <p:sp>
        <p:nvSpPr>
          <p:cNvPr id="72" name="TextBox 71"/>
          <p:cNvSpPr txBox="1"/>
          <p:nvPr/>
        </p:nvSpPr>
        <p:spPr>
          <a:xfrm>
            <a:off x="8724900" y="4637683"/>
            <a:ext cx="3182779" cy="3389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оценка потенциала регионов и формирование рекомендаций по программам</a:t>
            </a:r>
            <a:endParaRPr lang="ru-RU" sz="950"/>
          </a:p>
        </p:txBody>
      </p:sp>
      <p:sp>
        <p:nvSpPr>
          <p:cNvPr id="73" name="Rectangle 72"/>
          <p:cNvSpPr/>
          <p:nvPr/>
        </p:nvSpPr>
        <p:spPr>
          <a:xfrm>
            <a:off x="8616950" y="5027414"/>
            <a:ext cx="3213100" cy="493514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8616950" y="5027414"/>
            <a:ext cx="19050" cy="493514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8724900" y="5027414"/>
            <a:ext cx="3182779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ИИ-подбор локаций для застройки</a:t>
            </a:r>
            <a:endParaRPr lang="ru-RU" sz="1050"/>
          </a:p>
        </p:txBody>
      </p:sp>
      <p:sp>
        <p:nvSpPr>
          <p:cNvPr id="76" name="TextBox 75"/>
          <p:cNvSpPr txBox="1"/>
          <p:nvPr/>
        </p:nvSpPr>
        <p:spPr>
          <a:xfrm>
            <a:off x="8724900" y="5207397"/>
            <a:ext cx="3182779" cy="3389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оптимальный выбор участков под застройку с учётом карты и инфраструктуры</a:t>
            </a:r>
            <a:endParaRPr lang="ru-RU" sz="950"/>
          </a:p>
        </p:txBody>
      </p:sp>
      <p:sp>
        <p:nvSpPr>
          <p:cNvPr id="77" name="Rectangle 76"/>
          <p:cNvSpPr/>
          <p:nvPr/>
        </p:nvSpPr>
        <p:spPr>
          <a:xfrm>
            <a:off x="8616950" y="5597128"/>
            <a:ext cx="3213100" cy="493514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8616950" y="5597128"/>
            <a:ext cx="19050" cy="493514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8724900" y="5597128"/>
            <a:ext cx="3182779" cy="2053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1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ИИ-анализ развития отраслей</a:t>
            </a:r>
            <a:endParaRPr lang="ru-RU" sz="1050"/>
          </a:p>
        </p:txBody>
      </p:sp>
      <p:sp>
        <p:nvSpPr>
          <p:cNvPr id="80" name="TextBox 79"/>
          <p:cNvSpPr txBox="1"/>
          <p:nvPr/>
        </p:nvSpPr>
        <p:spPr>
          <a:xfrm>
            <a:off x="8724900" y="5777111"/>
            <a:ext cx="3182779" cy="3389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комплексный анализ и прогноз развития отраслей экономики</a:t>
            </a:r>
            <a:endParaRPr lang="ru-RU" sz="950"/>
          </a:p>
        </p:txBody>
      </p:sp>
      <p:sp>
        <p:nvSpPr>
          <p:cNvPr id="81" name="TextBox 80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5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5967313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Национальный каталог товаров</a:t>
            </a:r>
            <a:endParaRPr lang="ru-RU" sz="3000"/>
          </a:p>
        </p:txBody>
      </p:sp>
      <p:pic>
        <p:nvPicPr>
          <p:cNvPr id="4" name="Применение ИИ" descr="ai_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1100" y="403437"/>
            <a:ext cx="609600" cy="60282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3200" y="1193800"/>
            <a:ext cx="3175000" cy="1473200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c_targ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50" y="1289050"/>
            <a:ext cx="215900" cy="215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8650" y="1289050"/>
            <a:ext cx="268160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C2620E"/>
                </a:solidFill>
                <a:latin typeface="Open Sans"/>
                <a:ea typeface="Open Sans"/>
                <a:cs typeface="Open Sans"/>
              </a:rPr>
              <a:t>Миссия и назначение проекта</a:t>
            </a:r>
            <a:endParaRPr lang="ru-RU" sz="1200"/>
          </a:p>
        </p:txBody>
      </p:sp>
      <p:sp>
        <p:nvSpPr>
          <p:cNvPr id="8" name="Rounded Rectangle 7"/>
          <p:cNvSpPr/>
          <p:nvPr/>
        </p:nvSpPr>
        <p:spPr>
          <a:xfrm>
            <a:off x="336550" y="1568450"/>
            <a:ext cx="266700" cy="266700"/>
          </a:xfrm>
          <a:prstGeom prst="roundRect">
            <a:avLst>
              <a:gd name="adj" fmla="val 23809"/>
            </a:avLst>
          </a:prstGeom>
          <a:solidFill>
            <a:srgbClr val="FFF1E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c_shield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50" y="1619250"/>
            <a:ext cx="165100" cy="165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2150" y="1568450"/>
            <a:ext cx="2616518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Цифровизация товарных данных</a:t>
            </a:r>
            <a:endParaRPr lang="ru-RU" sz="1000"/>
          </a:p>
        </p:txBody>
      </p:sp>
      <p:sp>
        <p:nvSpPr>
          <p:cNvPr id="11" name="Rounded Rectangle 10"/>
          <p:cNvSpPr/>
          <p:nvPr/>
        </p:nvSpPr>
        <p:spPr>
          <a:xfrm>
            <a:off x="336550" y="1898650"/>
            <a:ext cx="266700" cy="266700"/>
          </a:xfrm>
          <a:prstGeom prst="roundRect">
            <a:avLst>
              <a:gd name="adj" fmla="val 23809"/>
            </a:avLst>
          </a:prstGeom>
          <a:solidFill>
            <a:srgbClr val="FFF1E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c_factory_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50" y="1949450"/>
            <a:ext cx="165100" cy="165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92150" y="1898650"/>
            <a:ext cx="2616518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Единые стандарты и идентификация</a:t>
            </a:r>
            <a:endParaRPr lang="ru-RU" sz="1000"/>
          </a:p>
        </p:txBody>
      </p:sp>
      <p:sp>
        <p:nvSpPr>
          <p:cNvPr id="14" name="Rounded Rectangle 13"/>
          <p:cNvSpPr/>
          <p:nvPr/>
        </p:nvSpPr>
        <p:spPr>
          <a:xfrm>
            <a:off x="336550" y="2266950"/>
            <a:ext cx="266700" cy="266700"/>
          </a:xfrm>
          <a:prstGeom prst="roundRect">
            <a:avLst>
              <a:gd name="adj" fmla="val 23809"/>
            </a:avLst>
          </a:prstGeom>
          <a:solidFill>
            <a:srgbClr val="FFF1E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c_bars_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350" y="2317750"/>
            <a:ext cx="165100" cy="165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2150" y="2228850"/>
            <a:ext cx="2616518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Прозрачность рынка и повышение эффективности управления</a:t>
            </a:r>
            <a:endParaRPr lang="ru-RU" sz="1000"/>
          </a:p>
        </p:txBody>
      </p:sp>
      <p:sp>
        <p:nvSpPr>
          <p:cNvPr id="17" name="Rounded Rectangle 16"/>
          <p:cNvSpPr/>
          <p:nvPr/>
        </p:nvSpPr>
        <p:spPr>
          <a:xfrm>
            <a:off x="203200" y="2755900"/>
            <a:ext cx="3175000" cy="3975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c_trend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550" y="2851150"/>
            <a:ext cx="215900" cy="215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8650" y="2851150"/>
            <a:ext cx="268160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Основные показатели</a:t>
            </a:r>
            <a:endParaRPr lang="ru-RU" sz="1200"/>
          </a:p>
        </p:txBody>
      </p:sp>
      <p:sp>
        <p:nvSpPr>
          <p:cNvPr id="20" name="Rounded Rectangle 19"/>
          <p:cNvSpPr/>
          <p:nvPr/>
        </p:nvSpPr>
        <p:spPr>
          <a:xfrm>
            <a:off x="336550" y="3130550"/>
            <a:ext cx="1428750" cy="562868"/>
          </a:xfrm>
          <a:prstGeom prst="roundRect">
            <a:avLst>
              <a:gd name="adj" fmla="val 15794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25450" y="3228777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33 млн+</a:t>
            </a:r>
            <a:endParaRPr lang="ru-RU" sz="1500"/>
          </a:p>
        </p:txBody>
      </p:sp>
      <p:sp>
        <p:nvSpPr>
          <p:cNvPr id="22" name="TextBox 21"/>
          <p:cNvSpPr txBox="1"/>
          <p:nvPr/>
        </p:nvSpPr>
        <p:spPr>
          <a:xfrm>
            <a:off x="425450" y="3473252"/>
            <a:ext cx="1282224" cy="1472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Товарных позиций</a:t>
            </a:r>
            <a:endParaRPr lang="ru-RU" sz="800"/>
          </a:p>
        </p:txBody>
      </p:sp>
      <p:sp>
        <p:nvSpPr>
          <p:cNvPr id="23" name="Rounded Rectangle 22"/>
          <p:cNvSpPr/>
          <p:nvPr/>
        </p:nvSpPr>
        <p:spPr>
          <a:xfrm>
            <a:off x="1816100" y="3130550"/>
            <a:ext cx="1428750" cy="562868"/>
          </a:xfrm>
          <a:prstGeom prst="roundRect">
            <a:avLst>
              <a:gd name="adj" fmla="val 15794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905000" y="3228777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 dirty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81 тыс.+</a:t>
            </a:r>
            <a:endParaRPr lang="ru-RU" sz="1500" dirty="0"/>
          </a:p>
        </p:txBody>
      </p:sp>
      <p:sp>
        <p:nvSpPr>
          <p:cNvPr id="25" name="TextBox 24"/>
          <p:cNvSpPr txBox="1"/>
          <p:nvPr/>
        </p:nvSpPr>
        <p:spPr>
          <a:xfrm>
            <a:off x="1905000" y="3473252"/>
            <a:ext cx="1282224" cy="1472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Пользователей системы</a:t>
            </a:r>
            <a:endParaRPr lang="ru-RU" sz="800"/>
          </a:p>
        </p:txBody>
      </p:sp>
      <p:sp>
        <p:nvSpPr>
          <p:cNvPr id="26" name="Rounded Rectangle 25"/>
          <p:cNvSpPr/>
          <p:nvPr/>
        </p:nvSpPr>
        <p:spPr>
          <a:xfrm>
            <a:off x="336550" y="3744218"/>
            <a:ext cx="1428750" cy="562868"/>
          </a:xfrm>
          <a:prstGeom prst="roundRect">
            <a:avLst>
              <a:gd name="adj" fmla="val 15794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25450" y="3842445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13 млн+</a:t>
            </a:r>
            <a:endParaRPr lang="ru-RU" sz="1500"/>
          </a:p>
        </p:txBody>
      </p:sp>
      <p:sp>
        <p:nvSpPr>
          <p:cNvPr id="28" name="TextBox 27"/>
          <p:cNvSpPr txBox="1"/>
          <p:nvPr/>
        </p:nvSpPr>
        <p:spPr>
          <a:xfrm>
            <a:off x="425450" y="4086920"/>
            <a:ext cx="1282224" cy="1472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Временных кодов XTIN</a:t>
            </a:r>
            <a:endParaRPr lang="ru-RU" sz="800"/>
          </a:p>
        </p:txBody>
      </p:sp>
      <p:sp>
        <p:nvSpPr>
          <p:cNvPr id="29" name="Rounded Rectangle 28"/>
          <p:cNvSpPr/>
          <p:nvPr/>
        </p:nvSpPr>
        <p:spPr>
          <a:xfrm>
            <a:off x="1816100" y="3744218"/>
            <a:ext cx="1428750" cy="562868"/>
          </a:xfrm>
          <a:prstGeom prst="roundRect">
            <a:avLst>
              <a:gd name="adj" fmla="val 15794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905000" y="3842445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97 тыс.+</a:t>
            </a:r>
            <a:endParaRPr lang="ru-RU" sz="1500"/>
          </a:p>
        </p:txBody>
      </p:sp>
      <p:sp>
        <p:nvSpPr>
          <p:cNvPr id="31" name="TextBox 30"/>
          <p:cNvSpPr txBox="1"/>
          <p:nvPr/>
        </p:nvSpPr>
        <p:spPr>
          <a:xfrm>
            <a:off x="1905000" y="4086920"/>
            <a:ext cx="1282224" cy="1472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Видов ОКТРУ</a:t>
            </a:r>
            <a:endParaRPr lang="ru-RU" sz="800"/>
          </a:p>
        </p:txBody>
      </p:sp>
      <p:sp>
        <p:nvSpPr>
          <p:cNvPr id="32" name="Rounded Rectangle 31"/>
          <p:cNvSpPr/>
          <p:nvPr/>
        </p:nvSpPr>
        <p:spPr>
          <a:xfrm>
            <a:off x="336550" y="4357886"/>
            <a:ext cx="1428750" cy="806648"/>
          </a:xfrm>
          <a:prstGeom prst="roundRect">
            <a:avLst>
              <a:gd name="adj" fmla="val 11020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25450" y="4456212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355 тыс.+</a:t>
            </a:r>
            <a:endParaRPr lang="ru-RU" sz="1500"/>
          </a:p>
        </p:txBody>
      </p:sp>
      <p:sp>
        <p:nvSpPr>
          <p:cNvPr id="34" name="TextBox 33"/>
          <p:cNvSpPr txBox="1"/>
          <p:nvPr/>
        </p:nvSpPr>
        <p:spPr>
          <a:xfrm>
            <a:off x="425450" y="4700687"/>
            <a:ext cx="1282224" cy="3909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XTIN конвертированных в NTIN</a:t>
            </a:r>
            <a:endParaRPr lang="ru-RU" sz="800"/>
          </a:p>
        </p:txBody>
      </p:sp>
      <p:sp>
        <p:nvSpPr>
          <p:cNvPr id="35" name="Rounded Rectangle 34"/>
          <p:cNvSpPr/>
          <p:nvPr/>
        </p:nvSpPr>
        <p:spPr>
          <a:xfrm>
            <a:off x="1816100" y="4357886"/>
            <a:ext cx="1428750" cy="806648"/>
          </a:xfrm>
          <a:prstGeom prst="roundRect">
            <a:avLst>
              <a:gd name="adj" fmla="val 11020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905000" y="4517132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 dirty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77 млн+</a:t>
            </a:r>
            <a:endParaRPr lang="ru-RU" sz="1500" dirty="0"/>
          </a:p>
        </p:txBody>
      </p:sp>
      <p:sp>
        <p:nvSpPr>
          <p:cNvPr id="37" name="TextBox 36"/>
          <p:cNvSpPr txBox="1"/>
          <p:nvPr/>
        </p:nvSpPr>
        <p:spPr>
          <a:xfrm>
            <a:off x="1905000" y="4761607"/>
            <a:ext cx="1282224" cy="2690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 dirty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Количество выписанных ЭСФ с NTIN</a:t>
            </a:r>
            <a:endParaRPr lang="ru-RU" sz="800" dirty="0"/>
          </a:p>
        </p:txBody>
      </p:sp>
      <p:sp>
        <p:nvSpPr>
          <p:cNvPr id="38" name="Rounded Rectangle 37"/>
          <p:cNvSpPr/>
          <p:nvPr/>
        </p:nvSpPr>
        <p:spPr>
          <a:xfrm>
            <a:off x="336550" y="5215334"/>
            <a:ext cx="1428750" cy="684808"/>
          </a:xfrm>
          <a:prstGeom prst="roundRect">
            <a:avLst>
              <a:gd name="adj" fmla="val 12981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25450" y="5313660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 dirty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798 млн+</a:t>
            </a:r>
            <a:endParaRPr lang="ru-RU" sz="1500" dirty="0"/>
          </a:p>
        </p:txBody>
      </p:sp>
      <p:sp>
        <p:nvSpPr>
          <p:cNvPr id="40" name="TextBox 39"/>
          <p:cNvSpPr txBox="1"/>
          <p:nvPr/>
        </p:nvSpPr>
        <p:spPr>
          <a:xfrm>
            <a:off x="425450" y="5558135"/>
            <a:ext cx="1282224" cy="2690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 dirty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фиск. чеков с NTIN</a:t>
            </a:r>
            <a:endParaRPr lang="ru-RU" sz="800" dirty="0"/>
          </a:p>
        </p:txBody>
      </p:sp>
      <p:sp>
        <p:nvSpPr>
          <p:cNvPr id="41" name="Rounded Rectangle 40"/>
          <p:cNvSpPr/>
          <p:nvPr/>
        </p:nvSpPr>
        <p:spPr>
          <a:xfrm>
            <a:off x="1816100" y="5215334"/>
            <a:ext cx="1428750" cy="684808"/>
          </a:xfrm>
          <a:prstGeom prst="roundRect">
            <a:avLst>
              <a:gd name="adj" fmla="val 12981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905000" y="5313660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126 млн+</a:t>
            </a:r>
            <a:endParaRPr lang="ru-RU" sz="1500"/>
          </a:p>
        </p:txBody>
      </p:sp>
      <p:sp>
        <p:nvSpPr>
          <p:cNvPr id="43" name="TextBox 42"/>
          <p:cNvSpPr txBox="1"/>
          <p:nvPr/>
        </p:nvSpPr>
        <p:spPr>
          <a:xfrm>
            <a:off x="1905000" y="5558135"/>
            <a:ext cx="1282224" cy="2690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фиск. чеков с XTIN</a:t>
            </a:r>
            <a:endParaRPr lang="ru-RU" sz="800"/>
          </a:p>
        </p:txBody>
      </p:sp>
      <p:sp>
        <p:nvSpPr>
          <p:cNvPr id="44" name="Rounded Rectangle 43"/>
          <p:cNvSpPr/>
          <p:nvPr/>
        </p:nvSpPr>
        <p:spPr>
          <a:xfrm>
            <a:off x="336550" y="5950942"/>
            <a:ext cx="1428750" cy="684808"/>
          </a:xfrm>
          <a:prstGeom prst="roundRect">
            <a:avLst>
              <a:gd name="adj" fmla="val 12981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25450" y="6049268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15 тыс.+</a:t>
            </a:r>
            <a:endParaRPr lang="ru-RU" sz="1500"/>
          </a:p>
        </p:txBody>
      </p:sp>
      <p:sp>
        <p:nvSpPr>
          <p:cNvPr id="46" name="TextBox 45"/>
          <p:cNvSpPr txBox="1"/>
          <p:nvPr/>
        </p:nvSpPr>
        <p:spPr>
          <a:xfrm>
            <a:off x="425450" y="6293743"/>
            <a:ext cx="1282224" cy="2690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товаров с признаком СЗПТ</a:t>
            </a:r>
            <a:endParaRPr lang="ru-RU" sz="800"/>
          </a:p>
        </p:txBody>
      </p:sp>
      <p:sp>
        <p:nvSpPr>
          <p:cNvPr id="47" name="Rounded Rectangle 46"/>
          <p:cNvSpPr/>
          <p:nvPr/>
        </p:nvSpPr>
        <p:spPr>
          <a:xfrm>
            <a:off x="1816100" y="5950942"/>
            <a:ext cx="1428750" cy="684808"/>
          </a:xfrm>
          <a:prstGeom prst="roundRect">
            <a:avLst>
              <a:gd name="adj" fmla="val 12981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905000" y="6049268"/>
            <a:ext cx="1250950" cy="2635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8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296 тыс.+</a:t>
            </a:r>
            <a:endParaRPr lang="ru-RU" sz="1500"/>
          </a:p>
        </p:txBody>
      </p:sp>
      <p:sp>
        <p:nvSpPr>
          <p:cNvPr id="49" name="TextBox 48"/>
          <p:cNvSpPr txBox="1"/>
          <p:nvPr/>
        </p:nvSpPr>
        <p:spPr>
          <a:xfrm>
            <a:off x="1905000" y="6293743"/>
            <a:ext cx="1282224" cy="2690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товаров с признаком ОТП</a:t>
            </a:r>
            <a:endParaRPr lang="ru-RU" sz="800"/>
          </a:p>
        </p:txBody>
      </p:sp>
      <p:sp>
        <p:nvSpPr>
          <p:cNvPr id="50" name="Rounded Rectangle 49"/>
          <p:cNvSpPr/>
          <p:nvPr/>
        </p:nvSpPr>
        <p:spPr>
          <a:xfrm>
            <a:off x="3492500" y="1193800"/>
            <a:ext cx="4381500" cy="1866900"/>
          </a:xfrm>
          <a:prstGeom prst="roundRect">
            <a:avLst>
              <a:gd name="adj" fmla="val 680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c_gear_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150" y="1289050"/>
            <a:ext cx="215900" cy="2159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3905250" y="1289050"/>
            <a:ext cx="3944302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0F7A3E"/>
                </a:solidFill>
                <a:latin typeface="Open Sans"/>
                <a:ea typeface="Open Sans"/>
                <a:cs typeface="Open Sans"/>
              </a:rPr>
              <a:t>Обеспечена возможность</a:t>
            </a:r>
            <a:endParaRPr lang="ru-RU" sz="1200"/>
          </a:p>
        </p:txBody>
      </p:sp>
      <p:sp>
        <p:nvSpPr>
          <p:cNvPr id="53" name="Rounded Rectangle 52"/>
          <p:cNvSpPr/>
          <p:nvPr/>
        </p:nvSpPr>
        <p:spPr>
          <a:xfrm>
            <a:off x="3613150" y="1568450"/>
            <a:ext cx="2044700" cy="609600"/>
          </a:xfrm>
          <a:prstGeom prst="roundRect">
            <a:avLst>
              <a:gd name="adj" fmla="val 1458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3689350" y="16192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1</a:t>
            </a:r>
            <a:endParaRPr lang="ru-RU" sz="800"/>
          </a:p>
        </p:txBody>
      </p:sp>
      <p:sp>
        <p:nvSpPr>
          <p:cNvPr id="55" name="TextBox 54"/>
          <p:cNvSpPr txBox="1"/>
          <p:nvPr/>
        </p:nvSpPr>
        <p:spPr>
          <a:xfrm>
            <a:off x="3943350" y="1619250"/>
            <a:ext cx="1679258" cy="406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6A34A"/>
                </a:solidFill>
                <a:latin typeface="Open Sans"/>
                <a:ea typeface="Open Sans"/>
                <a:cs typeface="Open Sans"/>
              </a:rPr>
              <a:t>Подача заявки</a:t>
            </a:r>
            <a:br/>
            <a:r>
              <a:rPr lang="ru-RU" sz="800" b="0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Заполнение расширенного атрибутивного состава</a:t>
            </a:r>
            <a:endParaRPr lang="ru-RU" sz="800"/>
          </a:p>
        </p:txBody>
      </p:sp>
      <p:sp>
        <p:nvSpPr>
          <p:cNvPr id="56" name="Rounded Rectangle 55"/>
          <p:cNvSpPr/>
          <p:nvPr/>
        </p:nvSpPr>
        <p:spPr>
          <a:xfrm>
            <a:off x="5708650" y="1568450"/>
            <a:ext cx="2044700" cy="609600"/>
          </a:xfrm>
          <a:prstGeom prst="roundRect">
            <a:avLst>
              <a:gd name="adj" fmla="val 1458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5784850" y="16192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2</a:t>
            </a:r>
            <a:endParaRPr lang="ru-RU" sz="800"/>
          </a:p>
        </p:txBody>
      </p:sp>
      <p:sp>
        <p:nvSpPr>
          <p:cNvPr id="58" name="TextBox 57"/>
          <p:cNvSpPr txBox="1"/>
          <p:nvPr/>
        </p:nvSpPr>
        <p:spPr>
          <a:xfrm>
            <a:off x="6038850" y="1619250"/>
            <a:ext cx="1679258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6A34A"/>
                </a:solidFill>
                <a:latin typeface="Open Sans"/>
                <a:ea typeface="Open Sans"/>
                <a:cs typeface="Open Sans"/>
              </a:rPr>
              <a:t>Модерация по расширенному составу</a:t>
            </a:r>
            <a:br/>
            <a:r>
              <a:rPr lang="ru-RU" sz="800" b="0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на основе заполненных атрибутов</a:t>
            </a:r>
            <a:endParaRPr lang="ru-RU" sz="800"/>
          </a:p>
        </p:txBody>
      </p:sp>
      <p:sp>
        <p:nvSpPr>
          <p:cNvPr id="59" name="Rounded Rectangle 58"/>
          <p:cNvSpPr/>
          <p:nvPr/>
        </p:nvSpPr>
        <p:spPr>
          <a:xfrm>
            <a:off x="3613150" y="2228850"/>
            <a:ext cx="2044700" cy="736600"/>
          </a:xfrm>
          <a:prstGeom prst="roundRect">
            <a:avLst>
              <a:gd name="adj" fmla="val 1206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3689350" y="22796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E8892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3</a:t>
            </a:r>
            <a:endParaRPr lang="ru-RU" sz="800"/>
          </a:p>
        </p:txBody>
      </p:sp>
      <p:sp>
        <p:nvSpPr>
          <p:cNvPr id="61" name="TextBox 60"/>
          <p:cNvSpPr txBox="1"/>
          <p:nvPr/>
        </p:nvSpPr>
        <p:spPr>
          <a:xfrm>
            <a:off x="3943350" y="2279650"/>
            <a:ext cx="1679258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C2620E"/>
                </a:solidFill>
                <a:latin typeface="Open Sans"/>
                <a:ea typeface="Open Sans"/>
                <a:cs typeface="Open Sans"/>
              </a:rPr>
              <a:t>10 ДНЕЙ</a:t>
            </a:r>
            <a:br/>
            <a:r>
              <a:rPr lang="ru-RU" sz="800" b="0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Время рассмотрения заявок</a:t>
            </a:r>
            <a:endParaRPr lang="ru-RU" sz="800"/>
          </a:p>
        </p:txBody>
      </p:sp>
      <p:sp>
        <p:nvSpPr>
          <p:cNvPr id="62" name="Rounded Rectangle 61"/>
          <p:cNvSpPr/>
          <p:nvPr/>
        </p:nvSpPr>
        <p:spPr>
          <a:xfrm>
            <a:off x="5708650" y="2228850"/>
            <a:ext cx="2044700" cy="736600"/>
          </a:xfrm>
          <a:prstGeom prst="roundRect">
            <a:avLst>
              <a:gd name="adj" fmla="val 1206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5784850" y="22796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4</a:t>
            </a:r>
            <a:endParaRPr lang="ru-RU" sz="800"/>
          </a:p>
        </p:txBody>
      </p:sp>
      <p:sp>
        <p:nvSpPr>
          <p:cNvPr id="64" name="TextBox 63"/>
          <p:cNvSpPr txBox="1"/>
          <p:nvPr/>
        </p:nvSpPr>
        <p:spPr>
          <a:xfrm>
            <a:off x="6038850" y="2279650"/>
            <a:ext cx="1679258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6A34A"/>
                </a:solidFill>
                <a:latin typeface="Open Sans"/>
                <a:ea typeface="Open Sans"/>
                <a:cs typeface="Open Sans"/>
              </a:rPr>
              <a:t>Получение</a:t>
            </a:r>
            <a:r>
              <a:rPr lang="ru-RU" sz="800" b="0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 расширенной карточки и </a:t>
            </a:r>
            <a:r>
              <a:rPr lang="ru-RU" sz="800" b="1" i="0">
                <a:solidFill>
                  <a:srgbClr val="16A34A"/>
                </a:solidFill>
                <a:latin typeface="Open Sans"/>
                <a:ea typeface="Open Sans"/>
                <a:cs typeface="Open Sans"/>
              </a:rPr>
              <a:t>участие в закупках,</a:t>
            </a:r>
            <a:r>
              <a:rPr lang="ru-RU" sz="800" b="0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 получение мер гос.поддержки, сертификат соответствия, статус ОТП</a:t>
            </a:r>
            <a:endParaRPr lang="ru-RU" sz="800"/>
          </a:p>
        </p:txBody>
      </p:sp>
      <p:sp>
        <p:nvSpPr>
          <p:cNvPr id="65" name="Rounded Rectangle 64"/>
          <p:cNvSpPr/>
          <p:nvPr/>
        </p:nvSpPr>
        <p:spPr>
          <a:xfrm>
            <a:off x="3492500" y="3149600"/>
            <a:ext cx="4381500" cy="1911350"/>
          </a:xfrm>
          <a:prstGeom prst="roundRect">
            <a:avLst>
              <a:gd name="adj" fmla="val 6644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66" name="Picture 65" descr="ic_link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3150" y="3244850"/>
            <a:ext cx="215900" cy="215900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3905250" y="3244850"/>
            <a:ext cx="3944302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Интеграции</a:t>
            </a:r>
            <a:endParaRPr lang="ru-RU" sz="1200"/>
          </a:p>
        </p:txBody>
      </p:sp>
      <p:sp>
        <p:nvSpPr>
          <p:cNvPr id="68" name="Rounded Rectangle 67"/>
          <p:cNvSpPr/>
          <p:nvPr/>
        </p:nvSpPr>
        <p:spPr>
          <a:xfrm>
            <a:off x="3613150" y="351155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69" name="Picture 68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350" y="3543300"/>
            <a:ext cx="152400" cy="15240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3905250" y="354330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Порталы госзакупок</a:t>
            </a:r>
            <a:endParaRPr lang="ru-RU" sz="800"/>
          </a:p>
        </p:txBody>
      </p:sp>
      <p:sp>
        <p:nvSpPr>
          <p:cNvPr id="71" name="Rounded Rectangle 70"/>
          <p:cNvSpPr/>
          <p:nvPr/>
        </p:nvSpPr>
        <p:spPr>
          <a:xfrm>
            <a:off x="5699125" y="351155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2" name="Picture 71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5325" y="3543300"/>
            <a:ext cx="152400" cy="152400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991225" y="354330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Электронные счета фактур</a:t>
            </a:r>
            <a:endParaRPr lang="ru-RU" sz="800"/>
          </a:p>
        </p:txBody>
      </p:sp>
      <p:sp>
        <p:nvSpPr>
          <p:cNvPr id="74" name="Rounded Rectangle 73"/>
          <p:cNvSpPr/>
          <p:nvPr/>
        </p:nvSpPr>
        <p:spPr>
          <a:xfrm>
            <a:off x="3613150" y="375920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5" name="Picture 74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350" y="3790950"/>
            <a:ext cx="152400" cy="15240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3905250" y="379095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Маркетплейсы</a:t>
            </a:r>
            <a:endParaRPr lang="ru-RU" sz="800"/>
          </a:p>
        </p:txBody>
      </p:sp>
      <p:sp>
        <p:nvSpPr>
          <p:cNvPr id="77" name="Rounded Rectangle 76"/>
          <p:cNvSpPr/>
          <p:nvPr/>
        </p:nvSpPr>
        <p:spPr>
          <a:xfrm>
            <a:off x="5699125" y="375920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8" name="Picture 77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5325" y="3790950"/>
            <a:ext cx="152400" cy="15240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991225" y="379095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Фискальные чеки</a:t>
            </a:r>
            <a:endParaRPr lang="ru-RU" sz="800"/>
          </a:p>
        </p:txBody>
      </p:sp>
      <p:sp>
        <p:nvSpPr>
          <p:cNvPr id="80" name="Rounded Rectangle 79"/>
          <p:cNvSpPr/>
          <p:nvPr/>
        </p:nvSpPr>
        <p:spPr>
          <a:xfrm>
            <a:off x="3613150" y="400685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81" name="Picture 80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350" y="4038600"/>
            <a:ext cx="152400" cy="152400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3905250" y="403860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Товароучетные системы</a:t>
            </a:r>
            <a:endParaRPr lang="ru-RU" sz="800"/>
          </a:p>
        </p:txBody>
      </p:sp>
      <p:sp>
        <p:nvSpPr>
          <p:cNvPr id="83" name="Rounded Rectangle 82"/>
          <p:cNvSpPr/>
          <p:nvPr/>
        </p:nvSpPr>
        <p:spPr>
          <a:xfrm>
            <a:off x="5699125" y="400685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84" name="Picture 83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5325" y="4038600"/>
            <a:ext cx="152400" cy="152400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5991225" y="403860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Таможенные декларации</a:t>
            </a:r>
            <a:endParaRPr lang="ru-RU" sz="800"/>
          </a:p>
        </p:txBody>
      </p:sp>
      <p:sp>
        <p:nvSpPr>
          <p:cNvPr id="86" name="Rounded Rectangle 85"/>
          <p:cNvSpPr/>
          <p:nvPr/>
        </p:nvSpPr>
        <p:spPr>
          <a:xfrm>
            <a:off x="3613150" y="425450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87" name="Picture 86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350" y="4286250"/>
            <a:ext cx="152400" cy="15240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905250" y="428625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Государственное планирование</a:t>
            </a:r>
            <a:endParaRPr lang="ru-RU" sz="800"/>
          </a:p>
        </p:txBody>
      </p:sp>
      <p:sp>
        <p:nvSpPr>
          <p:cNvPr id="89" name="Rounded Rectangle 88"/>
          <p:cNvSpPr/>
          <p:nvPr/>
        </p:nvSpPr>
        <p:spPr>
          <a:xfrm>
            <a:off x="5699125" y="425450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0" name="Picture 89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5325" y="4286250"/>
            <a:ext cx="152400" cy="152400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991225" y="428625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Е-КТРМ</a:t>
            </a:r>
            <a:endParaRPr lang="ru-RU" sz="800"/>
          </a:p>
        </p:txBody>
      </p:sp>
      <p:sp>
        <p:nvSpPr>
          <p:cNvPr id="92" name="Rounded Rectangle 91"/>
          <p:cNvSpPr/>
          <p:nvPr/>
        </p:nvSpPr>
        <p:spPr>
          <a:xfrm>
            <a:off x="3613150" y="450215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3" name="Picture 92" descr="ic_sq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350" y="4533900"/>
            <a:ext cx="152400" cy="15240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3905250" y="453390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Реестр КТП</a:t>
            </a:r>
            <a:endParaRPr lang="ru-RU" sz="800"/>
          </a:p>
        </p:txBody>
      </p:sp>
      <p:sp>
        <p:nvSpPr>
          <p:cNvPr id="95" name="Rounded Rectangle 94"/>
          <p:cNvSpPr/>
          <p:nvPr/>
        </p:nvSpPr>
        <p:spPr>
          <a:xfrm>
            <a:off x="5699125" y="450215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6" name="Picture 95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5325" y="4533900"/>
            <a:ext cx="152400" cy="152400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5991225" y="453390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Иные справочники ГО</a:t>
            </a:r>
            <a:endParaRPr lang="ru-RU" sz="800"/>
          </a:p>
        </p:txBody>
      </p:sp>
      <p:sp>
        <p:nvSpPr>
          <p:cNvPr id="98" name="Rounded Rectangle 97"/>
          <p:cNvSpPr/>
          <p:nvPr/>
        </p:nvSpPr>
        <p:spPr>
          <a:xfrm>
            <a:off x="3613150" y="4749800"/>
            <a:ext cx="2054225" cy="215900"/>
          </a:xfrm>
          <a:prstGeom prst="roundRect">
            <a:avLst>
              <a:gd name="adj" fmla="val 41176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9" name="Picture 98" descr="ic_sqch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350" y="4781550"/>
            <a:ext cx="152400" cy="152400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>
            <a:off x="3905250" y="4781550"/>
            <a:ext cx="1728073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Бухгалтерские процедуры</a:t>
            </a:r>
            <a:endParaRPr lang="ru-RU" sz="800"/>
          </a:p>
        </p:txBody>
      </p:sp>
      <p:sp>
        <p:nvSpPr>
          <p:cNvPr id="101" name="Rounded Rectangle 100"/>
          <p:cNvSpPr/>
          <p:nvPr/>
        </p:nvSpPr>
        <p:spPr>
          <a:xfrm>
            <a:off x="3492500" y="5149850"/>
            <a:ext cx="4381500" cy="1581150"/>
          </a:xfrm>
          <a:prstGeom prst="roundRect">
            <a:avLst>
              <a:gd name="adj" fmla="val 803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02" name="Picture 101" descr="ic_landmark_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3150" y="5245100"/>
            <a:ext cx="215900" cy="21590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3905250" y="5245100"/>
            <a:ext cx="3944302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НКТ</a:t>
            </a:r>
            <a:endParaRPr lang="ru-RU" sz="1200"/>
          </a:p>
        </p:txBody>
      </p:sp>
      <p:sp>
        <p:nvSpPr>
          <p:cNvPr id="104" name="Rounded Rectangle 103"/>
          <p:cNvSpPr/>
          <p:nvPr/>
        </p:nvSpPr>
        <p:spPr>
          <a:xfrm>
            <a:off x="3613150" y="5511800"/>
            <a:ext cx="2044700" cy="536575"/>
          </a:xfrm>
          <a:prstGeom prst="roundRect">
            <a:avLst>
              <a:gd name="adj" fmla="val 1656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3702050" y="5555456"/>
            <a:ext cx="1866900" cy="23971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81 тыс.+</a:t>
            </a:r>
            <a:endParaRPr lang="ru-RU" sz="1350"/>
          </a:p>
        </p:txBody>
      </p:sp>
      <p:sp>
        <p:nvSpPr>
          <p:cNvPr id="106" name="TextBox 105"/>
          <p:cNvSpPr txBox="1"/>
          <p:nvPr/>
        </p:nvSpPr>
        <p:spPr>
          <a:xfrm>
            <a:off x="3702050" y="5776119"/>
            <a:ext cx="1913573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договоров с NTIN (Электронный магазин)</a:t>
            </a:r>
            <a:endParaRPr lang="ru-RU" sz="750"/>
          </a:p>
        </p:txBody>
      </p:sp>
      <p:sp>
        <p:nvSpPr>
          <p:cNvPr id="107" name="Rounded Rectangle 106"/>
          <p:cNvSpPr/>
          <p:nvPr/>
        </p:nvSpPr>
        <p:spPr>
          <a:xfrm>
            <a:off x="5708650" y="5511800"/>
            <a:ext cx="2044700" cy="536575"/>
          </a:xfrm>
          <a:prstGeom prst="roundRect">
            <a:avLst>
              <a:gd name="adj" fmla="val 1656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5797550" y="5612606"/>
            <a:ext cx="1866900" cy="23971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606 тыс.+</a:t>
            </a:r>
            <a:endParaRPr lang="ru-RU" sz="1350"/>
          </a:p>
        </p:txBody>
      </p:sp>
      <p:sp>
        <p:nvSpPr>
          <p:cNvPr id="109" name="TextBox 108"/>
          <p:cNvSpPr txBox="1"/>
          <p:nvPr/>
        </p:nvSpPr>
        <p:spPr>
          <a:xfrm>
            <a:off x="5797550" y="5833269"/>
            <a:ext cx="1913573" cy="139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Кол-во актов поставки товаров с NTIN</a:t>
            </a:r>
            <a:endParaRPr lang="ru-RU" sz="750"/>
          </a:p>
        </p:txBody>
      </p:sp>
      <p:sp>
        <p:nvSpPr>
          <p:cNvPr id="110" name="Rounded Rectangle 109"/>
          <p:cNvSpPr/>
          <p:nvPr/>
        </p:nvSpPr>
        <p:spPr>
          <a:xfrm>
            <a:off x="3613150" y="6099175"/>
            <a:ext cx="2044700" cy="536575"/>
          </a:xfrm>
          <a:prstGeom prst="roundRect">
            <a:avLst>
              <a:gd name="adj" fmla="val 1656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TextBox 110"/>
          <p:cNvSpPr txBox="1"/>
          <p:nvPr/>
        </p:nvSpPr>
        <p:spPr>
          <a:xfrm>
            <a:off x="3702050" y="6199981"/>
            <a:ext cx="1866900" cy="23971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12 сервисов</a:t>
            </a:r>
            <a:endParaRPr lang="ru-RU" sz="1350"/>
          </a:p>
        </p:txBody>
      </p:sp>
      <p:sp>
        <p:nvSpPr>
          <p:cNvPr id="112" name="TextBox 111"/>
          <p:cNvSpPr txBox="1"/>
          <p:nvPr/>
        </p:nvSpPr>
        <p:spPr>
          <a:xfrm>
            <a:off x="3702050" y="6420644"/>
            <a:ext cx="1913573" cy="139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Для выгрузки данных</a:t>
            </a:r>
            <a:endParaRPr lang="ru-RU" sz="750"/>
          </a:p>
        </p:txBody>
      </p:sp>
      <p:sp>
        <p:nvSpPr>
          <p:cNvPr id="113" name="Rounded Rectangle 112"/>
          <p:cNvSpPr/>
          <p:nvPr/>
        </p:nvSpPr>
        <p:spPr>
          <a:xfrm>
            <a:off x="5708650" y="6099175"/>
            <a:ext cx="2044700" cy="536575"/>
          </a:xfrm>
          <a:prstGeom prst="roundRect">
            <a:avLst>
              <a:gd name="adj" fmla="val 1656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5797550" y="6142831"/>
            <a:ext cx="1866900" cy="23971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 dirty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93 тыс.+</a:t>
            </a:r>
            <a:endParaRPr lang="ru-RU" sz="1350" dirty="0"/>
          </a:p>
        </p:txBody>
      </p:sp>
      <p:sp>
        <p:nvSpPr>
          <p:cNvPr id="115" name="TextBox 114"/>
          <p:cNvSpPr txBox="1"/>
          <p:nvPr/>
        </p:nvSpPr>
        <p:spPr>
          <a:xfrm>
            <a:off x="5797550" y="6363494"/>
            <a:ext cx="1913573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Количество Таможенных Деклараций с NTIN</a:t>
            </a:r>
            <a:endParaRPr lang="ru-RU" sz="750"/>
          </a:p>
        </p:txBody>
      </p:sp>
      <p:sp>
        <p:nvSpPr>
          <p:cNvPr id="116" name="Rounded Rectangle 115"/>
          <p:cNvSpPr/>
          <p:nvPr/>
        </p:nvSpPr>
        <p:spPr>
          <a:xfrm>
            <a:off x="7988300" y="1193800"/>
            <a:ext cx="4000500" cy="3878659"/>
          </a:xfrm>
          <a:prstGeom prst="roundRect">
            <a:avLst>
              <a:gd name="adj" fmla="val 3274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Rounded Rectangle 116"/>
          <p:cNvSpPr/>
          <p:nvPr/>
        </p:nvSpPr>
        <p:spPr>
          <a:xfrm>
            <a:off x="8026400" y="1193800"/>
            <a:ext cx="3962400" cy="3878659"/>
          </a:xfrm>
          <a:prstGeom prst="roundRect">
            <a:avLst>
              <a:gd name="adj" fmla="val 3274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ounded Rectangle 117"/>
          <p:cNvSpPr/>
          <p:nvPr/>
        </p:nvSpPr>
        <p:spPr>
          <a:xfrm>
            <a:off x="8153400" y="1289050"/>
            <a:ext cx="241300" cy="241300"/>
          </a:xfrm>
          <a:prstGeom prst="roundRect">
            <a:avLst>
              <a:gd name="adj" fmla="val 26315"/>
            </a:avLst>
          </a:prstGeom>
          <a:solidFill>
            <a:srgbClr val="16A34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9" name="Picture 118" descr="ic_check_w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1500" y="1327150"/>
            <a:ext cx="165100" cy="165100"/>
          </a:xfrm>
          <a:prstGeom prst="rect">
            <a:avLst/>
          </a:prstGeom>
        </p:spPr>
      </p:pic>
      <p:sp>
        <p:nvSpPr>
          <p:cNvPr id="120" name="TextBox 119"/>
          <p:cNvSpPr txBox="1"/>
          <p:nvPr/>
        </p:nvSpPr>
        <p:spPr>
          <a:xfrm>
            <a:off x="8470900" y="1289050"/>
            <a:ext cx="3469164" cy="2413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1" i="0">
                <a:solidFill>
                  <a:srgbClr val="0F7A3E"/>
                </a:solidFill>
                <a:latin typeface="Open Sans"/>
                <a:ea typeface="Open Sans"/>
                <a:cs typeface="Open Sans"/>
              </a:rPr>
              <a:t>Результаты I Полугодия 2026 г.</a:t>
            </a:r>
            <a:endParaRPr lang="ru-RU" sz="1300"/>
          </a:p>
        </p:txBody>
      </p:sp>
      <p:pic>
        <p:nvPicPr>
          <p:cNvPr id="121" name="Picture 120" descr="ic_chk_green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1600200"/>
            <a:ext cx="190500" cy="190500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8420100" y="1600200"/>
            <a:ext cx="3521234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Утверждено ТЗ</a:t>
            </a:r>
            <a:endParaRPr lang="ru-RU" sz="1100"/>
          </a:p>
        </p:txBody>
      </p:sp>
      <p:sp>
        <p:nvSpPr>
          <p:cNvPr id="123" name="TextBox 122"/>
          <p:cNvSpPr txBox="1"/>
          <p:nvPr/>
        </p:nvSpPr>
        <p:spPr>
          <a:xfrm>
            <a:off x="8420100" y="1774825"/>
            <a:ext cx="3521234" cy="18216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на архитектурном портале</a:t>
            </a:r>
            <a:endParaRPr lang="ru-RU" sz="950"/>
          </a:p>
        </p:txBody>
      </p:sp>
      <p:pic>
        <p:nvPicPr>
          <p:cNvPr id="124" name="Picture 123" descr="ic_chk_green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2001441"/>
            <a:ext cx="190500" cy="190500"/>
          </a:xfrm>
          <a:prstGeom prst="rect">
            <a:avLst/>
          </a:prstGeom>
        </p:spPr>
      </p:pic>
      <p:sp>
        <p:nvSpPr>
          <p:cNvPr id="125" name="TextBox 124"/>
          <p:cNvSpPr txBox="1"/>
          <p:nvPr/>
        </p:nvSpPr>
        <p:spPr>
          <a:xfrm>
            <a:off x="8420100" y="2001441"/>
            <a:ext cx="3521234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Подписан меморандум</a:t>
            </a:r>
            <a:endParaRPr lang="ru-RU" sz="1100"/>
          </a:p>
        </p:txBody>
      </p:sp>
      <p:sp>
        <p:nvSpPr>
          <p:cNvPr id="126" name="TextBox 125"/>
          <p:cNvSpPr txBox="1"/>
          <p:nvPr/>
        </p:nvSpPr>
        <p:spPr>
          <a:xfrm>
            <a:off x="8420100" y="2176066"/>
            <a:ext cx="3521234" cy="18216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по поэтапному внедрению НКТ с НПП «Атамекен»</a:t>
            </a:r>
            <a:endParaRPr lang="ru-RU" sz="950"/>
          </a:p>
        </p:txBody>
      </p:sp>
      <p:pic>
        <p:nvPicPr>
          <p:cNvPr id="127" name="Picture 126" descr="ic_chk_green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2402681"/>
            <a:ext cx="190500" cy="190500"/>
          </a:xfrm>
          <a:prstGeom prst="rect">
            <a:avLst/>
          </a:prstGeom>
        </p:spPr>
      </p:pic>
      <p:sp>
        <p:nvSpPr>
          <p:cNvPr id="128" name="TextBox 127"/>
          <p:cNvSpPr txBox="1"/>
          <p:nvPr/>
        </p:nvSpPr>
        <p:spPr>
          <a:xfrm>
            <a:off x="8420100" y="2402681"/>
            <a:ext cx="3521234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Оптимизирован каталог</a:t>
            </a:r>
            <a:endParaRPr lang="ru-RU" sz="1100"/>
          </a:p>
        </p:txBody>
      </p:sp>
      <p:sp>
        <p:nvSpPr>
          <p:cNvPr id="129" name="TextBox 128"/>
          <p:cNvSpPr txBox="1"/>
          <p:nvPr/>
        </p:nvSpPr>
        <p:spPr>
          <a:xfrm>
            <a:off x="8420100" y="2577306"/>
            <a:ext cx="3521234" cy="3389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деактивировано порядка 9 млн дублирующихся и неинформативных карточек товаров</a:t>
            </a:r>
            <a:endParaRPr lang="ru-RU" sz="950"/>
          </a:p>
        </p:txBody>
      </p:sp>
      <p:pic>
        <p:nvPicPr>
          <p:cNvPr id="130" name="Picture 129" descr="ic_chk_green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2960688"/>
            <a:ext cx="190500" cy="190500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8420100" y="2960688"/>
            <a:ext cx="3521234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Интеграции</a:t>
            </a:r>
            <a:endParaRPr lang="ru-RU" sz="1100"/>
          </a:p>
        </p:txBody>
      </p:sp>
      <p:sp>
        <p:nvSpPr>
          <p:cNvPr id="132" name="TextBox 131"/>
          <p:cNvSpPr txBox="1"/>
          <p:nvPr/>
        </p:nvSpPr>
        <p:spPr>
          <a:xfrm>
            <a:off x="8420100" y="3135312"/>
            <a:ext cx="3521234" cy="65246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с ИС ЭСФ, ИС Кеден, закупочными порталами (ЕПЗ, Самрук-Казына), ОФД, ИС ГП, Е-КТРМ, ЕАСУ, СК-формация, ПСУ, маркетплейсами и товароучетными системами</a:t>
            </a:r>
            <a:endParaRPr lang="ru-RU" sz="950"/>
          </a:p>
        </p:txBody>
      </p:sp>
      <p:pic>
        <p:nvPicPr>
          <p:cNvPr id="133" name="Picture 132" descr="ic_chk_green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832225"/>
            <a:ext cx="190500" cy="190500"/>
          </a:xfrm>
          <a:prstGeom prst="rect">
            <a:avLst/>
          </a:prstGeom>
        </p:spPr>
      </p:pic>
      <p:sp>
        <p:nvSpPr>
          <p:cNvPr id="134" name="TextBox 133"/>
          <p:cNvSpPr txBox="1"/>
          <p:nvPr/>
        </p:nvSpPr>
        <p:spPr>
          <a:xfrm>
            <a:off x="8420100" y="3832225"/>
            <a:ext cx="3521234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Разработаны</a:t>
            </a:r>
            <a:endParaRPr lang="ru-RU" sz="1100"/>
          </a:p>
        </p:txBody>
      </p:sp>
      <p:sp>
        <p:nvSpPr>
          <p:cNvPr id="135" name="TextBox 134"/>
          <p:cNvSpPr txBox="1"/>
          <p:nvPr/>
        </p:nvSpPr>
        <p:spPr>
          <a:xfrm>
            <a:off x="8420100" y="4006850"/>
            <a:ext cx="3521234" cy="18216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сервисы для выгрузки данных о товарах</a:t>
            </a:r>
            <a:endParaRPr lang="ru-RU" sz="950"/>
          </a:p>
        </p:txBody>
      </p:sp>
      <p:pic>
        <p:nvPicPr>
          <p:cNvPr id="136" name="Picture 135" descr="ic_chk_green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4233466"/>
            <a:ext cx="190500" cy="190500"/>
          </a:xfrm>
          <a:prstGeom prst="rect">
            <a:avLst/>
          </a:prstGeom>
        </p:spPr>
      </p:pic>
      <p:sp>
        <p:nvSpPr>
          <p:cNvPr id="137" name="TextBox 136"/>
          <p:cNvSpPr txBox="1"/>
          <p:nvPr/>
        </p:nvSpPr>
        <p:spPr>
          <a:xfrm>
            <a:off x="8420100" y="4233466"/>
            <a:ext cx="3521234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Поддержка МСБ</a:t>
            </a:r>
            <a:endParaRPr lang="ru-RU" sz="1100"/>
          </a:p>
        </p:txBody>
      </p:sp>
      <p:sp>
        <p:nvSpPr>
          <p:cNvPr id="138" name="TextBox 137"/>
          <p:cNvSpPr txBox="1"/>
          <p:nvPr/>
        </p:nvSpPr>
        <p:spPr>
          <a:xfrm>
            <a:off x="8420100" y="4408091"/>
            <a:ext cx="3521234" cy="49569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Созданы базовые NTIN для упрощения реализации товаров </a:t>
            </a:r>
            <a:r>
              <a:rPr lang="ru-RU" sz="950" b="1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МСБ</a:t>
            </a:r>
            <a:r>
              <a:rPr lang="ru-RU" sz="9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 по сельскому хозяйству, нефтегазовой отрасли и СЗПТ</a:t>
            </a:r>
            <a:endParaRPr lang="ru-RU" sz="950"/>
          </a:p>
        </p:txBody>
      </p:sp>
      <p:sp>
        <p:nvSpPr>
          <p:cNvPr id="139" name="Rounded Rectangle 138"/>
          <p:cNvSpPr/>
          <p:nvPr/>
        </p:nvSpPr>
        <p:spPr>
          <a:xfrm>
            <a:off x="7988300" y="5161359"/>
            <a:ext cx="4000500" cy="1569641"/>
          </a:xfrm>
          <a:prstGeom prst="roundRect">
            <a:avLst>
              <a:gd name="adj" fmla="val 809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40" name="Picture 139" descr="ic_chev_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21650" y="5256609"/>
            <a:ext cx="215900" cy="215900"/>
          </a:xfrm>
          <a:prstGeom prst="rect">
            <a:avLst/>
          </a:prstGeom>
        </p:spPr>
      </p:pic>
      <p:sp>
        <p:nvSpPr>
          <p:cNvPr id="141" name="TextBox 140"/>
          <p:cNvSpPr txBox="1"/>
          <p:nvPr/>
        </p:nvSpPr>
        <p:spPr>
          <a:xfrm>
            <a:off x="8413750" y="5256609"/>
            <a:ext cx="3527742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Стратегические планы</a:t>
            </a:r>
            <a:endParaRPr lang="ru-RU" sz="1200"/>
          </a:p>
        </p:txBody>
      </p:sp>
      <p:sp>
        <p:nvSpPr>
          <p:cNvPr id="142" name="Rounded Rectangle 141"/>
          <p:cNvSpPr/>
          <p:nvPr/>
        </p:nvSpPr>
        <p:spPr>
          <a:xfrm>
            <a:off x="8121650" y="5523309"/>
            <a:ext cx="1841500" cy="530820"/>
          </a:xfrm>
          <a:prstGeom prst="roundRect">
            <a:avLst>
              <a:gd name="adj" fmla="val 16747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43" name="Picture 142" descr="ic_shield_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97850" y="5574109"/>
            <a:ext cx="152400" cy="15240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8401050" y="5574109"/>
            <a:ext cx="1523048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Аттестация ИБ</a:t>
            </a:r>
            <a:endParaRPr lang="ru-RU" sz="850"/>
          </a:p>
        </p:txBody>
      </p:sp>
      <p:sp>
        <p:nvSpPr>
          <p:cNvPr id="145" name="TextBox 144"/>
          <p:cNvSpPr txBox="1"/>
          <p:nvPr/>
        </p:nvSpPr>
        <p:spPr>
          <a:xfrm>
            <a:off x="8197850" y="5739209"/>
            <a:ext cx="1731327" cy="289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Прохождение испытаний на стандарты ИБ</a:t>
            </a:r>
            <a:endParaRPr lang="ru-RU" sz="800"/>
          </a:p>
        </p:txBody>
      </p:sp>
      <p:sp>
        <p:nvSpPr>
          <p:cNvPr id="146" name="Rounded Rectangle 145"/>
          <p:cNvSpPr/>
          <p:nvPr/>
        </p:nvSpPr>
        <p:spPr>
          <a:xfrm>
            <a:off x="10013950" y="5523309"/>
            <a:ext cx="1841500" cy="530820"/>
          </a:xfrm>
          <a:prstGeom prst="roundRect">
            <a:avLst>
              <a:gd name="adj" fmla="val 16747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47" name="Picture 146" descr="ic_trend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0150" y="5574109"/>
            <a:ext cx="152400" cy="152400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10293350" y="5574109"/>
            <a:ext cx="1523048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Промышленный запуск</a:t>
            </a:r>
            <a:endParaRPr lang="ru-RU" sz="850"/>
          </a:p>
        </p:txBody>
      </p:sp>
      <p:sp>
        <p:nvSpPr>
          <p:cNvPr id="149" name="TextBox 148"/>
          <p:cNvSpPr txBox="1"/>
          <p:nvPr/>
        </p:nvSpPr>
        <p:spPr>
          <a:xfrm>
            <a:off x="10090150" y="5739209"/>
            <a:ext cx="1731327" cy="289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Ввод системы в промышленную среду</a:t>
            </a:r>
            <a:endParaRPr lang="ru-RU" sz="800"/>
          </a:p>
        </p:txBody>
      </p:sp>
      <p:sp>
        <p:nvSpPr>
          <p:cNvPr id="150" name="Rounded Rectangle 149"/>
          <p:cNvSpPr/>
          <p:nvPr/>
        </p:nvSpPr>
        <p:spPr>
          <a:xfrm>
            <a:off x="8121650" y="6104930"/>
            <a:ext cx="1841500" cy="530820"/>
          </a:xfrm>
          <a:prstGeom prst="roundRect">
            <a:avLst>
              <a:gd name="adj" fmla="val 16747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51" name="Picture 150" descr="ic_link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7850" y="6155730"/>
            <a:ext cx="152400" cy="152400"/>
          </a:xfrm>
          <a:prstGeom prst="rect">
            <a:avLst/>
          </a:prstGeom>
        </p:spPr>
      </p:pic>
      <p:sp>
        <p:nvSpPr>
          <p:cNvPr id="152" name="TextBox 151"/>
          <p:cNvSpPr txBox="1"/>
          <p:nvPr/>
        </p:nvSpPr>
        <p:spPr>
          <a:xfrm>
            <a:off x="8401050" y="6155730"/>
            <a:ext cx="1523048" cy="152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Интеграция с ИС ГО</a:t>
            </a:r>
            <a:endParaRPr lang="ru-RU" sz="850"/>
          </a:p>
        </p:txBody>
      </p:sp>
      <p:sp>
        <p:nvSpPr>
          <p:cNvPr id="153" name="TextBox 152"/>
          <p:cNvSpPr txBox="1"/>
          <p:nvPr/>
        </p:nvSpPr>
        <p:spPr>
          <a:xfrm>
            <a:off x="8197850" y="6320830"/>
            <a:ext cx="1731327" cy="289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(ГБД ЕЛ, Реестр КТП, Е-Нотариат, АГСК-3)</a:t>
            </a:r>
            <a:endParaRPr lang="ru-RU" sz="800"/>
          </a:p>
        </p:txBody>
      </p:sp>
      <p:sp>
        <p:nvSpPr>
          <p:cNvPr id="154" name="Rounded Rectangle 153"/>
          <p:cNvSpPr/>
          <p:nvPr/>
        </p:nvSpPr>
        <p:spPr>
          <a:xfrm>
            <a:off x="10013950" y="6104930"/>
            <a:ext cx="1841500" cy="530820"/>
          </a:xfrm>
          <a:prstGeom prst="roundRect">
            <a:avLst>
              <a:gd name="adj" fmla="val 16747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55" name="Picture 154" descr="ic_chk_blu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90150" y="6294140"/>
            <a:ext cx="152400" cy="152400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10293350" y="6235402"/>
            <a:ext cx="1523048" cy="26987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Внедрение НКТ по всей стране</a:t>
            </a:r>
            <a:endParaRPr lang="ru-RU" sz="850"/>
          </a:p>
        </p:txBody>
      </p:sp>
      <p:sp>
        <p:nvSpPr>
          <p:cNvPr id="157" name="TextBox 156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6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3164284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База данных цен</a:t>
            </a:r>
            <a:endParaRPr lang="ru-RU" sz="3000"/>
          </a:p>
        </p:txBody>
      </p:sp>
      <p:sp>
        <p:nvSpPr>
          <p:cNvPr id="4" name="TextBox 3"/>
          <p:cNvSpPr txBox="1"/>
          <p:nvPr/>
        </p:nvSpPr>
        <p:spPr>
          <a:xfrm>
            <a:off x="4853384" y="556915"/>
            <a:ext cx="2426295" cy="327620"/>
          </a:xfrm>
          <a:prstGeom prst="rect">
            <a:avLst/>
          </a:prstGeom>
          <a:noFill/>
        </p:spPr>
        <p:txBody>
          <a:bodyPr wrap="none" lIns="0" tIns="8890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(Система маркет-анализа)</a:t>
            </a:r>
            <a:endParaRPr lang="ru-RU" sz="1400"/>
          </a:p>
        </p:txBody>
      </p:sp>
      <p:sp>
        <p:nvSpPr>
          <p:cNvPr id="5" name="Rectangle 4"/>
          <p:cNvSpPr/>
          <p:nvPr/>
        </p:nvSpPr>
        <p:spPr>
          <a:xfrm>
            <a:off x="7937500" y="410964"/>
            <a:ext cx="4064000" cy="594122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937500" y="410964"/>
            <a:ext cx="19050" cy="594122"/>
          </a:xfrm>
          <a:prstGeom prst="rect">
            <a:avLst/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37500" y="410964"/>
            <a:ext cx="4162584" cy="619522"/>
          </a:xfrm>
          <a:prstGeom prst="rect">
            <a:avLst/>
          </a:prstGeom>
          <a:noFill/>
        </p:spPr>
        <p:txBody>
          <a:bodyPr wrap="square" lIns="12065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1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БДЦ</a:t>
            </a:r>
            <a:r>
              <a:rPr lang="ru-RU" sz="900" b="0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 – информационная подсистема, являющаяся частью веб-портала государственных закупок, предназначенная для сбора и анализа ценовой информации на основе данных, получаемых из электронных информационных ресурсов.</a:t>
            </a:r>
            <a:endParaRPr lang="ru-RU" sz="900"/>
          </a:p>
        </p:txBody>
      </p:sp>
      <p:sp>
        <p:nvSpPr>
          <p:cNvPr id="8" name="Rounded Rectangle 7"/>
          <p:cNvSpPr/>
          <p:nvPr/>
        </p:nvSpPr>
        <p:spPr>
          <a:xfrm>
            <a:off x="203200" y="1193800"/>
            <a:ext cx="3073400" cy="5546328"/>
          </a:xfrm>
          <a:prstGeom prst="roundRect">
            <a:avLst>
              <a:gd name="adj" fmla="val 413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49250" y="1289050"/>
            <a:ext cx="2850832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1" i="0" spc="5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КЛЮЧЕВЫЕ РЕЗУЛЬТАТЫ 2025–2026 ГГ.</a:t>
            </a:r>
            <a:endParaRPr lang="ru-RU" sz="900"/>
          </a:p>
        </p:txBody>
      </p:sp>
      <p:sp>
        <p:nvSpPr>
          <p:cNvPr id="10" name="Rounded Rectangle 9"/>
          <p:cNvSpPr/>
          <p:nvPr/>
        </p:nvSpPr>
        <p:spPr>
          <a:xfrm>
            <a:off x="349250" y="1553071"/>
            <a:ext cx="279400" cy="2794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1</a:t>
            </a:r>
            <a:endParaRPr lang="ru-RU" sz="1100"/>
          </a:p>
        </p:txBody>
      </p:sp>
      <p:sp>
        <p:nvSpPr>
          <p:cNvPr id="11" name="TextBox 10"/>
          <p:cNvSpPr txBox="1"/>
          <p:nvPr/>
        </p:nvSpPr>
        <p:spPr>
          <a:xfrm>
            <a:off x="717550" y="1494730"/>
            <a:ext cx="2473325" cy="39608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Единый источник ценовых данных</a:t>
            </a:r>
            <a:endParaRPr lang="ru-RU" sz="1300"/>
          </a:p>
        </p:txBody>
      </p:sp>
      <p:sp>
        <p:nvSpPr>
          <p:cNvPr id="12" name="Rectangle 11"/>
          <p:cNvSpPr/>
          <p:nvPr/>
        </p:nvSpPr>
        <p:spPr>
          <a:xfrm>
            <a:off x="349250" y="1947962"/>
            <a:ext cx="2781300" cy="21967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9250" y="2154932"/>
            <a:ext cx="2781300" cy="12700"/>
          </a:xfrm>
          <a:prstGeom prst="rect">
            <a:avLst/>
          </a:prstGeom>
          <a:solidFill>
            <a:srgbClr val="D3E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9250" y="1947962"/>
            <a:ext cx="2850832" cy="245070"/>
          </a:xfrm>
          <a:prstGeom prst="rect">
            <a:avLst/>
          </a:prstGeom>
          <a:noFill/>
        </p:spPr>
        <p:txBody>
          <a:bodyPr wrap="square" lIns="0" tIns="0" rIns="0" bIns="3810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Источники данных</a:t>
            </a:r>
            <a:endParaRPr lang="ru-RU" sz="1100"/>
          </a:p>
        </p:txBody>
      </p:sp>
      <p:sp>
        <p:nvSpPr>
          <p:cNvPr id="15" name="Rounded Rectangle 14"/>
          <p:cNvSpPr/>
          <p:nvPr/>
        </p:nvSpPr>
        <p:spPr>
          <a:xfrm>
            <a:off x="349250" y="2224782"/>
            <a:ext cx="2781300" cy="450850"/>
          </a:xfrm>
          <a:prstGeom prst="roundRect">
            <a:avLst>
              <a:gd name="adj" fmla="val 1971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ОФД" descr="of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2320345"/>
            <a:ext cx="279400" cy="2597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06450" y="2275582"/>
            <a:ext cx="2291080" cy="3492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Операторы фискальных данных</a:t>
            </a:r>
            <a:endParaRPr lang="ru-RU" sz="1100"/>
          </a:p>
        </p:txBody>
      </p:sp>
      <p:sp>
        <p:nvSpPr>
          <p:cNvPr id="18" name="Rounded Rectangle 17"/>
          <p:cNvSpPr/>
          <p:nvPr/>
        </p:nvSpPr>
        <p:spPr>
          <a:xfrm>
            <a:off x="349250" y="2732782"/>
            <a:ext cx="2781300" cy="424755"/>
          </a:xfrm>
          <a:prstGeom prst="roundRect">
            <a:avLst>
              <a:gd name="adj" fmla="val 20929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Маркетплейсы" descr="mark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" y="2828330"/>
            <a:ext cx="279400" cy="23356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6450" y="2783582"/>
            <a:ext cx="2291080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Маркетплейсы и ЭТП</a:t>
            </a:r>
            <a:endParaRPr lang="ru-RU" sz="1100"/>
          </a:p>
        </p:txBody>
      </p:sp>
      <p:sp>
        <p:nvSpPr>
          <p:cNvPr id="21" name="TextBox 20"/>
          <p:cNvSpPr txBox="1"/>
          <p:nvPr/>
        </p:nvSpPr>
        <p:spPr>
          <a:xfrm>
            <a:off x="806450" y="2958207"/>
            <a:ext cx="229108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Kaspi.kz, Halyk Market, Omarket.kz</a:t>
            </a:r>
            <a:endParaRPr lang="ru-RU" sz="900"/>
          </a:p>
        </p:txBody>
      </p:sp>
      <p:sp>
        <p:nvSpPr>
          <p:cNvPr id="22" name="Rounded Rectangle 21"/>
          <p:cNvSpPr/>
          <p:nvPr/>
        </p:nvSpPr>
        <p:spPr>
          <a:xfrm>
            <a:off x="349250" y="3214688"/>
            <a:ext cx="2781300" cy="450850"/>
          </a:xfrm>
          <a:prstGeom prst="roundRect">
            <a:avLst>
              <a:gd name="adj" fmla="val 1971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Счета-фактуры" descr="invoi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75" y="3300412"/>
            <a:ext cx="209550" cy="279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06450" y="3265488"/>
            <a:ext cx="2291080" cy="3492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Электронные счета-фактур, таможенные декларации</a:t>
            </a:r>
            <a:endParaRPr lang="ru-RU" sz="1100"/>
          </a:p>
        </p:txBody>
      </p:sp>
      <p:sp>
        <p:nvSpPr>
          <p:cNvPr id="25" name="Rounded Rectangle 24"/>
          <p:cNvSpPr/>
          <p:nvPr/>
        </p:nvSpPr>
        <p:spPr>
          <a:xfrm>
            <a:off x="349250" y="3722688"/>
            <a:ext cx="2781300" cy="450850"/>
          </a:xfrm>
          <a:prstGeom prst="roundRect">
            <a:avLst>
              <a:gd name="adj" fmla="val 1971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НКТ" descr="nk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50" y="3824228"/>
            <a:ext cx="279400" cy="2477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06450" y="3773488"/>
            <a:ext cx="2291080" cy="3492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Национальный каталог товаров</a:t>
            </a:r>
            <a:endParaRPr lang="ru-RU" sz="1100"/>
          </a:p>
        </p:txBody>
      </p:sp>
      <p:sp>
        <p:nvSpPr>
          <p:cNvPr id="28" name="Rounded Rectangle 27"/>
          <p:cNvSpPr/>
          <p:nvPr/>
        </p:nvSpPr>
        <p:spPr>
          <a:xfrm>
            <a:off x="349250" y="4230688"/>
            <a:ext cx="2781300" cy="450850"/>
          </a:xfrm>
          <a:prstGeom prst="roundRect">
            <a:avLst>
              <a:gd name="adj" fmla="val 19718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АИИС ЭГЗ" descr="egz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" y="4319264"/>
            <a:ext cx="279400" cy="27369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06450" y="4281488"/>
            <a:ext cx="2291080" cy="3492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АИИС «Электронные государственные закупки»</a:t>
            </a:r>
            <a:endParaRPr lang="ru-RU" sz="1100"/>
          </a:p>
        </p:txBody>
      </p:sp>
      <p:sp>
        <p:nvSpPr>
          <p:cNvPr id="31" name="Rectangle 30"/>
          <p:cNvSpPr/>
          <p:nvPr/>
        </p:nvSpPr>
        <p:spPr>
          <a:xfrm>
            <a:off x="349250" y="4738688"/>
            <a:ext cx="2781300" cy="21967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349250" y="4945658"/>
            <a:ext cx="2781300" cy="12700"/>
          </a:xfrm>
          <a:prstGeom prst="rect">
            <a:avLst/>
          </a:prstGeom>
          <a:solidFill>
            <a:srgbClr val="D3E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49250" y="4738688"/>
            <a:ext cx="2850832" cy="245070"/>
          </a:xfrm>
          <a:prstGeom prst="rect">
            <a:avLst/>
          </a:prstGeom>
          <a:noFill/>
        </p:spPr>
        <p:txBody>
          <a:bodyPr wrap="square" lIns="0" tIns="0" rIns="0" bIns="3810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Назначение</a:t>
            </a:r>
            <a:endParaRPr lang="ru-RU" sz="1100"/>
          </a:p>
        </p:txBody>
      </p:sp>
      <p:pic>
        <p:nvPicPr>
          <p:cNvPr id="34" name="Picture 33" descr="ic_chk_gree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250" y="5015508"/>
            <a:ext cx="190500" cy="1905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15950" y="5015508"/>
            <a:ext cx="2577465" cy="368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Формирование единого источника ценовой информации на ТРУ</a:t>
            </a:r>
            <a:endParaRPr lang="ru-RU" sz="1000"/>
          </a:p>
        </p:txBody>
      </p:sp>
      <p:pic>
        <p:nvPicPr>
          <p:cNvPr id="36" name="Picture 35" descr="ic_chk_gree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250" y="5415558"/>
            <a:ext cx="190500" cy="1905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15950" y="5415558"/>
            <a:ext cx="2577465" cy="539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Применения цен БДЦ в рамках бюджетного планирования и государственных закупок</a:t>
            </a:r>
            <a:endParaRPr lang="ru-RU" sz="1000"/>
          </a:p>
        </p:txBody>
      </p:sp>
      <p:pic>
        <p:nvPicPr>
          <p:cNvPr id="38" name="Picture 37" descr="ic_chk_gree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250" y="5987058"/>
            <a:ext cx="190500" cy="1905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5950" y="5987058"/>
            <a:ext cx="2577465" cy="368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Анализ динамики цен по товарам, категориям, регионам и источникам</a:t>
            </a:r>
            <a:endParaRPr lang="ru-RU" sz="1000"/>
          </a:p>
        </p:txBody>
      </p:sp>
      <p:sp>
        <p:nvSpPr>
          <p:cNvPr id="40" name="Rounded Rectangle 39"/>
          <p:cNvSpPr/>
          <p:nvPr/>
        </p:nvSpPr>
        <p:spPr>
          <a:xfrm>
            <a:off x="3403600" y="1193800"/>
            <a:ext cx="5207000" cy="3255962"/>
          </a:xfrm>
          <a:prstGeom prst="roundRect">
            <a:avLst>
              <a:gd name="adj" fmla="val 3900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3562350" y="1263650"/>
            <a:ext cx="279400" cy="279400"/>
          </a:xfrm>
          <a:prstGeom prst="roundRect">
            <a:avLst>
              <a:gd name="adj" fmla="val 50000"/>
            </a:avLst>
          </a:prstGeom>
          <a:solidFill>
            <a:srgbClr val="E8892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2</a:t>
            </a:r>
            <a:endParaRPr lang="ru-RU" sz="1100"/>
          </a:p>
        </p:txBody>
      </p:sp>
      <p:sp>
        <p:nvSpPr>
          <p:cNvPr id="42" name="TextBox 41"/>
          <p:cNvSpPr txBox="1"/>
          <p:nvPr/>
        </p:nvSpPr>
        <p:spPr>
          <a:xfrm>
            <a:off x="3930650" y="1263650"/>
            <a:ext cx="463423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Сервисы и интеграции БДЦ</a:t>
            </a:r>
            <a:endParaRPr lang="ru-RU" sz="1300"/>
          </a:p>
        </p:txBody>
      </p:sp>
      <p:sp>
        <p:nvSpPr>
          <p:cNvPr id="43" name="Rectangle 42"/>
          <p:cNvSpPr/>
          <p:nvPr/>
        </p:nvSpPr>
        <p:spPr>
          <a:xfrm>
            <a:off x="3562350" y="1593850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3562350" y="1593850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3562350" y="1619250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3562350" y="1619250"/>
            <a:ext cx="25400" cy="306983"/>
          </a:xfrm>
          <a:prstGeom prst="rect">
            <a:avLst/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3676650" y="1619250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Модуль бюджетного планирования</a:t>
            </a:r>
            <a:endParaRPr lang="ru-RU" sz="1050"/>
          </a:p>
        </p:txBody>
      </p:sp>
      <p:sp>
        <p:nvSpPr>
          <p:cNvPr id="48" name="TextBox 47"/>
          <p:cNvSpPr txBox="1"/>
          <p:nvPr/>
        </p:nvSpPr>
        <p:spPr>
          <a:xfrm>
            <a:off x="3676650" y="1785938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поиск товара по характеристикам, расчёт цены, формирование акта</a:t>
            </a:r>
            <a:endParaRPr lang="ru-RU" sz="850"/>
          </a:p>
        </p:txBody>
      </p:sp>
      <p:sp>
        <p:nvSpPr>
          <p:cNvPr id="49" name="Rounded Rectangle 48"/>
          <p:cNvSpPr/>
          <p:nvPr/>
        </p:nvSpPr>
        <p:spPr>
          <a:xfrm>
            <a:off x="7918450" y="1687612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Прод</a:t>
            </a:r>
            <a:endParaRPr lang="ru-RU" sz="800"/>
          </a:p>
        </p:txBody>
      </p:sp>
      <p:sp>
        <p:nvSpPr>
          <p:cNvPr id="50" name="Rectangle 49"/>
          <p:cNvSpPr/>
          <p:nvPr/>
        </p:nvSpPr>
        <p:spPr>
          <a:xfrm>
            <a:off x="3562350" y="1945283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3562350" y="1945283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3562350" y="1970683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3562350" y="1970683"/>
            <a:ext cx="25400" cy="306983"/>
          </a:xfrm>
          <a:prstGeom prst="rect">
            <a:avLst/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3676650" y="1970683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Сервис медианной цены по NTIN / GTIN</a:t>
            </a:r>
            <a:endParaRPr lang="ru-RU" sz="1050"/>
          </a:p>
        </p:txBody>
      </p:sp>
      <p:sp>
        <p:nvSpPr>
          <p:cNvPr id="55" name="TextBox 54"/>
          <p:cNvSpPr txBox="1"/>
          <p:nvPr/>
        </p:nvSpPr>
        <p:spPr>
          <a:xfrm>
            <a:off x="3676650" y="2137370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расчёт медианной цены по идентификаторам товаров</a:t>
            </a:r>
            <a:endParaRPr lang="ru-RU" sz="850"/>
          </a:p>
        </p:txBody>
      </p:sp>
      <p:sp>
        <p:nvSpPr>
          <p:cNvPr id="56" name="Rounded Rectangle 55"/>
          <p:cNvSpPr/>
          <p:nvPr/>
        </p:nvSpPr>
        <p:spPr>
          <a:xfrm>
            <a:off x="7918450" y="2039045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Прод</a:t>
            </a:r>
            <a:endParaRPr lang="ru-RU" sz="800"/>
          </a:p>
        </p:txBody>
      </p:sp>
      <p:sp>
        <p:nvSpPr>
          <p:cNvPr id="57" name="Rectangle 56"/>
          <p:cNvSpPr/>
          <p:nvPr/>
        </p:nvSpPr>
        <p:spPr>
          <a:xfrm>
            <a:off x="3562350" y="2296716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3562350" y="2296716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3562350" y="2322116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3562350" y="2322116"/>
            <a:ext cx="25400" cy="306983"/>
          </a:xfrm>
          <a:prstGeom prst="rect">
            <a:avLst/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3676650" y="2322116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Система маркет-анализа</a:t>
            </a:r>
            <a:endParaRPr lang="ru-RU" sz="1050"/>
          </a:p>
        </p:txBody>
      </p:sp>
      <p:sp>
        <p:nvSpPr>
          <p:cNvPr id="62" name="TextBox 61"/>
          <p:cNvSpPr txBox="1"/>
          <p:nvPr/>
        </p:nvSpPr>
        <p:spPr>
          <a:xfrm>
            <a:off x="3676650" y="2488803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Omarket.kz, Kaspi.kz, Halyk Market</a:t>
            </a:r>
            <a:endParaRPr lang="ru-RU" sz="850"/>
          </a:p>
        </p:txBody>
      </p:sp>
      <p:sp>
        <p:nvSpPr>
          <p:cNvPr id="63" name="Rounded Rectangle 62"/>
          <p:cNvSpPr/>
          <p:nvPr/>
        </p:nvSpPr>
        <p:spPr>
          <a:xfrm>
            <a:off x="7918450" y="2390477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Прод</a:t>
            </a:r>
            <a:endParaRPr lang="ru-RU" sz="800"/>
          </a:p>
        </p:txBody>
      </p:sp>
      <p:sp>
        <p:nvSpPr>
          <p:cNvPr id="64" name="Rectangle 63"/>
          <p:cNvSpPr/>
          <p:nvPr/>
        </p:nvSpPr>
        <p:spPr>
          <a:xfrm>
            <a:off x="3562350" y="2648148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3562350" y="2648148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3562350" y="2673548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3562350" y="2673548"/>
            <a:ext cx="25400" cy="306983"/>
          </a:xfrm>
          <a:prstGeom prst="rect">
            <a:avLst/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3676650" y="2673548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Авторизация через ЕПЗ / АИИС ЭГЗ</a:t>
            </a:r>
            <a:endParaRPr lang="ru-RU" sz="1050"/>
          </a:p>
        </p:txBody>
      </p:sp>
      <p:sp>
        <p:nvSpPr>
          <p:cNvPr id="69" name="TextBox 68"/>
          <p:cNvSpPr txBox="1"/>
          <p:nvPr/>
        </p:nvSpPr>
        <p:spPr>
          <a:xfrm>
            <a:off x="3676650" y="2840236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единый вход и доступ пользователей</a:t>
            </a:r>
            <a:endParaRPr lang="ru-RU" sz="850"/>
          </a:p>
        </p:txBody>
      </p:sp>
      <p:sp>
        <p:nvSpPr>
          <p:cNvPr id="70" name="Rounded Rectangle 69"/>
          <p:cNvSpPr/>
          <p:nvPr/>
        </p:nvSpPr>
        <p:spPr>
          <a:xfrm>
            <a:off x="7918450" y="2741910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Прод</a:t>
            </a:r>
            <a:endParaRPr lang="ru-RU" sz="800"/>
          </a:p>
        </p:txBody>
      </p:sp>
      <p:sp>
        <p:nvSpPr>
          <p:cNvPr id="71" name="Rectangle 70"/>
          <p:cNvSpPr/>
          <p:nvPr/>
        </p:nvSpPr>
        <p:spPr>
          <a:xfrm>
            <a:off x="3562350" y="2999581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3562350" y="2999581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3562350" y="3024981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3562350" y="3024981"/>
            <a:ext cx="25400" cy="306983"/>
          </a:xfrm>
          <a:prstGeom prst="rect">
            <a:avLst/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3676650" y="3024981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Интеграции</a:t>
            </a:r>
            <a:endParaRPr lang="ru-RU" sz="1050"/>
          </a:p>
        </p:txBody>
      </p:sp>
      <p:sp>
        <p:nvSpPr>
          <p:cNvPr id="76" name="TextBox 75"/>
          <p:cNvSpPr txBox="1"/>
          <p:nvPr/>
        </p:nvSpPr>
        <p:spPr>
          <a:xfrm>
            <a:off x="3676650" y="3191669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ИС ГП, ИС Парус Бюджет, ИС Акимат365</a:t>
            </a:r>
            <a:endParaRPr lang="ru-RU" sz="850"/>
          </a:p>
        </p:txBody>
      </p:sp>
      <p:sp>
        <p:nvSpPr>
          <p:cNvPr id="77" name="Rounded Rectangle 76"/>
          <p:cNvSpPr/>
          <p:nvPr/>
        </p:nvSpPr>
        <p:spPr>
          <a:xfrm>
            <a:off x="7918450" y="3093343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Прод</a:t>
            </a:r>
            <a:endParaRPr lang="ru-RU" sz="800"/>
          </a:p>
        </p:txBody>
      </p:sp>
      <p:sp>
        <p:nvSpPr>
          <p:cNvPr id="78" name="Rectangle 77"/>
          <p:cNvSpPr/>
          <p:nvPr/>
        </p:nvSpPr>
        <p:spPr>
          <a:xfrm>
            <a:off x="3562350" y="3351014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3562350" y="3351014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3562350" y="3376414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3562350" y="3376414"/>
            <a:ext cx="25400" cy="306983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3676650" y="3376414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Аналитика по чекам NTIN</a:t>
            </a:r>
            <a:endParaRPr lang="ru-RU" sz="1050"/>
          </a:p>
        </p:txBody>
      </p:sp>
      <p:sp>
        <p:nvSpPr>
          <p:cNvPr id="83" name="TextBox 82"/>
          <p:cNvSpPr txBox="1"/>
          <p:nvPr/>
        </p:nvSpPr>
        <p:spPr>
          <a:xfrm>
            <a:off x="3676650" y="3543102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I-OFD, SDF</a:t>
            </a:r>
            <a:endParaRPr lang="ru-RU" sz="850"/>
          </a:p>
        </p:txBody>
      </p:sp>
      <p:sp>
        <p:nvSpPr>
          <p:cNvPr id="84" name="Rounded Rectangle 83"/>
          <p:cNvSpPr/>
          <p:nvPr/>
        </p:nvSpPr>
        <p:spPr>
          <a:xfrm>
            <a:off x="7918450" y="3444776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Прод</a:t>
            </a:r>
            <a:endParaRPr lang="ru-RU" sz="800"/>
          </a:p>
        </p:txBody>
      </p:sp>
      <p:sp>
        <p:nvSpPr>
          <p:cNvPr id="85" name="Rectangle 84"/>
          <p:cNvSpPr/>
          <p:nvPr/>
        </p:nvSpPr>
        <p:spPr>
          <a:xfrm>
            <a:off x="3562350" y="3702447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3562350" y="3702447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3562350" y="3727847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3562350" y="3727847"/>
            <a:ext cx="25400" cy="306983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3676650" y="3727847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Анализ по СЗПТ</a:t>
            </a:r>
            <a:endParaRPr lang="ru-RU" sz="1050"/>
          </a:p>
        </p:txBody>
      </p:sp>
      <p:sp>
        <p:nvSpPr>
          <p:cNvPr id="90" name="TextBox 89"/>
          <p:cNvSpPr txBox="1"/>
          <p:nvPr/>
        </p:nvSpPr>
        <p:spPr>
          <a:xfrm>
            <a:off x="3676650" y="3894534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выявление рисков и аномальных цен</a:t>
            </a:r>
            <a:endParaRPr lang="ru-RU" sz="850"/>
          </a:p>
        </p:txBody>
      </p:sp>
      <p:sp>
        <p:nvSpPr>
          <p:cNvPr id="91" name="Rounded Rectangle 90"/>
          <p:cNvSpPr/>
          <p:nvPr/>
        </p:nvSpPr>
        <p:spPr>
          <a:xfrm>
            <a:off x="7918450" y="3796209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FFEDCC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8F5200"/>
                </a:solidFill>
                <a:latin typeface="Open Sans"/>
                <a:ea typeface="Open Sans"/>
                <a:cs typeface="Open Sans"/>
              </a:rPr>
              <a:t>Тест</a:t>
            </a:r>
            <a:endParaRPr lang="ru-RU" sz="800"/>
          </a:p>
        </p:txBody>
      </p:sp>
      <p:sp>
        <p:nvSpPr>
          <p:cNvPr id="92" name="Rectangle 91"/>
          <p:cNvSpPr/>
          <p:nvPr/>
        </p:nvSpPr>
        <p:spPr>
          <a:xfrm>
            <a:off x="3562350" y="4053880"/>
            <a:ext cx="4889500" cy="35143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3562350" y="4053880"/>
            <a:ext cx="4889500" cy="6350"/>
          </a:xfrm>
          <a:prstGeom prst="rect">
            <a:avLst/>
          </a:prstGeom>
          <a:solidFill>
            <a:srgbClr val="E6EDF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3562350" y="4079280"/>
            <a:ext cx="4267200" cy="306983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3562350" y="4079280"/>
            <a:ext cx="25400" cy="306983"/>
          </a:xfrm>
          <a:prstGeom prst="rect">
            <a:avLst/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3676650" y="4079280"/>
            <a:ext cx="4256722" cy="192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1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Универсальный сервис аналитики для АФМ</a:t>
            </a:r>
            <a:endParaRPr lang="ru-RU" sz="1050"/>
          </a:p>
        </p:txBody>
      </p:sp>
      <p:sp>
        <p:nvSpPr>
          <p:cNvPr id="97" name="TextBox 96"/>
          <p:cNvSpPr txBox="1"/>
          <p:nvPr/>
        </p:nvSpPr>
        <p:spPr>
          <a:xfrm>
            <a:off x="3676650" y="4245967"/>
            <a:ext cx="4256722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подготовка к запуску</a:t>
            </a:r>
            <a:endParaRPr lang="ru-RU" sz="850"/>
          </a:p>
        </p:txBody>
      </p:sp>
      <p:sp>
        <p:nvSpPr>
          <p:cNvPr id="98" name="Rounded Rectangle 97"/>
          <p:cNvSpPr/>
          <p:nvPr/>
        </p:nvSpPr>
        <p:spPr>
          <a:xfrm>
            <a:off x="7918450" y="4147641"/>
            <a:ext cx="533400" cy="170160"/>
          </a:xfrm>
          <a:prstGeom prst="roundRect">
            <a:avLst>
              <a:gd name="adj" fmla="val 50000"/>
            </a:avLst>
          </a:prstGeom>
          <a:solidFill>
            <a:srgbClr val="E1E7F4"/>
          </a:solidFill>
          <a:ln>
            <a:noFill/>
          </a:ln>
        </p:spPr>
        <p:txBody>
          <a:bodyPr wrap="non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1" i="0">
                <a:solidFill>
                  <a:srgbClr val="24386F"/>
                </a:solidFill>
                <a:latin typeface="Open Sans"/>
                <a:ea typeface="Open Sans"/>
                <a:cs typeface="Open Sans"/>
              </a:rPr>
              <a:t>План</a:t>
            </a:r>
            <a:endParaRPr lang="ru-RU" sz="800"/>
          </a:p>
        </p:txBody>
      </p:sp>
      <p:sp>
        <p:nvSpPr>
          <p:cNvPr id="99" name="Rounded Rectangle 98"/>
          <p:cNvSpPr/>
          <p:nvPr/>
        </p:nvSpPr>
        <p:spPr>
          <a:xfrm>
            <a:off x="3403600" y="4513262"/>
            <a:ext cx="5207000" cy="2226866"/>
          </a:xfrm>
          <a:prstGeom prst="roundRect">
            <a:avLst>
              <a:gd name="adj" fmla="val 5703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3524250" y="4583112"/>
            <a:ext cx="4965700" cy="21967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3524250" y="4790083"/>
            <a:ext cx="4965700" cy="12700"/>
          </a:xfrm>
          <a:prstGeom prst="rect">
            <a:avLst/>
          </a:prstGeom>
          <a:solidFill>
            <a:srgbClr val="D3E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3524250" y="4583112"/>
            <a:ext cx="5089842" cy="245070"/>
          </a:xfrm>
          <a:prstGeom prst="rect">
            <a:avLst/>
          </a:prstGeom>
          <a:noFill/>
        </p:spPr>
        <p:txBody>
          <a:bodyPr wrap="square" lIns="0" tIns="0" rIns="0" bIns="3810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 spc="25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ОСНОВНЫЕ ПОКАЗАТЕЛИ · 2025 → 2026</a:t>
            </a:r>
            <a:endParaRPr lang="ru-RU" sz="1100"/>
          </a:p>
        </p:txBody>
      </p:sp>
      <p:sp>
        <p:nvSpPr>
          <p:cNvPr id="103" name="Rounded Rectangle 102"/>
          <p:cNvSpPr/>
          <p:nvPr/>
        </p:nvSpPr>
        <p:spPr>
          <a:xfrm>
            <a:off x="3524250" y="4866283"/>
            <a:ext cx="1504752" cy="1791295"/>
          </a:xfrm>
          <a:prstGeom prst="roundRect">
            <a:avLst>
              <a:gd name="adj" fmla="val 5907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ounded Rectangle 103"/>
          <p:cNvSpPr/>
          <p:nvPr/>
        </p:nvSpPr>
        <p:spPr>
          <a:xfrm>
            <a:off x="3524250" y="4891683"/>
            <a:ext cx="1504752" cy="1765895"/>
          </a:xfrm>
          <a:prstGeom prst="roundRect">
            <a:avLst>
              <a:gd name="adj" fmla="val 5907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3600450" y="4955183"/>
            <a:ext cx="1386160" cy="1603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ОФД (чеки)</a:t>
            </a:r>
            <a:endParaRPr lang="ru-RU" sz="850"/>
          </a:p>
        </p:txBody>
      </p:sp>
      <p:sp>
        <p:nvSpPr>
          <p:cNvPr id="106" name="TextBox 105"/>
          <p:cNvSpPr txBox="1"/>
          <p:nvPr/>
        </p:nvSpPr>
        <p:spPr>
          <a:xfrm>
            <a:off x="3600450" y="5140920"/>
            <a:ext cx="777478" cy="28059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Уникальные товары</a:t>
            </a:r>
            <a:endParaRPr lang="ru-RU" sz="850"/>
          </a:p>
        </p:txBody>
      </p:sp>
      <p:sp>
        <p:nvSpPr>
          <p:cNvPr id="107" name="Rounded Rectangle 106"/>
          <p:cNvSpPr/>
          <p:nvPr/>
        </p:nvSpPr>
        <p:spPr>
          <a:xfrm>
            <a:off x="4403328" y="5212953"/>
            <a:ext cx="549473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+3 378%</a:t>
            </a:r>
            <a:endParaRPr lang="ru-RU" sz="750"/>
          </a:p>
        </p:txBody>
      </p:sp>
      <p:sp>
        <p:nvSpPr>
          <p:cNvPr id="108" name="TextBox 107"/>
          <p:cNvSpPr txBox="1"/>
          <p:nvPr/>
        </p:nvSpPr>
        <p:spPr>
          <a:xfrm>
            <a:off x="3600450" y="5446911"/>
            <a:ext cx="1352352" cy="2000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46 тыс. → 11 млн</a:t>
            </a:r>
            <a:endParaRPr lang="ru-RU" sz="1100"/>
          </a:p>
        </p:txBody>
      </p:sp>
      <p:sp>
        <p:nvSpPr>
          <p:cNvPr id="109" name="TextBox 108"/>
          <p:cNvSpPr txBox="1"/>
          <p:nvPr/>
        </p:nvSpPr>
        <p:spPr>
          <a:xfrm>
            <a:off x="3600450" y="5697736"/>
            <a:ext cx="782737" cy="28059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Количество чеков</a:t>
            </a:r>
            <a:endParaRPr lang="ru-RU" sz="850"/>
          </a:p>
        </p:txBody>
      </p:sp>
      <p:sp>
        <p:nvSpPr>
          <p:cNvPr id="110" name="Rounded Rectangle 109"/>
          <p:cNvSpPr/>
          <p:nvPr/>
        </p:nvSpPr>
        <p:spPr>
          <a:xfrm>
            <a:off x="4408587" y="5769769"/>
            <a:ext cx="544215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+1111 раз</a:t>
            </a:r>
            <a:endParaRPr lang="ru-RU" sz="750"/>
          </a:p>
        </p:txBody>
      </p:sp>
      <p:sp>
        <p:nvSpPr>
          <p:cNvPr id="111" name="TextBox 110"/>
          <p:cNvSpPr txBox="1"/>
          <p:nvPr/>
        </p:nvSpPr>
        <p:spPr>
          <a:xfrm>
            <a:off x="3600450" y="6003727"/>
            <a:ext cx="1352352" cy="2000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900 тыс. → 1 млрд</a:t>
            </a:r>
            <a:endParaRPr lang="ru-RU" sz="1100"/>
          </a:p>
        </p:txBody>
      </p:sp>
      <p:sp>
        <p:nvSpPr>
          <p:cNvPr id="112" name="Rounded Rectangle 111"/>
          <p:cNvSpPr/>
          <p:nvPr/>
        </p:nvSpPr>
        <p:spPr>
          <a:xfrm>
            <a:off x="5092502" y="4866283"/>
            <a:ext cx="1666974" cy="1791295"/>
          </a:xfrm>
          <a:prstGeom prst="roundRect">
            <a:avLst>
              <a:gd name="adj" fmla="val 5333"/>
            </a:avLst>
          </a:prstGeom>
          <a:solidFill>
            <a:srgbClr val="38C0D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ounded Rectangle 112"/>
          <p:cNvSpPr/>
          <p:nvPr/>
        </p:nvSpPr>
        <p:spPr>
          <a:xfrm>
            <a:off x="5092502" y="4891683"/>
            <a:ext cx="1666974" cy="1765895"/>
          </a:xfrm>
          <a:prstGeom prst="roundRect">
            <a:avLst>
              <a:gd name="adj" fmla="val 533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5168702" y="4955183"/>
            <a:ext cx="1552439" cy="1603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Маркетплейсы и ЭТП</a:t>
            </a:r>
            <a:endParaRPr lang="ru-RU" sz="850"/>
          </a:p>
        </p:txBody>
      </p:sp>
      <p:sp>
        <p:nvSpPr>
          <p:cNvPr id="115" name="TextBox 114"/>
          <p:cNvSpPr txBox="1"/>
          <p:nvPr/>
        </p:nvSpPr>
        <p:spPr>
          <a:xfrm>
            <a:off x="5168702" y="5140920"/>
            <a:ext cx="1075164" cy="28059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Уникальные товары</a:t>
            </a:r>
            <a:endParaRPr lang="ru-RU" sz="850"/>
          </a:p>
        </p:txBody>
      </p:sp>
      <p:sp>
        <p:nvSpPr>
          <p:cNvPr id="116" name="Rounded Rectangle 115"/>
          <p:cNvSpPr/>
          <p:nvPr/>
        </p:nvSpPr>
        <p:spPr>
          <a:xfrm>
            <a:off x="6268442" y="5212953"/>
            <a:ext cx="414834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+84%</a:t>
            </a:r>
            <a:endParaRPr lang="ru-RU" sz="750"/>
          </a:p>
        </p:txBody>
      </p:sp>
      <p:sp>
        <p:nvSpPr>
          <p:cNvPr id="117" name="TextBox 116"/>
          <p:cNvSpPr txBox="1"/>
          <p:nvPr/>
        </p:nvSpPr>
        <p:spPr>
          <a:xfrm>
            <a:off x="5168702" y="5446911"/>
            <a:ext cx="1514574" cy="2000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380 тыс. → 800 тыс.</a:t>
            </a:r>
            <a:endParaRPr lang="ru-RU" sz="1100"/>
          </a:p>
        </p:txBody>
      </p:sp>
      <p:sp>
        <p:nvSpPr>
          <p:cNvPr id="118" name="TextBox 117"/>
          <p:cNvSpPr txBox="1"/>
          <p:nvPr/>
        </p:nvSpPr>
        <p:spPr>
          <a:xfrm>
            <a:off x="5168702" y="5697736"/>
            <a:ext cx="1015206" cy="28059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Ценовые предложения</a:t>
            </a:r>
            <a:endParaRPr lang="ru-RU" sz="850"/>
          </a:p>
        </p:txBody>
      </p:sp>
      <p:sp>
        <p:nvSpPr>
          <p:cNvPr id="119" name="Rounded Rectangle 118"/>
          <p:cNvSpPr/>
          <p:nvPr/>
        </p:nvSpPr>
        <p:spPr>
          <a:xfrm>
            <a:off x="6209308" y="5769769"/>
            <a:ext cx="473968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+669%</a:t>
            </a:r>
            <a:endParaRPr lang="ru-RU" sz="750"/>
          </a:p>
        </p:txBody>
      </p:sp>
      <p:sp>
        <p:nvSpPr>
          <p:cNvPr id="120" name="TextBox 119"/>
          <p:cNvSpPr txBox="1"/>
          <p:nvPr/>
        </p:nvSpPr>
        <p:spPr>
          <a:xfrm>
            <a:off x="5168702" y="6003727"/>
            <a:ext cx="1514574" cy="200025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13 млн → 100+ млн</a:t>
            </a:r>
            <a:endParaRPr lang="ru-RU" sz="1100"/>
          </a:p>
        </p:txBody>
      </p:sp>
      <p:sp>
        <p:nvSpPr>
          <p:cNvPr id="121" name="Rounded Rectangle 120"/>
          <p:cNvSpPr/>
          <p:nvPr/>
        </p:nvSpPr>
        <p:spPr>
          <a:xfrm>
            <a:off x="6822976" y="4866283"/>
            <a:ext cx="1666974" cy="1791295"/>
          </a:xfrm>
          <a:prstGeom prst="roundRect">
            <a:avLst>
              <a:gd name="adj" fmla="val 5333"/>
            </a:avLst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Rounded Rectangle 121"/>
          <p:cNvSpPr/>
          <p:nvPr/>
        </p:nvSpPr>
        <p:spPr>
          <a:xfrm>
            <a:off x="6822976" y="4891683"/>
            <a:ext cx="1666974" cy="1765895"/>
          </a:xfrm>
          <a:prstGeom prst="roundRect">
            <a:avLst>
              <a:gd name="adj" fmla="val 5333"/>
            </a:avLst>
          </a:prstGeom>
          <a:solidFill>
            <a:srgbClr val="F1F6FD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TextBox 122"/>
          <p:cNvSpPr txBox="1"/>
          <p:nvPr/>
        </p:nvSpPr>
        <p:spPr>
          <a:xfrm>
            <a:off x="6899176" y="4955183"/>
            <a:ext cx="1514574" cy="16033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Бюджетное планирование</a:t>
            </a:r>
            <a:endParaRPr lang="ru-RU" sz="850"/>
          </a:p>
        </p:txBody>
      </p:sp>
      <p:sp>
        <p:nvSpPr>
          <p:cNvPr id="124" name="TextBox 123"/>
          <p:cNvSpPr txBox="1"/>
          <p:nvPr/>
        </p:nvSpPr>
        <p:spPr>
          <a:xfrm>
            <a:off x="6899176" y="5115520"/>
            <a:ext cx="1011337" cy="13652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Клиенты</a:t>
            </a:r>
            <a:endParaRPr lang="ru-RU" sz="800"/>
          </a:p>
        </p:txBody>
      </p:sp>
      <p:sp>
        <p:nvSpPr>
          <p:cNvPr id="125" name="Rounded Rectangle 124"/>
          <p:cNvSpPr/>
          <p:nvPr/>
        </p:nvSpPr>
        <p:spPr>
          <a:xfrm>
            <a:off x="7935912" y="5115520"/>
            <a:ext cx="477838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+300%</a:t>
            </a:r>
            <a:endParaRPr lang="ru-RU" sz="750"/>
          </a:p>
        </p:txBody>
      </p:sp>
      <p:sp>
        <p:nvSpPr>
          <p:cNvPr id="126" name="TextBox 125"/>
          <p:cNvSpPr txBox="1"/>
          <p:nvPr/>
        </p:nvSpPr>
        <p:spPr>
          <a:xfrm>
            <a:off x="6899176" y="5264745"/>
            <a:ext cx="1514574" cy="18534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 → 4</a:t>
            </a:r>
            <a:endParaRPr lang="ru-RU" sz="1050"/>
          </a:p>
        </p:txBody>
      </p:sp>
      <p:sp>
        <p:nvSpPr>
          <p:cNvPr id="127" name="TextBox 126"/>
          <p:cNvSpPr txBox="1"/>
          <p:nvPr/>
        </p:nvSpPr>
        <p:spPr>
          <a:xfrm>
            <a:off x="6899176" y="5462786"/>
            <a:ext cx="1033264" cy="13652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Всего актов</a:t>
            </a:r>
            <a:endParaRPr lang="ru-RU" sz="800"/>
          </a:p>
        </p:txBody>
      </p:sp>
      <p:sp>
        <p:nvSpPr>
          <p:cNvPr id="128" name="Rounded Rectangle 127"/>
          <p:cNvSpPr/>
          <p:nvPr/>
        </p:nvSpPr>
        <p:spPr>
          <a:xfrm>
            <a:off x="7957840" y="5462786"/>
            <a:ext cx="455910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+184%</a:t>
            </a:r>
            <a:endParaRPr lang="ru-RU" sz="750"/>
          </a:p>
        </p:txBody>
      </p:sp>
      <p:sp>
        <p:nvSpPr>
          <p:cNvPr id="129" name="TextBox 128"/>
          <p:cNvSpPr txBox="1"/>
          <p:nvPr/>
        </p:nvSpPr>
        <p:spPr>
          <a:xfrm>
            <a:off x="6899176" y="5612011"/>
            <a:ext cx="1514574" cy="18534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19 тыс. → 57 тыс.</a:t>
            </a:r>
            <a:endParaRPr lang="ru-RU" sz="1050"/>
          </a:p>
        </p:txBody>
      </p:sp>
      <p:sp>
        <p:nvSpPr>
          <p:cNvPr id="130" name="TextBox 129"/>
          <p:cNvSpPr txBox="1"/>
          <p:nvPr/>
        </p:nvSpPr>
        <p:spPr>
          <a:xfrm>
            <a:off x="6899176" y="5810052"/>
            <a:ext cx="1046485" cy="13652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Актов с ценой</a:t>
            </a:r>
            <a:endParaRPr lang="ru-RU" sz="800"/>
          </a:p>
        </p:txBody>
      </p:sp>
      <p:sp>
        <p:nvSpPr>
          <p:cNvPr id="131" name="Rounded Rectangle 130"/>
          <p:cNvSpPr/>
          <p:nvPr/>
        </p:nvSpPr>
        <p:spPr>
          <a:xfrm>
            <a:off x="7970937" y="5810052"/>
            <a:ext cx="442813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+217%</a:t>
            </a:r>
            <a:endParaRPr lang="ru-RU" sz="750"/>
          </a:p>
        </p:txBody>
      </p:sp>
      <p:sp>
        <p:nvSpPr>
          <p:cNvPr id="132" name="TextBox 131"/>
          <p:cNvSpPr txBox="1"/>
          <p:nvPr/>
        </p:nvSpPr>
        <p:spPr>
          <a:xfrm>
            <a:off x="6899176" y="5959277"/>
            <a:ext cx="1514574" cy="18534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6 тыс. → 21 тыс.</a:t>
            </a:r>
            <a:endParaRPr lang="ru-RU" sz="1050"/>
          </a:p>
        </p:txBody>
      </p:sp>
      <p:sp>
        <p:nvSpPr>
          <p:cNvPr id="133" name="TextBox 132"/>
          <p:cNvSpPr txBox="1"/>
          <p:nvPr/>
        </p:nvSpPr>
        <p:spPr>
          <a:xfrm>
            <a:off x="6899176" y="6157317"/>
            <a:ext cx="1067740" cy="264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0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Актов об отсутствии цены</a:t>
            </a:r>
            <a:endParaRPr lang="ru-RU" sz="800"/>
          </a:p>
        </p:txBody>
      </p:sp>
      <p:sp>
        <p:nvSpPr>
          <p:cNvPr id="134" name="Rounded Rectangle 133"/>
          <p:cNvSpPr/>
          <p:nvPr/>
        </p:nvSpPr>
        <p:spPr>
          <a:xfrm>
            <a:off x="7991673" y="6221115"/>
            <a:ext cx="422077" cy="1365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wrap="none" lIns="63500" tIns="6350" rIns="63500" bIns="635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-177%</a:t>
            </a:r>
            <a:endParaRPr lang="ru-RU" sz="750"/>
          </a:p>
        </p:txBody>
      </p:sp>
      <p:sp>
        <p:nvSpPr>
          <p:cNvPr id="135" name="TextBox 134"/>
          <p:cNvSpPr txBox="1"/>
          <p:nvPr/>
        </p:nvSpPr>
        <p:spPr>
          <a:xfrm>
            <a:off x="6899176" y="6434138"/>
            <a:ext cx="1514574" cy="18534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13 тыс. → 36 тыс.</a:t>
            </a:r>
            <a:endParaRPr lang="ru-RU" sz="1050"/>
          </a:p>
        </p:txBody>
      </p:sp>
      <p:sp>
        <p:nvSpPr>
          <p:cNvPr id="136" name="Rounded Rectangle 135"/>
          <p:cNvSpPr/>
          <p:nvPr/>
        </p:nvSpPr>
        <p:spPr>
          <a:xfrm>
            <a:off x="8737600" y="1193800"/>
            <a:ext cx="3251200" cy="2271911"/>
          </a:xfrm>
          <a:prstGeom prst="roundRect">
            <a:avLst>
              <a:gd name="adj" fmla="val 5590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TextBox 136"/>
          <p:cNvSpPr txBox="1"/>
          <p:nvPr/>
        </p:nvSpPr>
        <p:spPr>
          <a:xfrm>
            <a:off x="8883650" y="1276350"/>
            <a:ext cx="3033078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Развитие</a:t>
            </a:r>
            <a:endParaRPr lang="ru-RU" sz="1400"/>
          </a:p>
        </p:txBody>
      </p:sp>
      <p:sp>
        <p:nvSpPr>
          <p:cNvPr id="138" name="Rectangle 137"/>
          <p:cNvSpPr/>
          <p:nvPr/>
        </p:nvSpPr>
        <p:spPr>
          <a:xfrm>
            <a:off x="8883650" y="1527770"/>
            <a:ext cx="2959100" cy="51435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Rectangle 138"/>
          <p:cNvSpPr/>
          <p:nvPr/>
        </p:nvSpPr>
        <p:spPr>
          <a:xfrm>
            <a:off x="8883650" y="1527770"/>
            <a:ext cx="19050" cy="5143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8883650" y="1527770"/>
            <a:ext cx="3030379" cy="53975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Внесение изменений по БДЦ в Закон «О госзакупках», Закон «О регулировании торговой деятельности»</a:t>
            </a:r>
            <a:endParaRPr lang="ru-RU" sz="1000"/>
          </a:p>
        </p:txBody>
      </p:sp>
      <p:sp>
        <p:nvSpPr>
          <p:cNvPr id="141" name="Rectangle 140"/>
          <p:cNvSpPr/>
          <p:nvPr/>
        </p:nvSpPr>
        <p:spPr>
          <a:xfrm>
            <a:off x="8883650" y="2080220"/>
            <a:ext cx="2959100" cy="17145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Rectangle 141"/>
          <p:cNvSpPr/>
          <p:nvPr/>
        </p:nvSpPr>
        <p:spPr>
          <a:xfrm>
            <a:off x="8883650" y="2080220"/>
            <a:ext cx="19050" cy="1714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TextBox 142"/>
          <p:cNvSpPr txBox="1"/>
          <p:nvPr/>
        </p:nvSpPr>
        <p:spPr>
          <a:xfrm>
            <a:off x="8883650" y="2080220"/>
            <a:ext cx="3030379" cy="19685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ТЗ АИИС ЭГЗ</a:t>
            </a:r>
            <a:endParaRPr lang="ru-RU" sz="1000"/>
          </a:p>
        </p:txBody>
      </p:sp>
      <p:sp>
        <p:nvSpPr>
          <p:cNvPr id="144" name="TextBox 143"/>
          <p:cNvSpPr txBox="1"/>
          <p:nvPr/>
        </p:nvSpPr>
        <p:spPr>
          <a:xfrm>
            <a:off x="8883650" y="2289770"/>
            <a:ext cx="3033078" cy="209550"/>
          </a:xfrm>
          <a:prstGeom prst="rect">
            <a:avLst/>
          </a:prstGeom>
          <a:noFill/>
        </p:spPr>
        <p:txBody>
          <a:bodyPr wrap="square" lIns="0" tIns="1270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Интеграции:</a:t>
            </a:r>
            <a:endParaRPr lang="ru-RU" sz="1000"/>
          </a:p>
        </p:txBody>
      </p:sp>
      <p:sp>
        <p:nvSpPr>
          <p:cNvPr id="145" name="Rectangle 144"/>
          <p:cNvSpPr/>
          <p:nvPr/>
        </p:nvSpPr>
        <p:spPr>
          <a:xfrm>
            <a:off x="8883650" y="2512020"/>
            <a:ext cx="2959100" cy="17145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Rectangle 145"/>
          <p:cNvSpPr/>
          <p:nvPr/>
        </p:nvSpPr>
        <p:spPr>
          <a:xfrm>
            <a:off x="8883650" y="2512020"/>
            <a:ext cx="19050" cy="1714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7" name="TextBox 146"/>
          <p:cNvSpPr txBox="1"/>
          <p:nvPr/>
        </p:nvSpPr>
        <p:spPr>
          <a:xfrm>
            <a:off x="8883650" y="2512020"/>
            <a:ext cx="3030379" cy="19685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Торговая площадка Wildberries</a:t>
            </a:r>
            <a:endParaRPr lang="ru-RU" sz="1000"/>
          </a:p>
        </p:txBody>
      </p:sp>
      <p:sp>
        <p:nvSpPr>
          <p:cNvPr id="148" name="Rectangle 147"/>
          <p:cNvSpPr/>
          <p:nvPr/>
        </p:nvSpPr>
        <p:spPr>
          <a:xfrm>
            <a:off x="8883650" y="2721570"/>
            <a:ext cx="2959100" cy="17145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9" name="Rectangle 148"/>
          <p:cNvSpPr/>
          <p:nvPr/>
        </p:nvSpPr>
        <p:spPr>
          <a:xfrm>
            <a:off x="8883650" y="2721570"/>
            <a:ext cx="19050" cy="17145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8883650" y="2721570"/>
            <a:ext cx="3030379" cy="19685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Торговая площадка Ozon</a:t>
            </a:r>
            <a:endParaRPr lang="ru-RU" sz="1000"/>
          </a:p>
        </p:txBody>
      </p:sp>
      <p:sp>
        <p:nvSpPr>
          <p:cNvPr id="151" name="Rectangle 150"/>
          <p:cNvSpPr/>
          <p:nvPr/>
        </p:nvSpPr>
        <p:spPr>
          <a:xfrm>
            <a:off x="8883650" y="2931120"/>
            <a:ext cx="2959100" cy="452041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Rectangle 151"/>
          <p:cNvSpPr/>
          <p:nvPr/>
        </p:nvSpPr>
        <p:spPr>
          <a:xfrm>
            <a:off x="8883650" y="2931120"/>
            <a:ext cx="19050" cy="452041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TextBox 152"/>
          <p:cNvSpPr txBox="1"/>
          <p:nvPr/>
        </p:nvSpPr>
        <p:spPr>
          <a:xfrm>
            <a:off x="8991600" y="2931120"/>
            <a:ext cx="2922429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Информационная система SDF</a:t>
            </a:r>
            <a:endParaRPr lang="ru-RU" sz="1000"/>
          </a:p>
        </p:txBody>
      </p:sp>
      <p:sp>
        <p:nvSpPr>
          <p:cNvPr id="154" name="TextBox 153"/>
          <p:cNvSpPr txBox="1"/>
          <p:nvPr/>
        </p:nvSpPr>
        <p:spPr>
          <a:xfrm>
            <a:off x="8991600" y="3102570"/>
            <a:ext cx="2922429" cy="30599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1">
                <a:solidFill>
                  <a:srgbClr val="4A3B2E"/>
                </a:solidFill>
                <a:latin typeface="Open Sans"/>
                <a:ea typeface="Open Sans"/>
                <a:cs typeface="Open Sans"/>
              </a:rPr>
              <a:t>(Данные из «Электронные счета-фактур», «Таможенной декларации»)</a:t>
            </a:r>
            <a:endParaRPr lang="ru-RU" sz="850"/>
          </a:p>
        </p:txBody>
      </p:sp>
      <p:sp>
        <p:nvSpPr>
          <p:cNvPr id="155" name="Rounded Rectangle 154"/>
          <p:cNvSpPr/>
          <p:nvPr/>
        </p:nvSpPr>
        <p:spPr>
          <a:xfrm>
            <a:off x="8737600" y="3529211"/>
            <a:ext cx="3251200" cy="2034183"/>
          </a:xfrm>
          <a:prstGeom prst="roundRect">
            <a:avLst>
              <a:gd name="adj" fmla="val 6243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8883650" y="3611761"/>
            <a:ext cx="3033078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Применение ИИ</a:t>
            </a:r>
            <a:endParaRPr lang="ru-RU" sz="1400"/>
          </a:p>
        </p:txBody>
      </p:sp>
      <p:sp>
        <p:nvSpPr>
          <p:cNvPr id="157" name="Rectangle 156"/>
          <p:cNvSpPr/>
          <p:nvPr/>
        </p:nvSpPr>
        <p:spPr>
          <a:xfrm>
            <a:off x="8883650" y="3875881"/>
            <a:ext cx="2959100" cy="363141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Rectangle 157"/>
          <p:cNvSpPr/>
          <p:nvPr/>
        </p:nvSpPr>
        <p:spPr>
          <a:xfrm>
            <a:off x="8883650" y="3875881"/>
            <a:ext cx="19050" cy="363141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9" name="TextBox 158"/>
          <p:cNvSpPr txBox="1"/>
          <p:nvPr/>
        </p:nvSpPr>
        <p:spPr>
          <a:xfrm>
            <a:off x="8883650" y="3875881"/>
            <a:ext cx="3030379" cy="388541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Выявление рыночных трендов и аномалий</a:t>
            </a:r>
            <a:endParaRPr lang="ru-RU" sz="1100"/>
          </a:p>
        </p:txBody>
      </p:sp>
      <p:sp>
        <p:nvSpPr>
          <p:cNvPr id="160" name="Rectangle 159"/>
          <p:cNvSpPr/>
          <p:nvPr/>
        </p:nvSpPr>
        <p:spPr>
          <a:xfrm>
            <a:off x="8883650" y="4289822"/>
            <a:ext cx="2959100" cy="363141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1" name="Rectangle 160"/>
          <p:cNvSpPr/>
          <p:nvPr/>
        </p:nvSpPr>
        <p:spPr>
          <a:xfrm>
            <a:off x="8883650" y="4289822"/>
            <a:ext cx="19050" cy="363141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2" name="TextBox 161"/>
          <p:cNvSpPr txBox="1"/>
          <p:nvPr/>
        </p:nvSpPr>
        <p:spPr>
          <a:xfrm>
            <a:off x="8883650" y="4289822"/>
            <a:ext cx="3030379" cy="388541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Оценка динамики цен на основе исторических данных</a:t>
            </a:r>
            <a:endParaRPr lang="ru-RU" sz="1100"/>
          </a:p>
        </p:txBody>
      </p:sp>
      <p:sp>
        <p:nvSpPr>
          <p:cNvPr id="163" name="Rectangle 162"/>
          <p:cNvSpPr/>
          <p:nvPr/>
        </p:nvSpPr>
        <p:spPr>
          <a:xfrm>
            <a:off x="8883650" y="4703762"/>
            <a:ext cx="2959100" cy="363141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Rectangle 163"/>
          <p:cNvSpPr/>
          <p:nvPr/>
        </p:nvSpPr>
        <p:spPr>
          <a:xfrm>
            <a:off x="8883650" y="4703762"/>
            <a:ext cx="19050" cy="363141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5" name="TextBox 164"/>
          <p:cNvSpPr txBox="1"/>
          <p:nvPr/>
        </p:nvSpPr>
        <p:spPr>
          <a:xfrm>
            <a:off x="8883650" y="4703762"/>
            <a:ext cx="3030379" cy="388541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Автоматическое выявление аномалий цен</a:t>
            </a:r>
            <a:endParaRPr lang="ru-RU" sz="1100"/>
          </a:p>
        </p:txBody>
      </p:sp>
      <p:sp>
        <p:nvSpPr>
          <p:cNvPr id="166" name="Rectangle 165"/>
          <p:cNvSpPr/>
          <p:nvPr/>
        </p:nvSpPr>
        <p:spPr>
          <a:xfrm>
            <a:off x="8883650" y="5117703"/>
            <a:ext cx="2959100" cy="363141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7" name="Rectangle 166"/>
          <p:cNvSpPr/>
          <p:nvPr/>
        </p:nvSpPr>
        <p:spPr>
          <a:xfrm>
            <a:off x="8883650" y="5117703"/>
            <a:ext cx="19050" cy="363141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TextBox 167"/>
          <p:cNvSpPr txBox="1"/>
          <p:nvPr/>
        </p:nvSpPr>
        <p:spPr>
          <a:xfrm>
            <a:off x="8883650" y="5117703"/>
            <a:ext cx="3030379" cy="388541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Очистка и нормализация ценовых данных</a:t>
            </a:r>
            <a:endParaRPr lang="ru-RU" sz="1100"/>
          </a:p>
        </p:txBody>
      </p:sp>
      <p:sp>
        <p:nvSpPr>
          <p:cNvPr id="169" name="Rounded Rectangle 168"/>
          <p:cNvSpPr/>
          <p:nvPr/>
        </p:nvSpPr>
        <p:spPr>
          <a:xfrm>
            <a:off x="8737600" y="5626894"/>
            <a:ext cx="3251200" cy="1113234"/>
          </a:xfrm>
          <a:prstGeom prst="roundRect">
            <a:avLst>
              <a:gd name="adj" fmla="val 11408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70" name="OTP" descr="otp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5550" y="5708784"/>
            <a:ext cx="266700" cy="258097"/>
          </a:xfrm>
          <a:prstGeom prst="rect">
            <a:avLst/>
          </a:prstGeom>
        </p:spPr>
      </p:pic>
      <p:sp>
        <p:nvSpPr>
          <p:cNvPr id="171" name="TextBox 170"/>
          <p:cNvSpPr txBox="1"/>
          <p:nvPr/>
        </p:nvSpPr>
        <p:spPr>
          <a:xfrm>
            <a:off x="9175750" y="5691485"/>
            <a:ext cx="1197610" cy="177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OTP</a:t>
            </a:r>
            <a:endParaRPr lang="ru-RU" sz="1000"/>
          </a:p>
        </p:txBody>
      </p:sp>
      <p:sp>
        <p:nvSpPr>
          <p:cNvPr id="172" name="TextBox 171"/>
          <p:cNvSpPr txBox="1"/>
          <p:nvPr/>
        </p:nvSpPr>
        <p:spPr>
          <a:xfrm>
            <a:off x="9175750" y="5843885"/>
            <a:ext cx="1197610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более 50 млн цен</a:t>
            </a:r>
            <a:endParaRPr lang="ru-RU" sz="850"/>
          </a:p>
        </p:txBody>
      </p:sp>
      <p:pic>
        <p:nvPicPr>
          <p:cNvPr id="173" name="Omarket" descr="omarke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2250" y="5708784"/>
            <a:ext cx="266700" cy="258097"/>
          </a:xfrm>
          <a:prstGeom prst="rect">
            <a:avLst/>
          </a:prstGeom>
        </p:spPr>
      </p:pic>
      <p:sp>
        <p:nvSpPr>
          <p:cNvPr id="174" name="TextBox 173"/>
          <p:cNvSpPr txBox="1"/>
          <p:nvPr/>
        </p:nvSpPr>
        <p:spPr>
          <a:xfrm>
            <a:off x="10712450" y="5691485"/>
            <a:ext cx="1197610" cy="177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Omarket</a:t>
            </a:r>
            <a:endParaRPr lang="ru-RU" sz="1000"/>
          </a:p>
        </p:txBody>
      </p:sp>
      <p:sp>
        <p:nvSpPr>
          <p:cNvPr id="175" name="TextBox 174"/>
          <p:cNvSpPr txBox="1"/>
          <p:nvPr/>
        </p:nvSpPr>
        <p:spPr>
          <a:xfrm>
            <a:off x="10712450" y="5843885"/>
            <a:ext cx="1197610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более 60 млн цен</a:t>
            </a:r>
            <a:endParaRPr lang="ru-RU" sz="850"/>
          </a:p>
        </p:txBody>
      </p:sp>
      <p:pic>
        <p:nvPicPr>
          <p:cNvPr id="176" name="Torge" descr="to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45550" y="6073241"/>
            <a:ext cx="266700" cy="220540"/>
          </a:xfrm>
          <a:prstGeom prst="rect">
            <a:avLst/>
          </a:prstGeom>
        </p:spPr>
      </p:pic>
      <p:sp>
        <p:nvSpPr>
          <p:cNvPr id="177" name="TextBox 176"/>
          <p:cNvSpPr txBox="1"/>
          <p:nvPr/>
        </p:nvSpPr>
        <p:spPr>
          <a:xfrm>
            <a:off x="9175750" y="6037163"/>
            <a:ext cx="1197610" cy="177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Torge</a:t>
            </a:r>
            <a:endParaRPr lang="ru-RU" sz="1000"/>
          </a:p>
        </p:txBody>
      </p:sp>
      <p:sp>
        <p:nvSpPr>
          <p:cNvPr id="178" name="TextBox 177"/>
          <p:cNvSpPr txBox="1"/>
          <p:nvPr/>
        </p:nvSpPr>
        <p:spPr>
          <a:xfrm>
            <a:off x="9175750" y="6189563"/>
            <a:ext cx="1197610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более 60 млн цен</a:t>
            </a:r>
            <a:endParaRPr lang="ru-RU" sz="850"/>
          </a:p>
        </p:txBody>
      </p:sp>
      <p:pic>
        <p:nvPicPr>
          <p:cNvPr id="179" name="Kaspi" descr="kaspi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82250" y="6050161"/>
            <a:ext cx="266700" cy="266700"/>
          </a:xfrm>
          <a:prstGeom prst="rect">
            <a:avLst/>
          </a:prstGeom>
        </p:spPr>
      </p:pic>
      <p:sp>
        <p:nvSpPr>
          <p:cNvPr id="180" name="TextBox 179"/>
          <p:cNvSpPr txBox="1"/>
          <p:nvPr/>
        </p:nvSpPr>
        <p:spPr>
          <a:xfrm>
            <a:off x="10712450" y="6037163"/>
            <a:ext cx="1197610" cy="177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Kaspi</a:t>
            </a:r>
            <a:endParaRPr lang="ru-RU" sz="1000"/>
          </a:p>
        </p:txBody>
      </p:sp>
      <p:sp>
        <p:nvSpPr>
          <p:cNvPr id="181" name="TextBox 180"/>
          <p:cNvSpPr txBox="1"/>
          <p:nvPr/>
        </p:nvSpPr>
        <p:spPr>
          <a:xfrm>
            <a:off x="10712450" y="6189563"/>
            <a:ext cx="1197610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более 700 млн цен</a:t>
            </a:r>
            <a:endParaRPr lang="ru-RU" sz="850"/>
          </a:p>
        </p:txBody>
      </p:sp>
      <p:pic>
        <p:nvPicPr>
          <p:cNvPr id="182" name="Halyk Market" descr="haly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5550" y="6395839"/>
            <a:ext cx="266700" cy="266700"/>
          </a:xfrm>
          <a:prstGeom prst="rect">
            <a:avLst/>
          </a:prstGeom>
        </p:spPr>
      </p:pic>
      <p:sp>
        <p:nvSpPr>
          <p:cNvPr id="183" name="TextBox 182"/>
          <p:cNvSpPr txBox="1"/>
          <p:nvPr/>
        </p:nvSpPr>
        <p:spPr>
          <a:xfrm>
            <a:off x="9175750" y="6382841"/>
            <a:ext cx="1197610" cy="177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Halyk Market</a:t>
            </a:r>
            <a:endParaRPr lang="ru-RU" sz="1000"/>
          </a:p>
        </p:txBody>
      </p:sp>
      <p:sp>
        <p:nvSpPr>
          <p:cNvPr id="184" name="TextBox 183"/>
          <p:cNvSpPr txBox="1"/>
          <p:nvPr/>
        </p:nvSpPr>
        <p:spPr>
          <a:xfrm>
            <a:off x="9175750" y="6535241"/>
            <a:ext cx="1197610" cy="165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0" i="0">
                <a:solidFill>
                  <a:srgbClr val="3D4960"/>
                </a:solidFill>
                <a:latin typeface="Open Sans"/>
                <a:ea typeface="Open Sans"/>
                <a:cs typeface="Open Sans"/>
              </a:rPr>
              <a:t>более 102 тыс. цен</a:t>
            </a:r>
            <a:endParaRPr lang="ru-RU" sz="850"/>
          </a:p>
        </p:txBody>
      </p:sp>
      <p:sp>
        <p:nvSpPr>
          <p:cNvPr id="185" name="TextBox 184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7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1270695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KEDEN</a:t>
            </a:r>
            <a:endParaRPr lang="ru-RU" sz="3000"/>
          </a:p>
        </p:txBody>
      </p:sp>
      <p:pic>
        <p:nvPicPr>
          <p:cNvPr id="4" name="Применение ИИ" descr="ai_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1100" y="403437"/>
            <a:ext cx="609600" cy="60282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3200" y="1193800"/>
            <a:ext cx="3556000" cy="5537200"/>
          </a:xfrm>
          <a:prstGeom prst="roundRect">
            <a:avLst>
              <a:gd name="adj" fmla="val 3571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41300" y="1193800"/>
            <a:ext cx="3517900" cy="5537200"/>
          </a:xfrm>
          <a:prstGeom prst="roundRect">
            <a:avLst>
              <a:gd name="adj" fmla="val 3610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6400" y="1339850"/>
            <a:ext cx="3260884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Что сделано:</a:t>
            </a:r>
            <a:endParaRPr lang="ru-RU" sz="1500"/>
          </a:p>
        </p:txBody>
      </p:sp>
      <p:sp>
        <p:nvSpPr>
          <p:cNvPr id="8" name="TextBox 7"/>
          <p:cNvSpPr txBox="1"/>
          <p:nvPr/>
        </p:nvSpPr>
        <p:spPr>
          <a:xfrm>
            <a:off x="406400" y="1566538"/>
            <a:ext cx="3260884" cy="20796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3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 dirty="0">
                <a:solidFill>
                  <a:srgbClr val="0F8A44"/>
                </a:solidFill>
                <a:latin typeface="Open Sans"/>
                <a:ea typeface="Open Sans"/>
                <a:cs typeface="Open Sans"/>
              </a:rPr>
              <a:t>Автоматизированное администрирование</a:t>
            </a:r>
            <a:endParaRPr lang="ru-RU" sz="1150" dirty="0"/>
          </a:p>
        </p:txBody>
      </p:sp>
      <p:pic>
        <p:nvPicPr>
          <p:cNvPr id="9" name="Picture 8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1954212"/>
            <a:ext cx="19050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3100" y="1954212"/>
            <a:ext cx="2987516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Оцифрованы бумажные процедуры</a:t>
            </a:r>
            <a:endParaRPr lang="ru-RU" sz="1200"/>
          </a:p>
        </p:txBody>
      </p:sp>
      <p:pic>
        <p:nvPicPr>
          <p:cNvPr id="11" name="Picture 10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2253853"/>
            <a:ext cx="190500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3100" y="2253853"/>
            <a:ext cx="2987516" cy="6195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Повышена прозрачность и предсказуемость прохождения границы</a:t>
            </a:r>
            <a:endParaRPr lang="ru-RU" sz="1200"/>
          </a:p>
        </p:txBody>
      </p:sp>
      <p:pic>
        <p:nvPicPr>
          <p:cNvPr id="13" name="Picture 12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2949575"/>
            <a:ext cx="190500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3100" y="2949575"/>
            <a:ext cx="2987516" cy="6195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Автоматическое преобразование пи в декларацию — исключено дублирование</a:t>
            </a:r>
            <a:endParaRPr lang="ru-RU" sz="1200"/>
          </a:p>
        </p:txBody>
      </p:sp>
      <p:pic>
        <p:nvPicPr>
          <p:cNvPr id="15" name="Picture 14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3645297"/>
            <a:ext cx="190500" cy="190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3100" y="3645297"/>
            <a:ext cx="2987516" cy="4214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Статусы прохождения всех контролей в реальном времени</a:t>
            </a:r>
            <a:endParaRPr lang="ru-RU" sz="1200"/>
          </a:p>
        </p:txBody>
      </p:sp>
      <p:pic>
        <p:nvPicPr>
          <p:cNvPr id="17" name="Picture 16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4142978"/>
            <a:ext cx="190500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73100" y="4142978"/>
            <a:ext cx="2987516" cy="4214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Сотрудники смежных служб работают в единой системе</a:t>
            </a:r>
            <a:endParaRPr lang="ru-RU" sz="1200"/>
          </a:p>
        </p:txBody>
      </p:sp>
      <p:pic>
        <p:nvPicPr>
          <p:cNvPr id="19" name="Picture 18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4640659"/>
            <a:ext cx="190500" cy="190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3100" y="4640659"/>
            <a:ext cx="2987516" cy="4214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Внедрена современная микросервисная архитектура</a:t>
            </a:r>
            <a:endParaRPr lang="ru-RU" sz="1200"/>
          </a:p>
        </p:txBody>
      </p:sp>
      <p:sp>
        <p:nvSpPr>
          <p:cNvPr id="21" name="Rounded Rectangle 20"/>
          <p:cNvSpPr/>
          <p:nvPr/>
        </p:nvSpPr>
        <p:spPr>
          <a:xfrm>
            <a:off x="406400" y="5618559"/>
            <a:ext cx="3181350" cy="966391"/>
          </a:xfrm>
          <a:prstGeom prst="roundRect">
            <a:avLst>
              <a:gd name="adj" fmla="val 9199"/>
            </a:avLst>
          </a:prstGeom>
          <a:solidFill>
            <a:srgbClr val="E7F6EC"/>
          </a:solidFill>
          <a:ln>
            <a:noFill/>
          </a:ln>
        </p:spPr>
        <p:txBody>
          <a:bodyPr wrap="square" lIns="18859" tIns="88900" rIns="18859" bIns="88900" rtlCol="0" anchor="ctr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0F7A3E"/>
                </a:solidFill>
                <a:latin typeface="Open Sans"/>
                <a:ea typeface="Open Sans"/>
                <a:cs typeface="Open Sans"/>
              </a:rPr>
              <a:t>Теперь новые функции можно разрабатывать, внедрять и улучшать значительно быстрее, без затрагивания всей системы</a:t>
            </a:r>
            <a:endParaRPr lang="ru-RU" sz="1150"/>
          </a:p>
        </p:txBody>
      </p:sp>
      <p:sp>
        <p:nvSpPr>
          <p:cNvPr id="22" name="Rounded Rectangle 21"/>
          <p:cNvSpPr/>
          <p:nvPr/>
        </p:nvSpPr>
        <p:spPr>
          <a:xfrm>
            <a:off x="3886200" y="1193800"/>
            <a:ext cx="5321300" cy="1427162"/>
          </a:xfrm>
          <a:prstGeom prst="roundRect">
            <a:avLst>
              <a:gd name="adj" fmla="val 8898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076700" y="1612801"/>
            <a:ext cx="2538412" cy="416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Keden</a:t>
            </a:r>
            <a:endParaRPr lang="ru-RU" sz="2800"/>
          </a:p>
        </p:txBody>
      </p:sp>
      <p:sp>
        <p:nvSpPr>
          <p:cNvPr id="24" name="TextBox 23"/>
          <p:cNvSpPr txBox="1"/>
          <p:nvPr/>
        </p:nvSpPr>
        <p:spPr>
          <a:xfrm>
            <a:off x="4076700" y="2003921"/>
            <a:ext cx="2538412" cy="223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заменяет 3 цифровые системы</a:t>
            </a:r>
            <a:endParaRPr lang="ru-RU" sz="1200"/>
          </a:p>
        </p:txBody>
      </p:sp>
      <p:pic>
        <p:nvPicPr>
          <p:cNvPr id="25" name="Picture 24" descr="ic_arrow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1780381"/>
            <a:ext cx="254000" cy="25400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7112000" y="1412379"/>
            <a:ext cx="1905000" cy="287635"/>
          </a:xfrm>
          <a:prstGeom prst="roundRect">
            <a:avLst>
              <a:gd name="adj" fmla="val 26491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57150" rIns="0" bIns="571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АСТАНА-1</a:t>
            </a:r>
            <a:endParaRPr lang="ru-RU" sz="1050"/>
          </a:p>
        </p:txBody>
      </p:sp>
      <p:sp>
        <p:nvSpPr>
          <p:cNvPr id="27" name="Rounded Rectangle 26"/>
          <p:cNvSpPr/>
          <p:nvPr/>
        </p:nvSpPr>
        <p:spPr>
          <a:xfrm>
            <a:off x="7112000" y="1763514"/>
            <a:ext cx="1905000" cy="287635"/>
          </a:xfrm>
          <a:prstGeom prst="roundRect">
            <a:avLst>
              <a:gd name="adj" fmla="val 26491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57150" rIns="0" bIns="571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Единое окно</a:t>
            </a:r>
            <a:endParaRPr lang="ru-RU" sz="1050"/>
          </a:p>
        </p:txBody>
      </p:sp>
      <p:sp>
        <p:nvSpPr>
          <p:cNvPr id="28" name="Rounded Rectangle 27"/>
          <p:cNvSpPr/>
          <p:nvPr/>
        </p:nvSpPr>
        <p:spPr>
          <a:xfrm>
            <a:off x="7112000" y="2114649"/>
            <a:ext cx="1905000" cy="287635"/>
          </a:xfrm>
          <a:prstGeom prst="roundRect">
            <a:avLst>
              <a:gd name="adj" fmla="val 26491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57150" rIns="0" bIns="571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ТАИС-2</a:t>
            </a:r>
            <a:endParaRPr lang="ru-RU" sz="1050"/>
          </a:p>
        </p:txBody>
      </p:sp>
      <p:sp>
        <p:nvSpPr>
          <p:cNvPr id="29" name="Rounded Rectangle 28"/>
          <p:cNvSpPr/>
          <p:nvPr/>
        </p:nvSpPr>
        <p:spPr>
          <a:xfrm>
            <a:off x="9321800" y="1193800"/>
            <a:ext cx="2667000" cy="1427162"/>
          </a:xfrm>
          <a:prstGeom prst="roundRect">
            <a:avLst>
              <a:gd name="adj" fmla="val 8898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480550" y="1314450"/>
            <a:ext cx="2408238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Развитие:</a:t>
            </a:r>
            <a:endParaRPr lang="ru-RU" sz="1500"/>
          </a:p>
        </p:txBody>
      </p:sp>
      <p:sp>
        <p:nvSpPr>
          <p:cNvPr id="31" name="Rectangle 30"/>
          <p:cNvSpPr/>
          <p:nvPr/>
        </p:nvSpPr>
        <p:spPr>
          <a:xfrm>
            <a:off x="9480550" y="1593850"/>
            <a:ext cx="2349500" cy="18851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480550" y="1593850"/>
            <a:ext cx="19050" cy="18851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480550" y="1593850"/>
            <a:ext cx="2405539" cy="21391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Контроль после выпуска</a:t>
            </a:r>
            <a:endParaRPr lang="ru-RU" sz="1100"/>
          </a:p>
        </p:txBody>
      </p:sp>
      <p:sp>
        <p:nvSpPr>
          <p:cNvPr id="34" name="Rectangle 33"/>
          <p:cNvSpPr/>
          <p:nvPr/>
        </p:nvSpPr>
        <p:spPr>
          <a:xfrm>
            <a:off x="9480550" y="1833166"/>
            <a:ext cx="2349500" cy="18851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480550" y="1833166"/>
            <a:ext cx="19050" cy="18851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480550" y="1833166"/>
            <a:ext cx="2405539" cy="21391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Таможенная экспертиза</a:t>
            </a:r>
            <a:endParaRPr lang="ru-RU" sz="1100"/>
          </a:p>
        </p:txBody>
      </p:sp>
      <p:sp>
        <p:nvSpPr>
          <p:cNvPr id="37" name="Rectangle 36"/>
          <p:cNvSpPr/>
          <p:nvPr/>
        </p:nvSpPr>
        <p:spPr>
          <a:xfrm>
            <a:off x="9480550" y="2072481"/>
            <a:ext cx="2349500" cy="18851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480550" y="2072481"/>
            <a:ext cx="19050" cy="18851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480550" y="2072481"/>
            <a:ext cx="2405539" cy="21391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KPI постов</a:t>
            </a:r>
            <a:endParaRPr lang="ru-RU" sz="1100"/>
          </a:p>
        </p:txBody>
      </p:sp>
      <p:sp>
        <p:nvSpPr>
          <p:cNvPr id="40" name="Rectangle 39"/>
          <p:cNvSpPr/>
          <p:nvPr/>
        </p:nvSpPr>
        <p:spPr>
          <a:xfrm>
            <a:off x="9480550" y="2311797"/>
            <a:ext cx="2349500" cy="18851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9480550" y="2311797"/>
            <a:ext cx="19050" cy="18851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480550" y="2311797"/>
            <a:ext cx="2405539" cy="21391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ИИ ТНВЭД</a:t>
            </a:r>
            <a:endParaRPr lang="ru-RU" sz="1100"/>
          </a:p>
        </p:txBody>
      </p:sp>
      <p:sp>
        <p:nvSpPr>
          <p:cNvPr id="43" name="Rounded Rectangle 42"/>
          <p:cNvSpPr/>
          <p:nvPr/>
        </p:nvSpPr>
        <p:spPr>
          <a:xfrm>
            <a:off x="3886200" y="2735262"/>
            <a:ext cx="2633067" cy="1395313"/>
          </a:xfrm>
          <a:prstGeom prst="roundRect">
            <a:avLst>
              <a:gd name="adj" fmla="val 910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044950" y="3020516"/>
            <a:ext cx="2373456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59</a:t>
            </a:r>
            <a:endParaRPr lang="ru-RU" sz="2900"/>
          </a:p>
        </p:txBody>
      </p:sp>
      <p:sp>
        <p:nvSpPr>
          <p:cNvPr id="45" name="TextBox 44"/>
          <p:cNvSpPr txBox="1"/>
          <p:nvPr/>
        </p:nvSpPr>
        <p:spPr>
          <a:xfrm>
            <a:off x="4044950" y="3451027"/>
            <a:ext cx="2373456" cy="419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интеграций</a:t>
            </a: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с ГО и организациями</a:t>
            </a:r>
            <a:endParaRPr lang="ru-RU" sz="1150"/>
          </a:p>
        </p:txBody>
      </p:sp>
      <p:sp>
        <p:nvSpPr>
          <p:cNvPr id="46" name="Rounded Rectangle 45"/>
          <p:cNvSpPr/>
          <p:nvPr/>
        </p:nvSpPr>
        <p:spPr>
          <a:xfrm>
            <a:off x="6620867" y="2735262"/>
            <a:ext cx="2633166" cy="1395313"/>
          </a:xfrm>
          <a:prstGeom prst="roundRect">
            <a:avLst>
              <a:gd name="adj" fmla="val 910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779617" y="3020516"/>
            <a:ext cx="2373558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395 тыс</a:t>
            </a:r>
            <a:endParaRPr lang="ru-RU" sz="2900"/>
          </a:p>
        </p:txBody>
      </p:sp>
      <p:sp>
        <p:nvSpPr>
          <p:cNvPr id="48" name="TextBox 47"/>
          <p:cNvSpPr txBox="1"/>
          <p:nvPr/>
        </p:nvSpPr>
        <p:spPr>
          <a:xfrm>
            <a:off x="6779617" y="3451027"/>
            <a:ext cx="2373558" cy="419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пассажирских таможенных деклараций</a:t>
            </a:r>
            <a:endParaRPr lang="ru-RU" sz="1150"/>
          </a:p>
        </p:txBody>
      </p:sp>
      <p:sp>
        <p:nvSpPr>
          <p:cNvPr id="49" name="Rounded Rectangle 48"/>
          <p:cNvSpPr/>
          <p:nvPr/>
        </p:nvSpPr>
        <p:spPr>
          <a:xfrm>
            <a:off x="9355634" y="2735262"/>
            <a:ext cx="2633067" cy="1395313"/>
          </a:xfrm>
          <a:prstGeom prst="roundRect">
            <a:avLst>
              <a:gd name="adj" fmla="val 9101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9393734" y="2735262"/>
            <a:ext cx="2594967" cy="1395313"/>
          </a:xfrm>
          <a:prstGeom prst="roundRect">
            <a:avLst>
              <a:gd name="adj" fmla="val 910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546134" y="2921893"/>
            <a:ext cx="2340913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100%</a:t>
            </a:r>
            <a:endParaRPr lang="ru-RU" sz="2900"/>
          </a:p>
        </p:txBody>
      </p:sp>
      <p:sp>
        <p:nvSpPr>
          <p:cNvPr id="52" name="TextBox 51"/>
          <p:cNvSpPr txBox="1"/>
          <p:nvPr/>
        </p:nvSpPr>
        <p:spPr>
          <a:xfrm>
            <a:off x="9546134" y="3352403"/>
            <a:ext cx="2340913" cy="61684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переход в электронный формат Деклараций экспресс-грузов</a:t>
            </a:r>
            <a:endParaRPr lang="ru-RU" sz="1150"/>
          </a:p>
        </p:txBody>
      </p:sp>
      <p:sp>
        <p:nvSpPr>
          <p:cNvPr id="53" name="Rounded Rectangle 52"/>
          <p:cNvSpPr/>
          <p:nvPr/>
        </p:nvSpPr>
        <p:spPr>
          <a:xfrm>
            <a:off x="3886200" y="4232176"/>
            <a:ext cx="2633067" cy="1198265"/>
          </a:xfrm>
          <a:prstGeom prst="roundRect">
            <a:avLst>
              <a:gd name="adj" fmla="val 10598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4044950" y="4418905"/>
            <a:ext cx="2373456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802 тыс.</a:t>
            </a:r>
            <a:endParaRPr lang="ru-RU" sz="2900"/>
          </a:p>
        </p:txBody>
      </p:sp>
      <p:sp>
        <p:nvSpPr>
          <p:cNvPr id="55" name="TextBox 54"/>
          <p:cNvSpPr txBox="1"/>
          <p:nvPr/>
        </p:nvSpPr>
        <p:spPr>
          <a:xfrm>
            <a:off x="4044950" y="4849416"/>
            <a:ext cx="2373456" cy="419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таможенных деклараций на транспортное средство</a:t>
            </a:r>
            <a:endParaRPr lang="ru-RU" sz="1150"/>
          </a:p>
        </p:txBody>
      </p:sp>
      <p:sp>
        <p:nvSpPr>
          <p:cNvPr id="56" name="Rounded Rectangle 55"/>
          <p:cNvSpPr/>
          <p:nvPr/>
        </p:nvSpPr>
        <p:spPr>
          <a:xfrm>
            <a:off x="6620867" y="4232176"/>
            <a:ext cx="2633166" cy="1198265"/>
          </a:xfrm>
          <a:prstGeom prst="roundRect">
            <a:avLst>
              <a:gd name="adj" fmla="val 10598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779617" y="4517430"/>
            <a:ext cx="2373558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487 тыс</a:t>
            </a:r>
            <a:endParaRPr lang="ru-RU" sz="2900"/>
          </a:p>
        </p:txBody>
      </p:sp>
      <p:sp>
        <p:nvSpPr>
          <p:cNvPr id="58" name="TextBox 57"/>
          <p:cNvSpPr txBox="1"/>
          <p:nvPr/>
        </p:nvSpPr>
        <p:spPr>
          <a:xfrm>
            <a:off x="6779617" y="4947940"/>
            <a:ext cx="2373558" cy="2225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Деклараций на товары</a:t>
            </a:r>
            <a:endParaRPr lang="ru-RU" sz="1150"/>
          </a:p>
        </p:txBody>
      </p:sp>
      <p:sp>
        <p:nvSpPr>
          <p:cNvPr id="59" name="Rounded Rectangle 58"/>
          <p:cNvSpPr/>
          <p:nvPr/>
        </p:nvSpPr>
        <p:spPr>
          <a:xfrm>
            <a:off x="9355634" y="4232176"/>
            <a:ext cx="2633067" cy="1198265"/>
          </a:xfrm>
          <a:prstGeom prst="roundRect">
            <a:avLst>
              <a:gd name="adj" fmla="val 10598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9393734" y="4232176"/>
            <a:ext cx="2594967" cy="1198265"/>
          </a:xfrm>
          <a:prstGeom prst="roundRect">
            <a:avLst>
              <a:gd name="adj" fmla="val 10598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61" name="Picture 60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134" y="4704259"/>
            <a:ext cx="254000" cy="254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9889034" y="4340126"/>
            <a:ext cx="1989440" cy="98236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Оцифрован процесс учета товаров для личного пользования</a:t>
            </a:r>
            <a:endParaRPr lang="ru-RU" sz="1250"/>
          </a:p>
        </p:txBody>
      </p:sp>
      <p:sp>
        <p:nvSpPr>
          <p:cNvPr id="63" name="Rounded Rectangle 62"/>
          <p:cNvSpPr/>
          <p:nvPr/>
        </p:nvSpPr>
        <p:spPr>
          <a:xfrm>
            <a:off x="3886200" y="5532041"/>
            <a:ext cx="2633067" cy="1198959"/>
          </a:xfrm>
          <a:prstGeom prst="roundRect">
            <a:avLst>
              <a:gd name="adj" fmla="val 1059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4044950" y="5719068"/>
            <a:ext cx="2373456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14,4 млн</a:t>
            </a:r>
            <a:endParaRPr lang="ru-RU" sz="2900"/>
          </a:p>
        </p:txBody>
      </p:sp>
      <p:sp>
        <p:nvSpPr>
          <p:cNvPr id="65" name="TextBox 64"/>
          <p:cNvSpPr txBox="1"/>
          <p:nvPr/>
        </p:nvSpPr>
        <p:spPr>
          <a:xfrm>
            <a:off x="4044950" y="6149578"/>
            <a:ext cx="2373456" cy="419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международных почтовых отправлений</a:t>
            </a:r>
            <a:endParaRPr lang="ru-RU" sz="1150"/>
          </a:p>
        </p:txBody>
      </p:sp>
      <p:sp>
        <p:nvSpPr>
          <p:cNvPr id="66" name="Rounded Rectangle 65"/>
          <p:cNvSpPr/>
          <p:nvPr/>
        </p:nvSpPr>
        <p:spPr>
          <a:xfrm>
            <a:off x="6620867" y="5532041"/>
            <a:ext cx="2633166" cy="1198959"/>
          </a:xfrm>
          <a:prstGeom prst="roundRect">
            <a:avLst>
              <a:gd name="adj" fmla="val 1059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779617" y="5817691"/>
            <a:ext cx="2373558" cy="430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2,9 млн</a:t>
            </a:r>
            <a:endParaRPr lang="ru-RU" sz="2900"/>
          </a:p>
        </p:txBody>
      </p:sp>
      <p:sp>
        <p:nvSpPr>
          <p:cNvPr id="68" name="TextBox 67"/>
          <p:cNvSpPr txBox="1"/>
          <p:nvPr/>
        </p:nvSpPr>
        <p:spPr>
          <a:xfrm>
            <a:off x="6779617" y="6248202"/>
            <a:ext cx="2373558" cy="2225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55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транзитных деклараций</a:t>
            </a:r>
            <a:endParaRPr lang="ru-RU" sz="1150"/>
          </a:p>
        </p:txBody>
      </p:sp>
      <p:sp>
        <p:nvSpPr>
          <p:cNvPr id="69" name="Rounded Rectangle 68"/>
          <p:cNvSpPr/>
          <p:nvPr/>
        </p:nvSpPr>
        <p:spPr>
          <a:xfrm>
            <a:off x="9355634" y="5532041"/>
            <a:ext cx="2633067" cy="1198959"/>
          </a:xfrm>
          <a:prstGeom prst="roundRect">
            <a:avLst>
              <a:gd name="adj" fmla="val 10592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ounded Rectangle 69"/>
          <p:cNvSpPr/>
          <p:nvPr/>
        </p:nvSpPr>
        <p:spPr>
          <a:xfrm>
            <a:off x="9393734" y="5532041"/>
            <a:ext cx="2594967" cy="1198959"/>
          </a:xfrm>
          <a:prstGeom prst="roundRect">
            <a:avLst>
              <a:gd name="adj" fmla="val 1059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1" name="Picture 70" descr="ic_chk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134" y="6004520"/>
            <a:ext cx="254000" cy="2540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9889034" y="5639991"/>
            <a:ext cx="1989440" cy="9830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Сокращение срока оформления ЖД транзитной декларации</a:t>
            </a:r>
            <a:endParaRPr lang="ru-RU" sz="1250"/>
          </a:p>
        </p:txBody>
      </p:sp>
      <p:sp>
        <p:nvSpPr>
          <p:cNvPr id="73" name="TextBox 72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8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nament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750" y="0"/>
            <a:ext cx="1816100" cy="6864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2794000"/>
            <a:ext cx="553442" cy="952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6600" b="1" i="0">
                <a:solidFill>
                  <a:srgbClr val="7FD0F5"/>
                </a:solidFill>
                <a:latin typeface="Open Sans"/>
                <a:ea typeface="Open Sans"/>
                <a:cs typeface="Open Sans"/>
              </a:rPr>
              <a:t>2</a:t>
            </a:r>
            <a:endParaRPr lang="ru-RU" sz="6600"/>
          </a:p>
        </p:txBody>
      </p:sp>
      <p:sp>
        <p:nvSpPr>
          <p:cNvPr id="5" name="TextBox 4"/>
          <p:cNvSpPr txBox="1"/>
          <p:nvPr/>
        </p:nvSpPr>
        <p:spPr>
          <a:xfrm>
            <a:off x="2852142" y="2794000"/>
            <a:ext cx="5012035" cy="9525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800" b="1" i="0" spc="5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РАСХОДНАЯ ЧАСТЬ</a:t>
            </a:r>
            <a:endParaRPr lang="ru-RU" sz="3800"/>
          </a:p>
        </p:txBody>
      </p:sp>
      <p:sp>
        <p:nvSpPr>
          <p:cNvPr id="6" name="TextBox 5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9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8123833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Единый личный кабинет предпринимателя</a:t>
            </a:r>
            <a:endParaRPr lang="ru-RU" sz="3000"/>
          </a:p>
        </p:txBody>
      </p:sp>
      <p:pic>
        <p:nvPicPr>
          <p:cNvPr id="4" name="Выполнено" descr="d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431800"/>
            <a:ext cx="546100" cy="546100"/>
          </a:xfrm>
          <a:prstGeom prst="rect">
            <a:avLst/>
          </a:prstGeom>
        </p:spPr>
      </p:pic>
      <p:pic>
        <p:nvPicPr>
          <p:cNvPr id="5" name="Применение ИИ" descr="ai_bad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1100" y="403437"/>
            <a:ext cx="609600" cy="60282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1193800"/>
            <a:ext cx="3556000" cy="5537200"/>
          </a:xfrm>
          <a:prstGeom prst="roundRect">
            <a:avLst>
              <a:gd name="adj" fmla="val 3571"/>
            </a:avLst>
          </a:prstGeom>
          <a:solidFill>
            <a:srgbClr val="E25B45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41300" y="1193800"/>
            <a:ext cx="3517900" cy="5537200"/>
          </a:xfrm>
          <a:prstGeom prst="roundRect">
            <a:avLst>
              <a:gd name="adj" fmla="val 3610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1000" y="1314450"/>
            <a:ext cx="3312954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Как было</a:t>
            </a:r>
            <a:endParaRPr lang="ru-RU" sz="1400"/>
          </a:p>
        </p:txBody>
      </p:sp>
      <p:sp>
        <p:nvSpPr>
          <p:cNvPr id="9" name="Rounded Rectangle 8"/>
          <p:cNvSpPr/>
          <p:nvPr/>
        </p:nvSpPr>
        <p:spPr>
          <a:xfrm>
            <a:off x="381000" y="1654770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0700" y="1591270"/>
            <a:ext cx="3169761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Множественные точки входа</a:t>
            </a:r>
            <a:endParaRPr lang="ru-RU" sz="1100"/>
          </a:p>
        </p:txBody>
      </p:sp>
      <p:sp>
        <p:nvSpPr>
          <p:cNvPr id="11" name="Rounded Rectangle 10"/>
          <p:cNvSpPr/>
          <p:nvPr/>
        </p:nvSpPr>
        <p:spPr>
          <a:xfrm>
            <a:off x="381000" y="1906786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0700" y="1843286"/>
            <a:ext cx="3169761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единой тех. поддержки</a:t>
            </a:r>
            <a:endParaRPr lang="ru-RU" sz="1100"/>
          </a:p>
        </p:txBody>
      </p:sp>
      <p:sp>
        <p:nvSpPr>
          <p:cNvPr id="13" name="Rounded Rectangle 12"/>
          <p:cNvSpPr/>
          <p:nvPr/>
        </p:nvSpPr>
        <p:spPr>
          <a:xfrm>
            <a:off x="381000" y="2158802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20700" y="2095302"/>
            <a:ext cx="3169761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Разные каналы уведомлений</a:t>
            </a:r>
            <a:endParaRPr lang="ru-RU" sz="1100"/>
          </a:p>
        </p:txBody>
      </p:sp>
      <p:sp>
        <p:nvSpPr>
          <p:cNvPr id="15" name="Rounded Rectangle 14"/>
          <p:cNvSpPr/>
          <p:nvPr/>
        </p:nvSpPr>
        <p:spPr>
          <a:xfrm>
            <a:off x="381000" y="2410817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20700" y="2347317"/>
            <a:ext cx="3169761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Нет единой аналитики по бизнесу</a:t>
            </a:r>
            <a:endParaRPr lang="ru-RU" sz="1100"/>
          </a:p>
        </p:txBody>
      </p:sp>
      <p:sp>
        <p:nvSpPr>
          <p:cNvPr id="17" name="Rounded Rectangle 16"/>
          <p:cNvSpPr/>
          <p:nvPr/>
        </p:nvSpPr>
        <p:spPr>
          <a:xfrm>
            <a:off x="381000" y="2662833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20700" y="2599333"/>
            <a:ext cx="3169761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Разный дизайн и интерфейс</a:t>
            </a:r>
            <a:endParaRPr lang="ru-RU" sz="1100"/>
          </a:p>
        </p:txBody>
      </p:sp>
      <p:sp>
        <p:nvSpPr>
          <p:cNvPr id="19" name="Rectangle 18"/>
          <p:cNvSpPr/>
          <p:nvPr/>
        </p:nvSpPr>
        <p:spPr>
          <a:xfrm>
            <a:off x="381000" y="2889448"/>
            <a:ext cx="1584325" cy="178395"/>
          </a:xfrm>
          <a:prstGeom prst="rect">
            <a:avLst/>
          </a:prstGeom>
          <a:solidFill>
            <a:srgbClr val="14306A"/>
          </a:solidFill>
          <a:ln>
            <a:noFill/>
          </a:ln>
        </p:spPr>
        <p:txBody>
          <a:bodyPr wrap="squar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ИСНА</a:t>
            </a:r>
            <a:endParaRPr lang="ru-RU" sz="850"/>
          </a:p>
        </p:txBody>
      </p:sp>
      <p:pic>
        <p:nvPicPr>
          <p:cNvPr id="20" name="ИСНА" descr="sys_isna.png"/>
          <p:cNvPicPr>
            <a:picLocks noChangeAspect="1"/>
          </p:cNvPicPr>
          <p:nvPr/>
        </p:nvPicPr>
        <p:blipFill>
          <a:blip r:embed="rId5"/>
          <a:srcRect l="7609" r="7609"/>
          <a:stretch>
            <a:fillRect/>
          </a:stretch>
        </p:blipFill>
        <p:spPr>
          <a:xfrm>
            <a:off x="381000" y="3067844"/>
            <a:ext cx="1584325" cy="104586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028825" y="2889448"/>
            <a:ext cx="1584325" cy="178395"/>
          </a:xfrm>
          <a:prstGeom prst="rect">
            <a:avLst/>
          </a:prstGeom>
          <a:solidFill>
            <a:srgbClr val="14306A"/>
          </a:solidFill>
          <a:ln>
            <a:noFill/>
          </a:ln>
        </p:spPr>
        <p:txBody>
          <a:bodyPr wrap="squar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Кеден</a:t>
            </a:r>
            <a:endParaRPr lang="ru-RU" sz="850"/>
          </a:p>
        </p:txBody>
      </p:sp>
      <p:pic>
        <p:nvPicPr>
          <p:cNvPr id="22" name="Кеден" descr="sys_keden.png"/>
          <p:cNvPicPr>
            <a:picLocks noChangeAspect="1"/>
          </p:cNvPicPr>
          <p:nvPr/>
        </p:nvPicPr>
        <p:blipFill>
          <a:blip r:embed="rId6"/>
          <a:srcRect l="9920" r="9920"/>
          <a:stretch>
            <a:fillRect/>
          </a:stretch>
        </p:blipFill>
        <p:spPr>
          <a:xfrm>
            <a:off x="2028825" y="3067844"/>
            <a:ext cx="1584325" cy="104586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81000" y="4177209"/>
            <a:ext cx="1584325" cy="178395"/>
          </a:xfrm>
          <a:prstGeom prst="rect">
            <a:avLst/>
          </a:prstGeom>
          <a:solidFill>
            <a:srgbClr val="14306A"/>
          </a:solidFill>
          <a:ln>
            <a:noFill/>
          </a:ln>
        </p:spPr>
        <p:txBody>
          <a:bodyPr wrap="squar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ЭСФ</a:t>
            </a:r>
            <a:endParaRPr lang="ru-RU" sz="850"/>
          </a:p>
        </p:txBody>
      </p:sp>
      <p:pic>
        <p:nvPicPr>
          <p:cNvPr id="24" name="ЭСФ" descr="sys_esf.png"/>
          <p:cNvPicPr>
            <a:picLocks noChangeAspect="1"/>
          </p:cNvPicPr>
          <p:nvPr/>
        </p:nvPicPr>
        <p:blipFill>
          <a:blip r:embed="rId7"/>
          <a:srcRect l="10857" r="10857"/>
          <a:stretch>
            <a:fillRect/>
          </a:stretch>
        </p:blipFill>
        <p:spPr>
          <a:xfrm>
            <a:off x="381000" y="4355604"/>
            <a:ext cx="1584325" cy="965299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028825" y="4177209"/>
            <a:ext cx="1584325" cy="178395"/>
          </a:xfrm>
          <a:prstGeom prst="rect">
            <a:avLst/>
          </a:prstGeom>
          <a:solidFill>
            <a:srgbClr val="14306A"/>
          </a:solidFill>
          <a:ln>
            <a:noFill/>
          </a:ln>
        </p:spPr>
        <p:txBody>
          <a:bodyPr wrap="squar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ДФО</a:t>
            </a:r>
            <a:endParaRPr lang="ru-RU" sz="850"/>
          </a:p>
        </p:txBody>
      </p:sp>
      <p:pic>
        <p:nvPicPr>
          <p:cNvPr id="26" name="ДФО" descr="sys_dfo.png"/>
          <p:cNvPicPr>
            <a:picLocks noChangeAspect="1"/>
          </p:cNvPicPr>
          <p:nvPr/>
        </p:nvPicPr>
        <p:blipFill>
          <a:blip r:embed="rId8"/>
          <a:srcRect l="8284" r="8284"/>
          <a:stretch>
            <a:fillRect/>
          </a:stretch>
        </p:blipFill>
        <p:spPr>
          <a:xfrm>
            <a:off x="2028825" y="4355604"/>
            <a:ext cx="1584325" cy="965299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81000" y="5384403"/>
            <a:ext cx="1584325" cy="178395"/>
          </a:xfrm>
          <a:prstGeom prst="rect">
            <a:avLst/>
          </a:prstGeom>
          <a:solidFill>
            <a:srgbClr val="14306A"/>
          </a:solidFill>
          <a:ln>
            <a:noFill/>
          </a:ln>
        </p:spPr>
        <p:txBody>
          <a:bodyPr wrap="squar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E-Qazyna реестр</a:t>
            </a:r>
            <a:endParaRPr lang="ru-RU" sz="850"/>
          </a:p>
        </p:txBody>
      </p:sp>
      <p:pic>
        <p:nvPicPr>
          <p:cNvPr id="28" name="E-Qazyna реестр" descr="sys_eqazyna.png"/>
          <p:cNvPicPr>
            <a:picLocks noChangeAspect="1"/>
          </p:cNvPicPr>
          <p:nvPr/>
        </p:nvPicPr>
        <p:blipFill>
          <a:blip r:embed="rId9"/>
          <a:srcRect l="7599" r="7599"/>
          <a:stretch>
            <a:fillRect/>
          </a:stretch>
        </p:blipFill>
        <p:spPr>
          <a:xfrm>
            <a:off x="381000" y="5562798"/>
            <a:ext cx="1584325" cy="1047552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2028825" y="5384403"/>
            <a:ext cx="1584325" cy="178395"/>
          </a:xfrm>
          <a:prstGeom prst="rect">
            <a:avLst/>
          </a:prstGeom>
          <a:solidFill>
            <a:srgbClr val="14306A"/>
          </a:solidFill>
          <a:ln>
            <a:noFill/>
          </a:ln>
        </p:spPr>
        <p:txBody>
          <a:bodyPr wrap="square" lIns="0" tIns="19050" rIns="0" bIns="190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ЭГЗ</a:t>
            </a:r>
            <a:endParaRPr lang="ru-RU" sz="850"/>
          </a:p>
        </p:txBody>
      </p:sp>
      <p:pic>
        <p:nvPicPr>
          <p:cNvPr id="30" name="ЭГЗ" descr="sys_egz.png"/>
          <p:cNvPicPr>
            <a:picLocks noChangeAspect="1"/>
          </p:cNvPicPr>
          <p:nvPr/>
        </p:nvPicPr>
        <p:blipFill>
          <a:blip r:embed="rId10"/>
          <a:srcRect l="7724" r="7724"/>
          <a:stretch>
            <a:fillRect/>
          </a:stretch>
        </p:blipFill>
        <p:spPr>
          <a:xfrm>
            <a:off x="2028825" y="5562798"/>
            <a:ext cx="1584325" cy="1047552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3886200" y="1193800"/>
            <a:ext cx="4953000" cy="5537200"/>
          </a:xfrm>
          <a:prstGeom prst="roundRect">
            <a:avLst>
              <a:gd name="adj" fmla="val 2564"/>
            </a:avLst>
          </a:prstGeom>
          <a:solidFill>
            <a:srgbClr val="16A34A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3924300" y="1193800"/>
            <a:ext cx="4914900" cy="5537200"/>
          </a:xfrm>
          <a:prstGeom prst="roundRect">
            <a:avLst>
              <a:gd name="adj" fmla="val 2583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064000" y="1314450"/>
            <a:ext cx="4744879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Как стало</a:t>
            </a:r>
            <a:endParaRPr lang="ru-RU" sz="1400"/>
          </a:p>
        </p:txBody>
      </p:sp>
      <p:pic>
        <p:nvPicPr>
          <p:cNvPr id="34" name="Единый личный кабинет на ноутбуке и смартфоне" descr="s11_device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4000" y="1589979"/>
            <a:ext cx="4629150" cy="270768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064000" y="4359870"/>
            <a:ext cx="4744879" cy="1929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16A34A"/>
                </a:solidFill>
                <a:latin typeface="Open Sans"/>
                <a:ea typeface="Open Sans"/>
                <a:cs typeface="Open Sans"/>
              </a:rPr>
              <a:t>Эффекты</a:t>
            </a:r>
            <a:endParaRPr lang="ru-RU" sz="1100"/>
          </a:p>
        </p:txBody>
      </p:sp>
      <p:pic>
        <p:nvPicPr>
          <p:cNvPr id="36" name="Picture 35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64000" y="4578251"/>
            <a:ext cx="139700" cy="1397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254500" y="4578251"/>
            <a:ext cx="2118598" cy="3224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Единый вход ко всем сервисам Минфина</a:t>
            </a:r>
            <a:endParaRPr lang="ru-RU" sz="900"/>
          </a:p>
        </p:txBody>
      </p:sp>
      <p:pic>
        <p:nvPicPr>
          <p:cNvPr id="38" name="Picture 37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64000" y="4913412"/>
            <a:ext cx="139700" cy="1397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254500" y="4913412"/>
            <a:ext cx="2118598" cy="3224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Автозаполнение налоговых и таможенных форм</a:t>
            </a:r>
            <a:endParaRPr lang="ru-RU" sz="900"/>
          </a:p>
        </p:txBody>
      </p:sp>
      <p:pic>
        <p:nvPicPr>
          <p:cNvPr id="40" name="Picture 39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64000" y="5248573"/>
            <a:ext cx="139700" cy="1397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254500" y="5248573"/>
            <a:ext cx="2118598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Единая точка уведомлений</a:t>
            </a:r>
            <a:endParaRPr lang="ru-RU" sz="900"/>
          </a:p>
        </p:txBody>
      </p:sp>
      <p:pic>
        <p:nvPicPr>
          <p:cNvPr id="42" name="Picture 41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64000" y="5435203"/>
            <a:ext cx="139700" cy="1397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254500" y="5435203"/>
            <a:ext cx="2118598" cy="3224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Подача заявки по услугам Мер господдержки</a:t>
            </a:r>
            <a:endParaRPr lang="ru-RU" sz="900"/>
          </a:p>
        </p:txBody>
      </p:sp>
      <p:pic>
        <p:nvPicPr>
          <p:cNvPr id="44" name="Picture 43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64000" y="5770364"/>
            <a:ext cx="139700" cy="1397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254500" y="5770364"/>
            <a:ext cx="2118598" cy="3224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Заявка на прекращение деятельности ИП/ТОО</a:t>
            </a:r>
            <a:endParaRPr lang="ru-RU" sz="900"/>
          </a:p>
        </p:txBody>
      </p:sp>
      <p:pic>
        <p:nvPicPr>
          <p:cNvPr id="46" name="Picture 45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5725" y="4578251"/>
            <a:ext cx="139700" cy="1397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626225" y="4578251"/>
            <a:ext cx="2118598" cy="3224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Госуслуги оказываются быстрее и удобнее</a:t>
            </a:r>
            <a:endParaRPr lang="ru-RU" sz="900"/>
          </a:p>
        </p:txBody>
      </p:sp>
      <p:pic>
        <p:nvPicPr>
          <p:cNvPr id="48" name="Picture 47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5725" y="4913412"/>
            <a:ext cx="139700" cy="1397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626225" y="4913412"/>
            <a:ext cx="2118598" cy="3224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Персональная аналитика и рекомендации</a:t>
            </a:r>
            <a:endParaRPr lang="ru-RU" sz="900"/>
          </a:p>
        </p:txBody>
      </p:sp>
      <p:pic>
        <p:nvPicPr>
          <p:cNvPr id="50" name="Picture 49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5725" y="5248573"/>
            <a:ext cx="139700" cy="1397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6626225" y="5248573"/>
            <a:ext cx="2118598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Дополнительные сервисы с ГИС</a:t>
            </a:r>
            <a:endParaRPr lang="ru-RU" sz="900"/>
          </a:p>
        </p:txBody>
      </p:sp>
      <p:pic>
        <p:nvPicPr>
          <p:cNvPr id="52" name="Picture 51" descr="ic_chk_gree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5725" y="5435203"/>
            <a:ext cx="139700" cy="1397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6626225" y="5435203"/>
            <a:ext cx="2118598" cy="47099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Сервисы E-salyq Business и E-salyq Azamat в Едином мобильном приложении</a:t>
            </a:r>
            <a:endParaRPr lang="ru-RU" sz="900"/>
          </a:p>
        </p:txBody>
      </p:sp>
      <p:sp>
        <p:nvSpPr>
          <p:cNvPr id="54" name="Rounded Rectangle 53"/>
          <p:cNvSpPr/>
          <p:nvPr/>
        </p:nvSpPr>
        <p:spPr>
          <a:xfrm>
            <a:off x="4064000" y="6318250"/>
            <a:ext cx="4629150" cy="292100"/>
          </a:xfrm>
          <a:prstGeom prst="roundRect">
            <a:avLst>
              <a:gd name="adj" fmla="val 26086"/>
            </a:avLst>
          </a:prstGeom>
          <a:solidFill>
            <a:srgbClr val="16A34A"/>
          </a:solidFill>
          <a:ln>
            <a:noFill/>
          </a:ln>
        </p:spPr>
        <p:txBody>
          <a:bodyPr wrap="square" lIns="0" tIns="63500" rIns="0" bIns="6350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Потенциальная нагрузка: </a:t>
            </a:r>
            <a:r>
              <a:rPr lang="ru-RU" sz="10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700 тыс пользователей в день</a:t>
            </a:r>
            <a:endParaRPr lang="ru-RU" sz="1000"/>
          </a:p>
        </p:txBody>
      </p:sp>
      <p:sp>
        <p:nvSpPr>
          <p:cNvPr id="55" name="Rounded Rectangle 54"/>
          <p:cNvSpPr/>
          <p:nvPr/>
        </p:nvSpPr>
        <p:spPr>
          <a:xfrm>
            <a:off x="8966200" y="1193800"/>
            <a:ext cx="3022600" cy="5537200"/>
          </a:xfrm>
          <a:prstGeom prst="roundRect">
            <a:avLst>
              <a:gd name="adj" fmla="val 4201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6" name="Picture 55" descr="ic_brain_o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12250" y="1301750"/>
            <a:ext cx="241300" cy="2413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9429750" y="1301750"/>
            <a:ext cx="2473325" cy="2413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Развитие ИИ</a:t>
            </a:r>
            <a:endParaRPr lang="ru-RU" sz="1400"/>
          </a:p>
        </p:txBody>
      </p:sp>
      <p:sp>
        <p:nvSpPr>
          <p:cNvPr id="58" name="Rectangle 57"/>
          <p:cNvSpPr/>
          <p:nvPr/>
        </p:nvSpPr>
        <p:spPr>
          <a:xfrm>
            <a:off x="9112250" y="16065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9112250" y="16065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9112250" y="16065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Помощь в открытии бизнеса (анализ конкурентов, товаров, чеков)</a:t>
            </a:r>
            <a:endParaRPr lang="ru-RU" sz="1000"/>
          </a:p>
        </p:txBody>
      </p:sp>
      <p:sp>
        <p:nvSpPr>
          <p:cNvPr id="61" name="Rectangle 60"/>
          <p:cNvSpPr/>
          <p:nvPr/>
        </p:nvSpPr>
        <p:spPr>
          <a:xfrm>
            <a:off x="9112250" y="2000250"/>
            <a:ext cx="2730500" cy="1651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9112250" y="2000250"/>
            <a:ext cx="19050" cy="1651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9112250" y="2000250"/>
            <a:ext cx="2796064" cy="1905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Поддержка действующего бизнеса</a:t>
            </a:r>
            <a:endParaRPr lang="ru-RU" sz="1000"/>
          </a:p>
        </p:txBody>
      </p:sp>
      <p:sp>
        <p:nvSpPr>
          <p:cNvPr id="64" name="Rectangle 63"/>
          <p:cNvSpPr/>
          <p:nvPr/>
        </p:nvSpPr>
        <p:spPr>
          <a:xfrm>
            <a:off x="9112250" y="2228850"/>
            <a:ext cx="2730500" cy="1651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9112250" y="2228850"/>
            <a:ext cx="19050" cy="1651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9112250" y="2228850"/>
            <a:ext cx="2796064" cy="1905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Онлайн ассистент</a:t>
            </a:r>
            <a:endParaRPr lang="ru-RU" sz="1000"/>
          </a:p>
        </p:txBody>
      </p:sp>
      <p:sp>
        <p:nvSpPr>
          <p:cNvPr id="67" name="Rectangle 66"/>
          <p:cNvSpPr/>
          <p:nvPr/>
        </p:nvSpPr>
        <p:spPr>
          <a:xfrm>
            <a:off x="9112250" y="24574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9112250" y="24574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9112250" y="24574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Автономная помощь (подсказки, напоминания)</a:t>
            </a:r>
            <a:endParaRPr lang="ru-RU" sz="1000"/>
          </a:p>
        </p:txBody>
      </p:sp>
      <p:sp>
        <p:nvSpPr>
          <p:cNvPr id="70" name="Rectangle 69"/>
          <p:cNvSpPr/>
          <p:nvPr/>
        </p:nvSpPr>
        <p:spPr>
          <a:xfrm>
            <a:off x="9112250" y="2851150"/>
            <a:ext cx="2730500" cy="1651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9112250" y="2851150"/>
            <a:ext cx="19050" cy="1651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9112250" y="2851150"/>
            <a:ext cx="2796064" cy="1905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Аналитика данных</a:t>
            </a:r>
            <a:endParaRPr lang="ru-RU" sz="1000"/>
          </a:p>
        </p:txBody>
      </p:sp>
      <p:sp>
        <p:nvSpPr>
          <p:cNvPr id="73" name="Rectangle 72"/>
          <p:cNvSpPr/>
          <p:nvPr/>
        </p:nvSpPr>
        <p:spPr>
          <a:xfrm>
            <a:off x="9112250" y="30797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9112250" y="30797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9112250" y="30797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Прогнозирование рисков и бизнес-тенденций</a:t>
            </a:r>
            <a:endParaRPr lang="ru-RU" sz="1000"/>
          </a:p>
        </p:txBody>
      </p:sp>
      <p:sp>
        <p:nvSpPr>
          <p:cNvPr id="76" name="Rectangle 75"/>
          <p:cNvSpPr/>
          <p:nvPr/>
        </p:nvSpPr>
        <p:spPr>
          <a:xfrm>
            <a:off x="9112250" y="34734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9112250" y="34734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9112250" y="34734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Проактивное предложение мер господдержки</a:t>
            </a:r>
            <a:endParaRPr lang="ru-RU" sz="1000"/>
          </a:p>
        </p:txBody>
      </p:sp>
      <p:sp>
        <p:nvSpPr>
          <p:cNvPr id="79" name="Rectangle 78"/>
          <p:cNvSpPr/>
          <p:nvPr/>
        </p:nvSpPr>
        <p:spPr>
          <a:xfrm>
            <a:off x="9112250" y="38671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9112250" y="38671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9112250" y="38671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ИИ-аналитика: предзаполнение отчетности, проверка ошибок</a:t>
            </a:r>
            <a:endParaRPr lang="ru-RU" sz="1000"/>
          </a:p>
        </p:txBody>
      </p:sp>
      <p:sp>
        <p:nvSpPr>
          <p:cNvPr id="82" name="Rectangle 81"/>
          <p:cNvSpPr/>
          <p:nvPr/>
        </p:nvSpPr>
        <p:spPr>
          <a:xfrm>
            <a:off x="9112250" y="42608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9112250" y="42608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9112250" y="42608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Прогнозы, советы и наглядные отчёты для предпринимателей</a:t>
            </a:r>
            <a:endParaRPr lang="ru-RU" sz="1000"/>
          </a:p>
        </p:txBody>
      </p:sp>
      <p:sp>
        <p:nvSpPr>
          <p:cNvPr id="85" name="Rectangle 84"/>
          <p:cNvSpPr/>
          <p:nvPr/>
        </p:nvSpPr>
        <p:spPr>
          <a:xfrm>
            <a:off x="9112250" y="4654550"/>
            <a:ext cx="27305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9112250" y="4654550"/>
            <a:ext cx="19050" cy="3302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9112250" y="4654550"/>
            <a:ext cx="2796064" cy="3556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Развитие и оцифровка Мер гос. поддержки (МГП) различных госорганов</a:t>
            </a:r>
            <a:endParaRPr lang="ru-RU" sz="1000"/>
          </a:p>
        </p:txBody>
      </p:sp>
      <p:sp>
        <p:nvSpPr>
          <p:cNvPr id="88" name="Rectangle 87"/>
          <p:cNvSpPr/>
          <p:nvPr/>
        </p:nvSpPr>
        <p:spPr>
          <a:xfrm>
            <a:off x="9112250" y="5048250"/>
            <a:ext cx="2730500" cy="1651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9112250" y="5048250"/>
            <a:ext cx="19050" cy="1651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9112250" y="5048250"/>
            <a:ext cx="2796064" cy="1905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Взаимодействие со стартапами</a:t>
            </a:r>
            <a:endParaRPr lang="ru-RU" sz="1000"/>
          </a:p>
        </p:txBody>
      </p:sp>
      <p:sp>
        <p:nvSpPr>
          <p:cNvPr id="91" name="Rectangle 90"/>
          <p:cNvSpPr/>
          <p:nvPr/>
        </p:nvSpPr>
        <p:spPr>
          <a:xfrm>
            <a:off x="9112250" y="5276850"/>
            <a:ext cx="2730500" cy="1651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9112250" y="5276850"/>
            <a:ext cx="19050" cy="165100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9112250" y="5276850"/>
            <a:ext cx="2796064" cy="190500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Взаимодействие с БВУ</a:t>
            </a:r>
            <a:endParaRPr lang="ru-RU" sz="1000"/>
          </a:p>
        </p:txBody>
      </p:sp>
      <p:sp>
        <p:nvSpPr>
          <p:cNvPr id="94" name="TextBox 93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10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3034506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Цифровой тенге</a:t>
            </a:r>
            <a:endParaRPr lang="ru-RU" sz="3000"/>
          </a:p>
        </p:txBody>
      </p:sp>
      <p:sp>
        <p:nvSpPr>
          <p:cNvPr id="4" name="Rounded Rectangle 3"/>
          <p:cNvSpPr/>
          <p:nvPr/>
        </p:nvSpPr>
        <p:spPr>
          <a:xfrm>
            <a:off x="203200" y="1193800"/>
            <a:ext cx="3937000" cy="13335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7487" y="1464667"/>
            <a:ext cx="2968427" cy="58539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41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2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~339 млрд</a:t>
            </a:r>
            <a:endParaRPr lang="ru-RU" sz="4200"/>
          </a:p>
        </p:txBody>
      </p:sp>
      <p:sp>
        <p:nvSpPr>
          <p:cNvPr id="6" name="TextBox 5"/>
          <p:cNvSpPr txBox="1"/>
          <p:nvPr/>
        </p:nvSpPr>
        <p:spPr>
          <a:xfrm>
            <a:off x="702451" y="2050058"/>
            <a:ext cx="2938497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цифровых тенге </a:t>
            </a:r>
            <a:r>
              <a:rPr lang="ru-RU" sz="12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выпущено в оборот</a:t>
            </a:r>
            <a:endParaRPr lang="ru-RU" sz="1250"/>
          </a:p>
        </p:txBody>
      </p:sp>
      <p:sp>
        <p:nvSpPr>
          <p:cNvPr id="7" name="Rounded Rectangle 6"/>
          <p:cNvSpPr/>
          <p:nvPr/>
        </p:nvSpPr>
        <p:spPr>
          <a:xfrm>
            <a:off x="4267200" y="1193800"/>
            <a:ext cx="2413000" cy="13335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44765" y="1361480"/>
            <a:ext cx="1057771" cy="58539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41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200" b="1" i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20+</a:t>
            </a:r>
            <a:endParaRPr lang="ru-RU" sz="4200"/>
          </a:p>
        </p:txBody>
      </p:sp>
      <p:sp>
        <p:nvSpPr>
          <p:cNvPr id="9" name="TextBox 8"/>
          <p:cNvSpPr txBox="1"/>
          <p:nvPr/>
        </p:nvSpPr>
        <p:spPr>
          <a:xfrm>
            <a:off x="4399756" y="1946870"/>
            <a:ext cx="2147888" cy="4381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пилотных проектов</a:t>
            </a:r>
            <a:r>
              <a:rPr lang="ru-RU" sz="12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реализовано</a:t>
            </a:r>
            <a:endParaRPr lang="ru-RU" sz="1250"/>
          </a:p>
        </p:txBody>
      </p:sp>
      <p:sp>
        <p:nvSpPr>
          <p:cNvPr id="10" name="Rounded Rectangle 9"/>
          <p:cNvSpPr/>
          <p:nvPr/>
        </p:nvSpPr>
        <p:spPr>
          <a:xfrm>
            <a:off x="6807200" y="1206500"/>
            <a:ext cx="609600" cy="609600"/>
          </a:xfrm>
          <a:prstGeom prst="roundRect">
            <a:avLst>
              <a:gd name="adj" fmla="val 16666"/>
            </a:avLst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Инфраструктура" descr="ic_inf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350" y="1263650"/>
            <a:ext cx="495300" cy="4953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807200" y="1905000"/>
            <a:ext cx="609600" cy="609600"/>
          </a:xfrm>
          <a:prstGeom prst="roundRect">
            <a:avLst>
              <a:gd name="adj" fmla="val 16666"/>
            </a:avLst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Кредитование" descr="ic_pctba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350" y="1962150"/>
            <a:ext cx="495300" cy="4953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543800" y="1193800"/>
            <a:ext cx="4445000" cy="13335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715250" y="1447800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54950" y="1371600"/>
            <a:ext cx="4061460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Инфраструктурные проекты</a:t>
            </a:r>
            <a:endParaRPr lang="ru-RU" sz="1250"/>
          </a:p>
        </p:txBody>
      </p:sp>
      <p:sp>
        <p:nvSpPr>
          <p:cNvPr id="17" name="Rounded Rectangle 16"/>
          <p:cNvSpPr/>
          <p:nvPr/>
        </p:nvSpPr>
        <p:spPr>
          <a:xfrm>
            <a:off x="7715250" y="1704975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854950" y="1628775"/>
            <a:ext cx="4061460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Государственные закупки</a:t>
            </a:r>
            <a:endParaRPr lang="ru-RU" sz="1250"/>
          </a:p>
        </p:txBody>
      </p:sp>
      <p:sp>
        <p:nvSpPr>
          <p:cNvPr id="19" name="Rounded Rectangle 18"/>
          <p:cNvSpPr/>
          <p:nvPr/>
        </p:nvSpPr>
        <p:spPr>
          <a:xfrm>
            <a:off x="7715250" y="1962150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54950" y="1885950"/>
            <a:ext cx="4061460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Налоговое администрирование</a:t>
            </a:r>
            <a:endParaRPr lang="ru-RU" sz="1250"/>
          </a:p>
        </p:txBody>
      </p:sp>
      <p:sp>
        <p:nvSpPr>
          <p:cNvPr id="21" name="Rounded Rectangle 20"/>
          <p:cNvSpPr/>
          <p:nvPr/>
        </p:nvSpPr>
        <p:spPr>
          <a:xfrm>
            <a:off x="7715250" y="2219325"/>
            <a:ext cx="63500" cy="63500"/>
          </a:xfrm>
          <a:prstGeom prst="roundRect">
            <a:avLst>
              <a:gd name="adj" fmla="val 50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54950" y="2143125"/>
            <a:ext cx="4061460" cy="23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Кредитование и субсидирование</a:t>
            </a:r>
            <a:endParaRPr lang="ru-RU" sz="1250"/>
          </a:p>
        </p:txBody>
      </p:sp>
      <p:sp>
        <p:nvSpPr>
          <p:cNvPr id="23" name="Rounded Rectangle 22"/>
          <p:cNvSpPr/>
          <p:nvPr/>
        </p:nvSpPr>
        <p:spPr>
          <a:xfrm>
            <a:off x="203200" y="2616200"/>
            <a:ext cx="3937000" cy="4114800"/>
          </a:xfrm>
          <a:prstGeom prst="roundRect">
            <a:avLst>
              <a:gd name="adj" fmla="val 3225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Национальный Банк РК" descr="nb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443" y="2762250"/>
            <a:ext cx="584015" cy="533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98550" y="2762250"/>
            <a:ext cx="2928938" cy="533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Эмитент и оператор платформы цифрового тенге</a:t>
            </a:r>
            <a:endParaRPr lang="ru-RU" sz="1200"/>
          </a:p>
        </p:txBody>
      </p:sp>
      <p:pic>
        <p:nvPicPr>
          <p:cNvPr id="26" name="Комитет Казначейства МФ РК" descr="treasur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50" y="3384550"/>
            <a:ext cx="635000" cy="635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49350" y="3384550"/>
            <a:ext cx="2876868" cy="635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Комитет Казначейства Министерства финансов РК</a:t>
            </a:r>
            <a:endParaRPr lang="ru-RU" sz="1200"/>
          </a:p>
        </p:txBody>
      </p:sp>
      <p:sp>
        <p:nvSpPr>
          <p:cNvPr id="28" name="Rounded Rectangle 27"/>
          <p:cNvSpPr/>
          <p:nvPr/>
        </p:nvSpPr>
        <p:spPr>
          <a:xfrm>
            <a:off x="387350" y="4108450"/>
            <a:ext cx="3568700" cy="2476500"/>
          </a:xfrm>
          <a:prstGeom prst="roundRect">
            <a:avLst>
              <a:gd name="adj" fmla="val 4102"/>
            </a:avLst>
          </a:prstGeom>
          <a:solidFill>
            <a:srgbClr val="FFFFFF"/>
          </a:solidFill>
          <a:ln w="6350">
            <a:solidFill>
              <a:srgbClr val="E3EAF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Halyk Bank" descr="b_haly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239" y="4249738"/>
            <a:ext cx="1117472" cy="393700"/>
          </a:xfrm>
          <a:prstGeom prst="rect">
            <a:avLst/>
          </a:prstGeom>
        </p:spPr>
      </p:pic>
      <p:pic>
        <p:nvPicPr>
          <p:cNvPr id="30" name="Bank CenterCredit" descr="b_bc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7278" y="4262438"/>
            <a:ext cx="1044294" cy="368300"/>
          </a:xfrm>
          <a:prstGeom prst="rect">
            <a:avLst/>
          </a:prstGeom>
        </p:spPr>
      </p:pic>
      <p:pic>
        <p:nvPicPr>
          <p:cNvPr id="31" name="Eurasian Bank" descr="b_eurasia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975" y="4814001"/>
            <a:ext cx="1270000" cy="363723"/>
          </a:xfrm>
          <a:prstGeom prst="rect">
            <a:avLst/>
          </a:prstGeom>
        </p:spPr>
      </p:pic>
      <p:pic>
        <p:nvPicPr>
          <p:cNvPr id="32" name="Kazpost" descr="b_kazpos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0925" y="4821238"/>
            <a:ext cx="1397000" cy="349250"/>
          </a:xfrm>
          <a:prstGeom prst="rect">
            <a:avLst/>
          </a:prstGeom>
        </p:spPr>
      </p:pic>
      <p:pic>
        <p:nvPicPr>
          <p:cNvPr id="33" name="Nurbank" descr="b_nurban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3725" y="5449690"/>
            <a:ext cx="1460500" cy="165496"/>
          </a:xfrm>
          <a:prstGeom prst="rect">
            <a:avLst/>
          </a:prstGeom>
        </p:spPr>
      </p:pic>
      <p:pic>
        <p:nvPicPr>
          <p:cNvPr id="34" name="Altyn Bank" descr="b_alty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4425" y="5356545"/>
            <a:ext cx="1270000" cy="351784"/>
          </a:xfrm>
          <a:prstGeom prst="rect">
            <a:avLst/>
          </a:prstGeom>
        </p:spPr>
      </p:pic>
      <p:pic>
        <p:nvPicPr>
          <p:cNvPr id="35" name="ForteBank" descr="b_forte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1225" y="5924341"/>
            <a:ext cx="825500" cy="467143"/>
          </a:xfrm>
          <a:prstGeom prst="roundRect">
            <a:avLst>
              <a:gd name="adj" fmla="val 10874"/>
            </a:avLst>
          </a:prstGeom>
        </p:spPr>
      </p:pic>
      <p:pic>
        <p:nvPicPr>
          <p:cNvPr id="36" name="Банк развития Казахстана" descr="b_drk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43175" y="5874430"/>
            <a:ext cx="952500" cy="566964"/>
          </a:xfrm>
          <a:prstGeom prst="roundRect">
            <a:avLst>
              <a:gd name="adj" fmla="val 8960"/>
            </a:avLst>
          </a:prstGeom>
        </p:spPr>
      </p:pic>
      <p:sp>
        <p:nvSpPr>
          <p:cNvPr id="37" name="Rounded Rectangle 36"/>
          <p:cNvSpPr/>
          <p:nvPr/>
        </p:nvSpPr>
        <p:spPr>
          <a:xfrm>
            <a:off x="4267200" y="2616200"/>
            <a:ext cx="7721600" cy="952500"/>
          </a:xfrm>
          <a:prstGeom prst="roundRect">
            <a:avLst>
              <a:gd name="adj" fmla="val 13333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457700" y="2852440"/>
            <a:ext cx="7524115" cy="5054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В рамках пакета поправок нового Закона о банках, </a:t>
            </a: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законодательно закреплен статус</a:t>
            </a: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платформы цифрового тенге и порядок ее функционирования</a:t>
            </a:r>
            <a:endParaRPr lang="ru-RU" sz="1400"/>
          </a:p>
        </p:txBody>
      </p:sp>
      <p:sp>
        <p:nvSpPr>
          <p:cNvPr id="39" name="Rounded Rectangle 38"/>
          <p:cNvSpPr/>
          <p:nvPr/>
        </p:nvSpPr>
        <p:spPr>
          <a:xfrm>
            <a:off x="4267200" y="3670300"/>
            <a:ext cx="7721600" cy="952500"/>
          </a:xfrm>
          <a:prstGeom prst="roundRect">
            <a:avLst>
              <a:gd name="adj" fmla="val 13333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457700" y="3786485"/>
            <a:ext cx="7524115" cy="7454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Выработана </a:t>
            </a: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целевая модель подключения Казначейства</a:t>
            </a: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к платформе и разработан </a:t>
            </a: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Комплексный план внедрения Цифрового тенге в государственные финансы</a:t>
            </a:r>
            <a:endParaRPr lang="ru-RU" sz="1400"/>
          </a:p>
        </p:txBody>
      </p:sp>
      <p:sp>
        <p:nvSpPr>
          <p:cNvPr id="41" name="Rounded Rectangle 40"/>
          <p:cNvSpPr/>
          <p:nvPr/>
        </p:nvSpPr>
        <p:spPr>
          <a:xfrm>
            <a:off x="4267200" y="4724400"/>
            <a:ext cx="7721600" cy="952500"/>
          </a:xfrm>
          <a:prstGeom prst="roundRect">
            <a:avLst>
              <a:gd name="adj" fmla="val 13333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457700" y="5080595"/>
            <a:ext cx="7524115" cy="2654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Разработаны </a:t>
            </a: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2 архетипа</a:t>
            </a: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и </a:t>
            </a: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3 вида</a:t>
            </a: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программируемости ЦТ</a:t>
            </a:r>
            <a:endParaRPr lang="ru-RU" sz="1400"/>
          </a:p>
        </p:txBody>
      </p:sp>
      <p:sp>
        <p:nvSpPr>
          <p:cNvPr id="43" name="Rounded Rectangle 42"/>
          <p:cNvSpPr/>
          <p:nvPr/>
        </p:nvSpPr>
        <p:spPr>
          <a:xfrm>
            <a:off x="4267200" y="5778500"/>
            <a:ext cx="7721600" cy="952500"/>
          </a:xfrm>
          <a:prstGeom prst="roundRect">
            <a:avLst>
              <a:gd name="adj" fmla="val 13333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457700" y="6134695"/>
            <a:ext cx="7524115" cy="2654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Ведется работа по подключение новых участников к Платформе</a:t>
            </a:r>
            <a:endParaRPr lang="ru-RU" sz="1400"/>
          </a:p>
        </p:txBody>
      </p:sp>
      <p:sp>
        <p:nvSpPr>
          <p:cNvPr id="45" name="TextBox 44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11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7143155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 dirty="0" err="1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Marketplace</a:t>
            </a:r>
            <a:r>
              <a:rPr lang="ru-RU" sz="3000" b="1" i="0" spc="-50" dirty="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 госимущества </a:t>
            </a:r>
            <a:r>
              <a:rPr lang="ru-RU" sz="3000" b="1" i="0" spc="-5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«</a:t>
            </a:r>
            <a:r>
              <a:rPr lang="en-US" sz="3000" b="1" i="0" spc="-5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DIGITAL QAZYNA</a:t>
            </a:r>
            <a:r>
              <a:rPr lang="ru-RU" sz="3000" b="1" i="0" spc="-50" dirty="0">
                <a:solidFill>
                  <a:srgbClr val="2F6FE0"/>
                </a:solidFill>
                <a:latin typeface="Open Sans"/>
                <a:ea typeface="Open Sans"/>
                <a:cs typeface="Open Sans"/>
              </a:rPr>
              <a:t>»</a:t>
            </a:r>
            <a:endParaRPr lang="ru-RU"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203200" y="1193800"/>
            <a:ext cx="2540000" cy="3479800"/>
          </a:xfrm>
          <a:prstGeom prst="roundRect">
            <a:avLst>
              <a:gd name="adj" fmla="val 5000"/>
            </a:avLst>
          </a:prstGeom>
          <a:solidFill>
            <a:srgbClr val="E25B45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41300" y="1193800"/>
            <a:ext cx="2501900" cy="3479800"/>
          </a:xfrm>
          <a:prstGeom prst="roundRect">
            <a:avLst>
              <a:gd name="adj" fmla="val 5076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6400" y="1352550"/>
            <a:ext cx="2219484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C2410C"/>
                </a:solidFill>
                <a:latin typeface="Open Sans"/>
                <a:ea typeface="Open Sans"/>
                <a:cs typeface="Open Sans"/>
              </a:rPr>
              <a:t>Проблемы:</a:t>
            </a:r>
            <a:endParaRPr lang="ru-RU" sz="1400"/>
          </a:p>
        </p:txBody>
      </p:sp>
      <p:sp>
        <p:nvSpPr>
          <p:cNvPr id="7" name="Rounded Rectangle 6"/>
          <p:cNvSpPr/>
          <p:nvPr/>
        </p:nvSpPr>
        <p:spPr>
          <a:xfrm>
            <a:off x="406400" y="1769070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8800" y="1705570"/>
            <a:ext cx="2063274" cy="4367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Госорганизации не видят имущество друг друга</a:t>
            </a:r>
            <a:endParaRPr lang="ru-RU" sz="1200"/>
          </a:p>
        </p:txBody>
      </p:sp>
      <p:sp>
        <p:nvSpPr>
          <p:cNvPr id="9" name="Rounded Rectangle 8"/>
          <p:cNvSpPr/>
          <p:nvPr/>
        </p:nvSpPr>
        <p:spPr>
          <a:xfrm>
            <a:off x="406400" y="2415019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8800" y="2351517"/>
            <a:ext cx="2063274" cy="64244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Бумажный документооборот</a:t>
            </a:r>
            <a:r>
              <a:rPr lang="ru-RU" sz="1200" b="0" i="0" dirty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при передаче имущества</a:t>
            </a:r>
            <a:endParaRPr lang="ru-RU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406400" y="3076873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8800" y="3013373"/>
            <a:ext cx="2063274" cy="4367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Низкая кооперация</a:t>
            </a: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между госорганизациями</a:t>
            </a:r>
            <a:endParaRPr lang="ru-RU" sz="1200"/>
          </a:p>
        </p:txBody>
      </p:sp>
      <p:sp>
        <p:nvSpPr>
          <p:cNvPr id="13" name="Rounded Rectangle 12"/>
          <p:cNvSpPr/>
          <p:nvPr/>
        </p:nvSpPr>
        <p:spPr>
          <a:xfrm>
            <a:off x="406400" y="3627934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58800" y="3564434"/>
            <a:ext cx="2063274" cy="4367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Невостребованное имущество</a:t>
            </a:r>
            <a:r>
              <a:rPr lang="ru-RU" sz="12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 простаивает</a:t>
            </a:r>
            <a:endParaRPr lang="ru-RU" sz="1200"/>
          </a:p>
        </p:txBody>
      </p:sp>
      <p:pic>
        <p:nvPicPr>
          <p:cNvPr id="15" name="Интерфейс Tapsyru" descr="s10_lap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200" y="1527215"/>
            <a:ext cx="4699000" cy="281297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7696200" y="1193800"/>
            <a:ext cx="4292600" cy="927100"/>
          </a:xfrm>
          <a:prstGeom prst="roundRect">
            <a:avLst>
              <a:gd name="adj" fmla="val 13698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829550" y="1301750"/>
            <a:ext cx="4025900" cy="304800"/>
          </a:xfrm>
          <a:prstGeom prst="roundRect">
            <a:avLst>
              <a:gd name="adj" fmla="val 25000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c_brain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450" y="1352550"/>
            <a:ext cx="203200" cy="203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197850" y="1352550"/>
            <a:ext cx="3657917" cy="203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Применение Искусственного Интеллекта</a:t>
            </a:r>
            <a:endParaRPr lang="ru-RU" sz="1050"/>
          </a:p>
        </p:txBody>
      </p:sp>
      <p:sp>
        <p:nvSpPr>
          <p:cNvPr id="20" name="TextBox 19"/>
          <p:cNvSpPr txBox="1"/>
          <p:nvPr/>
        </p:nvSpPr>
        <p:spPr>
          <a:xfrm>
            <a:off x="7829550" y="1670050"/>
            <a:ext cx="4126548" cy="368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Прогнозирование потребностей организаций, поиск способов оптимизации расходов (аренда помещений и др.), аналитика</a:t>
            </a:r>
            <a:endParaRPr lang="ru-RU" sz="1000"/>
          </a:p>
        </p:txBody>
      </p:sp>
      <p:sp>
        <p:nvSpPr>
          <p:cNvPr id="21" name="Rounded Rectangle 20"/>
          <p:cNvSpPr/>
          <p:nvPr/>
        </p:nvSpPr>
        <p:spPr>
          <a:xfrm>
            <a:off x="7696200" y="2222500"/>
            <a:ext cx="4292600" cy="2451100"/>
          </a:xfrm>
          <a:prstGeom prst="roundRect">
            <a:avLst>
              <a:gd name="adj" fmla="val 5181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9226" y="2343150"/>
            <a:ext cx="4126548" cy="231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Реализован МАРКЕТPLACE госимущества</a:t>
            </a:r>
            <a:endParaRPr lang="ru-RU" sz="1350"/>
          </a:p>
        </p:txBody>
      </p:sp>
      <p:sp>
        <p:nvSpPr>
          <p:cNvPr id="23" name="Rounded Rectangle 22"/>
          <p:cNvSpPr/>
          <p:nvPr/>
        </p:nvSpPr>
        <p:spPr>
          <a:xfrm>
            <a:off x="7829550" y="2637730"/>
            <a:ext cx="1181100" cy="1915220"/>
          </a:xfrm>
          <a:prstGeom prst="roundRect">
            <a:avLst>
              <a:gd name="adj" fmla="val 7526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mp_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00" y="3039666"/>
            <a:ext cx="584200" cy="584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866856" y="3674666"/>
            <a:ext cx="1106488" cy="501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Поиск имущества ИС «Госреестр»</a:t>
            </a:r>
            <a:endParaRPr lang="ru-RU" sz="1000"/>
          </a:p>
        </p:txBody>
      </p:sp>
      <p:pic>
        <p:nvPicPr>
          <p:cNvPr id="26" name="Picture 25" descr="ic_chevr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1450" y="3525441"/>
            <a:ext cx="139700" cy="139700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9251950" y="2637730"/>
            <a:ext cx="1181100" cy="1915220"/>
          </a:xfrm>
          <a:prstGeom prst="roundRect">
            <a:avLst>
              <a:gd name="adj" fmla="val 7526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mp_for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00" y="3119041"/>
            <a:ext cx="584200" cy="5842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289256" y="3754041"/>
            <a:ext cx="1106488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Электронная заявка</a:t>
            </a:r>
            <a:endParaRPr lang="ru-RU" sz="1000"/>
          </a:p>
        </p:txBody>
      </p:sp>
      <p:pic>
        <p:nvPicPr>
          <p:cNvPr id="30" name="Picture 29" descr="ic_chevr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3850" y="3525441"/>
            <a:ext cx="139700" cy="139700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10674350" y="2637730"/>
            <a:ext cx="1181100" cy="1915220"/>
          </a:xfrm>
          <a:prstGeom prst="roundRect">
            <a:avLst>
              <a:gd name="adj" fmla="val 7526"/>
            </a:avLst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mp_ge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1850" y="3138091"/>
            <a:ext cx="546100" cy="5461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711656" y="3734991"/>
            <a:ext cx="1106488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Передача на баланс</a:t>
            </a:r>
            <a:endParaRPr lang="ru-RU" sz="1000"/>
          </a:p>
        </p:txBody>
      </p:sp>
      <p:sp>
        <p:nvSpPr>
          <p:cNvPr id="34" name="Rounded Rectangle 33"/>
          <p:cNvSpPr/>
          <p:nvPr/>
        </p:nvSpPr>
        <p:spPr>
          <a:xfrm>
            <a:off x="203200" y="4762500"/>
            <a:ext cx="7366000" cy="1968500"/>
          </a:xfrm>
          <a:prstGeom prst="roundRect">
            <a:avLst>
              <a:gd name="adj" fmla="val 645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336550" y="4845050"/>
            <a:ext cx="727678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BIG DATA госимущества</a:t>
            </a:r>
            <a:r>
              <a:rPr lang="ru-RU" sz="1050" b="0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 (оцифровано):</a:t>
            </a:r>
            <a:endParaRPr lang="ru-RU" sz="1050"/>
          </a:p>
        </p:txBody>
      </p:sp>
      <p:sp>
        <p:nvSpPr>
          <p:cNvPr id="36" name="Rounded Rectangle 35"/>
          <p:cNvSpPr/>
          <p:nvPr/>
        </p:nvSpPr>
        <p:spPr>
          <a:xfrm>
            <a:off x="336550" y="5069185"/>
            <a:ext cx="1727200" cy="587474"/>
          </a:xfrm>
          <a:prstGeom prst="roundRect">
            <a:avLst>
              <a:gd name="adj" fmla="val 15132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1177" y="5156101"/>
            <a:ext cx="717947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19 182</a:t>
            </a:r>
            <a:endParaRPr lang="ru-RU" sz="1800"/>
          </a:p>
        </p:txBody>
      </p:sp>
      <p:sp>
        <p:nvSpPr>
          <p:cNvPr id="38" name="TextBox 37"/>
          <p:cNvSpPr txBox="1"/>
          <p:nvPr/>
        </p:nvSpPr>
        <p:spPr>
          <a:xfrm>
            <a:off x="811709" y="5418931"/>
            <a:ext cx="776784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организаций</a:t>
            </a:r>
            <a:endParaRPr lang="ru-RU" sz="950"/>
          </a:p>
        </p:txBody>
      </p:sp>
      <p:sp>
        <p:nvSpPr>
          <p:cNvPr id="39" name="Rounded Rectangle 38"/>
          <p:cNvSpPr/>
          <p:nvPr/>
        </p:nvSpPr>
        <p:spPr>
          <a:xfrm>
            <a:off x="2127250" y="5069185"/>
            <a:ext cx="1727200" cy="587474"/>
          </a:xfrm>
          <a:prstGeom prst="roundRect">
            <a:avLst>
              <a:gd name="adj" fmla="val 15132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459371" y="5156101"/>
            <a:ext cx="1062859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+25 млн.</a:t>
            </a:r>
            <a:endParaRPr lang="ru-RU" sz="1800"/>
          </a:p>
        </p:txBody>
      </p:sp>
      <p:sp>
        <p:nvSpPr>
          <p:cNvPr id="41" name="TextBox 40"/>
          <p:cNvSpPr txBox="1"/>
          <p:nvPr/>
        </p:nvSpPr>
        <p:spPr>
          <a:xfrm>
            <a:off x="2702123" y="5418931"/>
            <a:ext cx="577354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объектов</a:t>
            </a:r>
            <a:endParaRPr lang="ru-RU" sz="950"/>
          </a:p>
        </p:txBody>
      </p:sp>
      <p:sp>
        <p:nvSpPr>
          <p:cNvPr id="42" name="Rounded Rectangle 41"/>
          <p:cNvSpPr/>
          <p:nvPr/>
        </p:nvSpPr>
        <p:spPr>
          <a:xfrm>
            <a:off x="3917950" y="5069185"/>
            <a:ext cx="1727200" cy="587474"/>
          </a:xfrm>
          <a:prstGeom prst="roundRect">
            <a:avLst>
              <a:gd name="adj" fmla="val 15132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488259" y="5145385"/>
            <a:ext cx="586482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на сумму</a:t>
            </a:r>
            <a:endParaRPr lang="ru-RU" sz="950"/>
          </a:p>
        </p:txBody>
      </p:sp>
      <p:sp>
        <p:nvSpPr>
          <p:cNvPr id="44" name="TextBox 43"/>
          <p:cNvSpPr txBox="1"/>
          <p:nvPr/>
        </p:nvSpPr>
        <p:spPr>
          <a:xfrm>
            <a:off x="4069250" y="5296198"/>
            <a:ext cx="1424501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26,4 трлн. ₸</a:t>
            </a:r>
            <a:endParaRPr lang="ru-RU" sz="1800"/>
          </a:p>
        </p:txBody>
      </p:sp>
      <p:sp>
        <p:nvSpPr>
          <p:cNvPr id="45" name="Rounded Rectangle 44"/>
          <p:cNvSpPr/>
          <p:nvPr/>
        </p:nvSpPr>
        <p:spPr>
          <a:xfrm>
            <a:off x="5708650" y="5069185"/>
            <a:ext cx="1727200" cy="587474"/>
          </a:xfrm>
          <a:prstGeom prst="roundRect">
            <a:avLst>
              <a:gd name="adj" fmla="val 15132"/>
            </a:avLst>
          </a:prstGeom>
          <a:solidFill>
            <a:srgbClr val="2F6FE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14492" y="5156101"/>
            <a:ext cx="315516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25</a:t>
            </a:r>
            <a:endParaRPr lang="ru-RU" sz="1800"/>
          </a:p>
        </p:txBody>
      </p:sp>
      <p:sp>
        <p:nvSpPr>
          <p:cNvPr id="47" name="TextBox 46"/>
          <p:cNvSpPr txBox="1"/>
          <p:nvPr/>
        </p:nvSpPr>
        <p:spPr>
          <a:xfrm>
            <a:off x="6027550" y="5418931"/>
            <a:ext cx="1089300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интеграций с ГБД</a:t>
            </a:r>
            <a:endParaRPr lang="ru-RU" sz="950"/>
          </a:p>
        </p:txBody>
      </p:sp>
      <p:sp>
        <p:nvSpPr>
          <p:cNvPr id="48" name="TextBox 47"/>
          <p:cNvSpPr txBox="1"/>
          <p:nvPr/>
        </p:nvSpPr>
        <p:spPr>
          <a:xfrm>
            <a:off x="336550" y="5707459"/>
            <a:ext cx="727678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Статистика на сегодня:</a:t>
            </a:r>
            <a:endParaRPr lang="ru-RU" sz="1050"/>
          </a:p>
        </p:txBody>
      </p:sp>
      <p:sp>
        <p:nvSpPr>
          <p:cNvPr id="49" name="Rounded Rectangle 48"/>
          <p:cNvSpPr/>
          <p:nvPr/>
        </p:nvSpPr>
        <p:spPr>
          <a:xfrm>
            <a:off x="336550" y="5931595"/>
            <a:ext cx="1727200" cy="716855"/>
          </a:xfrm>
          <a:prstGeom prst="roundRect">
            <a:avLst>
              <a:gd name="adj" fmla="val 12401"/>
            </a:avLst>
          </a:prstGeom>
          <a:solidFill>
            <a:srgbClr val="14306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859532" y="6083201"/>
            <a:ext cx="681137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4 028</a:t>
            </a:r>
            <a:endParaRPr lang="ru-RU" sz="1800"/>
          </a:p>
        </p:txBody>
      </p:sp>
      <p:sp>
        <p:nvSpPr>
          <p:cNvPr id="51" name="TextBox 50"/>
          <p:cNvSpPr txBox="1"/>
          <p:nvPr/>
        </p:nvSpPr>
        <p:spPr>
          <a:xfrm>
            <a:off x="549683" y="6346031"/>
            <a:ext cx="1300835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передачи имущества</a:t>
            </a:r>
            <a:endParaRPr lang="ru-RU" sz="950"/>
          </a:p>
        </p:txBody>
      </p:sp>
      <p:sp>
        <p:nvSpPr>
          <p:cNvPr id="52" name="Rounded Rectangle 51"/>
          <p:cNvSpPr/>
          <p:nvPr/>
        </p:nvSpPr>
        <p:spPr>
          <a:xfrm>
            <a:off x="2127250" y="5931595"/>
            <a:ext cx="1727200" cy="716855"/>
          </a:xfrm>
          <a:prstGeom prst="roundRect">
            <a:avLst>
              <a:gd name="adj" fmla="val 12401"/>
            </a:avLst>
          </a:prstGeom>
          <a:solidFill>
            <a:srgbClr val="14306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2469338" y="6083201"/>
            <a:ext cx="1042925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+56 тыс.</a:t>
            </a:r>
            <a:endParaRPr lang="ru-RU" sz="1800"/>
          </a:p>
        </p:txBody>
      </p:sp>
      <p:sp>
        <p:nvSpPr>
          <p:cNvPr id="54" name="TextBox 53"/>
          <p:cNvSpPr txBox="1"/>
          <p:nvPr/>
        </p:nvSpPr>
        <p:spPr>
          <a:xfrm>
            <a:off x="2397030" y="6346031"/>
            <a:ext cx="1187542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объектов передано</a:t>
            </a:r>
            <a:endParaRPr lang="ru-RU" sz="950"/>
          </a:p>
        </p:txBody>
      </p:sp>
      <p:sp>
        <p:nvSpPr>
          <p:cNvPr id="55" name="Rounded Rectangle 54"/>
          <p:cNvSpPr/>
          <p:nvPr/>
        </p:nvSpPr>
        <p:spPr>
          <a:xfrm>
            <a:off x="3917950" y="5931595"/>
            <a:ext cx="1727200" cy="716855"/>
          </a:xfrm>
          <a:prstGeom prst="roundRect">
            <a:avLst>
              <a:gd name="adj" fmla="val 12401"/>
            </a:avLst>
          </a:prstGeom>
          <a:solidFill>
            <a:srgbClr val="14306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488259" y="6007795"/>
            <a:ext cx="586482" cy="17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на сумму</a:t>
            </a:r>
            <a:endParaRPr lang="ru-RU" sz="950"/>
          </a:p>
        </p:txBody>
      </p:sp>
      <p:sp>
        <p:nvSpPr>
          <p:cNvPr id="57" name="TextBox 56"/>
          <p:cNvSpPr txBox="1"/>
          <p:nvPr/>
        </p:nvSpPr>
        <p:spPr>
          <a:xfrm>
            <a:off x="3987177" y="6158607"/>
            <a:ext cx="1588745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433,1 млрд. ₸</a:t>
            </a:r>
            <a:endParaRPr lang="ru-RU" sz="1800"/>
          </a:p>
        </p:txBody>
      </p:sp>
      <p:sp>
        <p:nvSpPr>
          <p:cNvPr id="58" name="Rounded Rectangle 57"/>
          <p:cNvSpPr/>
          <p:nvPr/>
        </p:nvSpPr>
        <p:spPr>
          <a:xfrm>
            <a:off x="5708650" y="5931595"/>
            <a:ext cx="1727200" cy="716855"/>
          </a:xfrm>
          <a:prstGeom prst="roundRect">
            <a:avLst>
              <a:gd name="adj" fmla="val 12401"/>
            </a:avLst>
          </a:prstGeom>
          <a:solidFill>
            <a:srgbClr val="14306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6333927" y="6007795"/>
            <a:ext cx="476548" cy="288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0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909</a:t>
            </a:r>
            <a:endParaRPr lang="ru-RU" sz="1800"/>
          </a:p>
        </p:txBody>
      </p:sp>
      <p:sp>
        <p:nvSpPr>
          <p:cNvPr id="60" name="TextBox 59"/>
          <p:cNvSpPr txBox="1"/>
          <p:nvPr/>
        </p:nvSpPr>
        <p:spPr>
          <a:xfrm>
            <a:off x="5765165" y="6270625"/>
            <a:ext cx="1614170" cy="327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187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межрегиональные передачи</a:t>
            </a:r>
            <a:endParaRPr lang="ru-RU" sz="950"/>
          </a:p>
        </p:txBody>
      </p:sp>
      <p:sp>
        <p:nvSpPr>
          <p:cNvPr id="61" name="Rounded Rectangle 60"/>
          <p:cNvSpPr/>
          <p:nvPr/>
        </p:nvSpPr>
        <p:spPr>
          <a:xfrm>
            <a:off x="7696200" y="4762500"/>
            <a:ext cx="4292600" cy="1968500"/>
          </a:xfrm>
          <a:prstGeom prst="roundRect">
            <a:avLst>
              <a:gd name="adj" fmla="val 645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842250" y="4857750"/>
            <a:ext cx="4100512" cy="231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i="0">
                <a:solidFill>
                  <a:srgbClr val="1F4FB8"/>
                </a:solidFill>
                <a:latin typeface="Open Sans"/>
                <a:ea typeface="Open Sans"/>
                <a:cs typeface="Open Sans"/>
              </a:rPr>
              <a:t>Эффекты</a:t>
            </a:r>
            <a:endParaRPr lang="ru-RU" sz="1350"/>
          </a:p>
        </p:txBody>
      </p:sp>
      <p:pic>
        <p:nvPicPr>
          <p:cNvPr id="63" name="Picture 62" descr="ic_chk_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250" y="5120580"/>
            <a:ext cx="177800" cy="1778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083550" y="5120580"/>
            <a:ext cx="3853180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Эффективное использование госимущества</a:t>
            </a:r>
            <a:endParaRPr lang="ru-RU" sz="1050"/>
          </a:p>
        </p:txBody>
      </p:sp>
      <p:pic>
        <p:nvPicPr>
          <p:cNvPr id="65" name="Picture 64" descr="ic_chk_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250" y="5355530"/>
            <a:ext cx="177800" cy="17780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8083550" y="5355530"/>
            <a:ext cx="3853180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Оптимизация затрат госорганизаций</a:t>
            </a:r>
            <a:endParaRPr lang="ru-RU" sz="1050"/>
          </a:p>
        </p:txBody>
      </p:sp>
      <p:pic>
        <p:nvPicPr>
          <p:cNvPr id="67" name="Picture 66" descr="ic_chk_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250" y="5590480"/>
            <a:ext cx="177800" cy="1778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8083550" y="5590480"/>
            <a:ext cx="3853180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Исключение бумажного документооборота</a:t>
            </a:r>
            <a:endParaRPr lang="ru-RU" sz="1050"/>
          </a:p>
        </p:txBody>
      </p:sp>
      <p:pic>
        <p:nvPicPr>
          <p:cNvPr id="69" name="Picture 68" descr="ic_chk_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250" y="5825430"/>
            <a:ext cx="177800" cy="17780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8083550" y="5825430"/>
            <a:ext cx="3853180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Передача данных для госпланирования</a:t>
            </a:r>
            <a:endParaRPr lang="ru-RU" sz="1050"/>
          </a:p>
        </p:txBody>
      </p:sp>
      <p:pic>
        <p:nvPicPr>
          <p:cNvPr id="71" name="Picture 70" descr="ic_chk_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250" y="6060380"/>
            <a:ext cx="177800" cy="1778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083550" y="6060380"/>
            <a:ext cx="3853180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Исключение затрат бюджета</a:t>
            </a:r>
            <a:endParaRPr lang="ru-RU" sz="1050"/>
          </a:p>
        </p:txBody>
      </p:sp>
      <p:pic>
        <p:nvPicPr>
          <p:cNvPr id="73" name="Picture 72" descr="ic_chk_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2250" y="6295330"/>
            <a:ext cx="177800" cy="1778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8083550" y="6295330"/>
            <a:ext cx="3853180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Электронный формат взаимодействия</a:t>
            </a:r>
            <a:endParaRPr lang="ru-RU" sz="1050"/>
          </a:p>
        </p:txBody>
      </p:sp>
      <p:sp>
        <p:nvSpPr>
          <p:cNvPr id="75" name="TextBox 74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12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500" y="498475"/>
            <a:ext cx="6207026" cy="444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i="0" spc="-50">
                <a:solidFill>
                  <a:srgbClr val="0E2E52"/>
                </a:solidFill>
                <a:latin typeface="Open Sans"/>
                <a:ea typeface="Open Sans"/>
                <a:cs typeface="Open Sans"/>
              </a:rPr>
              <a:t>SMART AUDIT QAZAQSTAN (SAQ)</a:t>
            </a:r>
            <a:endParaRPr lang="ru-RU" sz="3000"/>
          </a:p>
        </p:txBody>
      </p:sp>
      <p:sp>
        <p:nvSpPr>
          <p:cNvPr id="4" name="Rectangle 3"/>
          <p:cNvSpPr/>
          <p:nvPr/>
        </p:nvSpPr>
        <p:spPr>
          <a:xfrm>
            <a:off x="8763000" y="542925"/>
            <a:ext cx="3175000" cy="3302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763000" y="542925"/>
            <a:ext cx="19050" cy="330200"/>
          </a:xfrm>
          <a:prstGeom prst="rect">
            <a:avLst/>
          </a:prstGeom>
          <a:solidFill>
            <a:srgbClr val="0E2E5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763000" y="542925"/>
            <a:ext cx="3251359" cy="355600"/>
          </a:xfrm>
          <a:prstGeom prst="rect">
            <a:avLst/>
          </a:prstGeom>
          <a:noFill/>
        </p:spPr>
        <p:txBody>
          <a:bodyPr wrap="square" lIns="120650" tIns="0" rIns="0" bIns="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00" b="0" i="0">
                <a:solidFill>
                  <a:srgbClr val="1E2A3E"/>
                </a:solidFill>
                <a:latin typeface="Open Sans"/>
                <a:ea typeface="Open Sans"/>
                <a:cs typeface="Open Sans"/>
              </a:rPr>
              <a:t>Единая цифровая экосистема внутреннего государственного аудита</a:t>
            </a:r>
            <a:endParaRPr lang="ru-RU" sz="1000"/>
          </a:p>
        </p:txBody>
      </p:sp>
      <p:sp>
        <p:nvSpPr>
          <p:cNvPr id="7" name="Rounded Rectangle 6"/>
          <p:cNvSpPr/>
          <p:nvPr/>
        </p:nvSpPr>
        <p:spPr>
          <a:xfrm>
            <a:off x="203200" y="1193800"/>
            <a:ext cx="3302000" cy="4241800"/>
          </a:xfrm>
          <a:prstGeom prst="roundRect">
            <a:avLst>
              <a:gd name="adj" fmla="val 3846"/>
            </a:avLst>
          </a:prstGeom>
          <a:solidFill>
            <a:srgbClr val="E25B45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41300" y="1193800"/>
            <a:ext cx="3263900" cy="4241800"/>
          </a:xfrm>
          <a:prstGeom prst="roundRect">
            <a:avLst>
              <a:gd name="adj" fmla="val 3891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93700" y="1339850"/>
            <a:ext cx="3026569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C2410C"/>
                </a:solidFill>
                <a:latin typeface="Open Sans"/>
                <a:ea typeface="Open Sans"/>
                <a:cs typeface="Open Sans"/>
              </a:rPr>
              <a:t>Текущая ситуация</a:t>
            </a:r>
            <a:endParaRPr lang="ru-RU" sz="1400"/>
          </a:p>
        </p:txBody>
      </p:sp>
      <p:sp>
        <p:nvSpPr>
          <p:cNvPr id="10" name="Rounded Rectangle 9"/>
          <p:cNvSpPr/>
          <p:nvPr/>
        </p:nvSpPr>
        <p:spPr>
          <a:xfrm>
            <a:off x="393700" y="1718270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3400" y="1654770"/>
            <a:ext cx="2883376" cy="59094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прозрачности повышает риск субъективности, коррупции и манипуляций</a:t>
            </a:r>
            <a:endParaRPr lang="ru-RU" sz="1100"/>
          </a:p>
        </p:txBody>
      </p:sp>
      <p:sp>
        <p:nvSpPr>
          <p:cNvPr id="12" name="Rounded Rectangle 11"/>
          <p:cNvSpPr/>
          <p:nvPr/>
        </p:nvSpPr>
        <p:spPr>
          <a:xfrm>
            <a:off x="393700" y="2385417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3400" y="2321917"/>
            <a:ext cx="2883376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цифровизации</a:t>
            </a:r>
            <a:endParaRPr lang="ru-RU" sz="1100"/>
          </a:p>
        </p:txBody>
      </p:sp>
      <p:sp>
        <p:nvSpPr>
          <p:cNvPr id="14" name="Rounded Rectangle 13"/>
          <p:cNvSpPr/>
          <p:nvPr/>
        </p:nvSpPr>
        <p:spPr>
          <a:xfrm>
            <a:off x="393700" y="2675533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3400" y="2612033"/>
            <a:ext cx="2883376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Разрозненность ИС</a:t>
            </a:r>
            <a:endParaRPr lang="ru-RU" sz="1100"/>
          </a:p>
        </p:txBody>
      </p:sp>
      <p:sp>
        <p:nvSpPr>
          <p:cNvPr id="16" name="Rounded Rectangle 15"/>
          <p:cNvSpPr/>
          <p:nvPr/>
        </p:nvSpPr>
        <p:spPr>
          <a:xfrm>
            <a:off x="393700" y="2965648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3400" y="2902148"/>
            <a:ext cx="2883376" cy="2139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автоматизации</a:t>
            </a:r>
            <a:endParaRPr lang="ru-RU" sz="1100"/>
          </a:p>
        </p:txBody>
      </p:sp>
      <p:sp>
        <p:nvSpPr>
          <p:cNvPr id="18" name="Rounded Rectangle 17"/>
          <p:cNvSpPr/>
          <p:nvPr/>
        </p:nvSpPr>
        <p:spPr>
          <a:xfrm>
            <a:off x="393700" y="3255764"/>
            <a:ext cx="63500" cy="635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3400" y="3192264"/>
            <a:ext cx="2883376" cy="4024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Реализован ЕХД БО, ОБМ, ЭВГА (е-Минфин)</a:t>
            </a:r>
            <a:endParaRPr lang="ru-RU" sz="1100"/>
          </a:p>
        </p:txBody>
      </p:sp>
      <p:sp>
        <p:nvSpPr>
          <p:cNvPr id="20" name="Rounded Rectangle 19"/>
          <p:cNvSpPr/>
          <p:nvPr/>
        </p:nvSpPr>
        <p:spPr>
          <a:xfrm>
            <a:off x="393700" y="3734395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3400" y="3670895"/>
            <a:ext cx="2883376" cy="4024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Отсутствие интеграционных взаимодействий между ИС аудиторов</a:t>
            </a:r>
            <a:endParaRPr lang="ru-RU" sz="1100"/>
          </a:p>
        </p:txBody>
      </p:sp>
      <p:sp>
        <p:nvSpPr>
          <p:cNvPr id="22" name="Rounded Rectangle 21"/>
          <p:cNvSpPr/>
          <p:nvPr/>
        </p:nvSpPr>
        <p:spPr>
          <a:xfrm>
            <a:off x="393700" y="4213027"/>
            <a:ext cx="63500" cy="63500"/>
          </a:xfrm>
          <a:prstGeom prst="roundRect">
            <a:avLst>
              <a:gd name="adj" fmla="val 50000"/>
            </a:avLst>
          </a:prstGeom>
          <a:solidFill>
            <a:srgbClr val="E25B4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3400" y="4149527"/>
            <a:ext cx="2883376" cy="4024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0" i="0">
                <a:solidFill>
                  <a:srgbClr val="27324A"/>
                </a:solidFill>
                <a:latin typeface="Open Sans"/>
                <a:ea typeface="Open Sans"/>
                <a:cs typeface="Open Sans"/>
              </a:rPr>
              <a:t>Невозможность оперативного обмена аналитической информацией</a:t>
            </a:r>
            <a:endParaRPr lang="ru-RU" sz="1100"/>
          </a:p>
        </p:txBody>
      </p:sp>
      <p:sp>
        <p:nvSpPr>
          <p:cNvPr id="24" name="Rounded Rectangle 23"/>
          <p:cNvSpPr/>
          <p:nvPr/>
        </p:nvSpPr>
        <p:spPr>
          <a:xfrm>
            <a:off x="3632200" y="1193800"/>
            <a:ext cx="4699000" cy="3118743"/>
          </a:xfrm>
          <a:prstGeom prst="roundRect">
            <a:avLst>
              <a:gd name="adj" fmla="val 4072"/>
            </a:avLst>
          </a:prstGeom>
          <a:solidFill>
            <a:srgbClr val="FFFFFF"/>
          </a:solidFill>
          <a:ln w="6350">
            <a:solidFill>
              <a:srgbClr val="DCE5F2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3740150" y="1289050"/>
            <a:ext cx="14593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70" tIns="31750" rIns="13370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Прозрачные и единые правила оценки</a:t>
            </a:r>
            <a:endParaRPr lang="ru-RU" sz="850"/>
          </a:p>
        </p:txBody>
      </p:sp>
      <p:sp>
        <p:nvSpPr>
          <p:cNvPr id="26" name="Rounded Rectangle 25"/>
          <p:cNvSpPr/>
          <p:nvPr/>
        </p:nvSpPr>
        <p:spPr>
          <a:xfrm>
            <a:off x="5250259" y="1289050"/>
            <a:ext cx="1462782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266" tIns="31750" rIns="13266" bIns="317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Доступ к данным ИС ГО</a:t>
            </a:r>
            <a:endParaRPr lang="ru-RU" sz="850"/>
          </a:p>
        </p:txBody>
      </p:sp>
      <p:sp>
        <p:nvSpPr>
          <p:cNvPr id="27" name="Rounded Rectangle 26"/>
          <p:cNvSpPr/>
          <p:nvPr/>
        </p:nvSpPr>
        <p:spPr>
          <a:xfrm>
            <a:off x="6763841" y="1289050"/>
            <a:ext cx="14594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67" tIns="31750" rIns="13367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Рост доверия к государственным институтам</a:t>
            </a:r>
            <a:endParaRPr lang="ru-RU" sz="850"/>
          </a:p>
        </p:txBody>
      </p:sp>
      <p:sp>
        <p:nvSpPr>
          <p:cNvPr id="28" name="Rounded Rectangle 27"/>
          <p:cNvSpPr/>
          <p:nvPr/>
        </p:nvSpPr>
        <p:spPr>
          <a:xfrm>
            <a:off x="3740150" y="1884859"/>
            <a:ext cx="14593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70" tIns="31750" rIns="13370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Ведение аудита в цифровом формате</a:t>
            </a:r>
            <a:endParaRPr lang="ru-RU" sz="850"/>
          </a:p>
        </p:txBody>
      </p:sp>
      <p:sp>
        <p:nvSpPr>
          <p:cNvPr id="29" name="Rounded Rectangle 28"/>
          <p:cNvSpPr/>
          <p:nvPr/>
        </p:nvSpPr>
        <p:spPr>
          <a:xfrm>
            <a:off x="5250259" y="1884859"/>
            <a:ext cx="1462782" cy="1736626"/>
          </a:xfrm>
          <a:prstGeom prst="roundRect">
            <a:avLst>
              <a:gd name="adj" fmla="val 7813"/>
            </a:avLst>
          </a:prstGeom>
          <a:solidFill>
            <a:srgbClr val="0E2E52"/>
          </a:solidFill>
          <a:ln>
            <a:noFill/>
          </a:ln>
        </p:spPr>
        <p:txBody>
          <a:bodyPr wrap="square" lIns="19616" tIns="63500" rIns="19616" bIns="63500" rtlCol="0" anchor="ctr">
            <a:noAutofit/>
          </a:bodyPr>
          <a:lstStyle/>
          <a:p>
            <a:pPr algn="ctr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Экосистема SAQ</a:t>
            </a:r>
            <a:endParaRPr lang="ru-RU" sz="1700"/>
          </a:p>
        </p:txBody>
      </p:sp>
      <p:sp>
        <p:nvSpPr>
          <p:cNvPr id="30" name="Rounded Rectangle 29"/>
          <p:cNvSpPr/>
          <p:nvPr/>
        </p:nvSpPr>
        <p:spPr>
          <a:xfrm>
            <a:off x="6763841" y="1884859"/>
            <a:ext cx="14594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67" tIns="31750" rIns="13367" bIns="3175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Честная конкуренция</a:t>
            </a:r>
            <a:endParaRPr lang="ru-RU" sz="850"/>
          </a:p>
        </p:txBody>
      </p:sp>
      <p:sp>
        <p:nvSpPr>
          <p:cNvPr id="31" name="Rounded Rectangle 30"/>
          <p:cNvSpPr/>
          <p:nvPr/>
        </p:nvSpPr>
        <p:spPr>
          <a:xfrm>
            <a:off x="3740150" y="2480667"/>
            <a:ext cx="14593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70" tIns="31750" rIns="13370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Централизованный мониторинг</a:t>
            </a:r>
            <a:endParaRPr lang="ru-RU" sz="850"/>
          </a:p>
        </p:txBody>
      </p:sp>
      <p:sp>
        <p:nvSpPr>
          <p:cNvPr id="32" name="Rounded Rectangle 31"/>
          <p:cNvSpPr/>
          <p:nvPr/>
        </p:nvSpPr>
        <p:spPr>
          <a:xfrm>
            <a:off x="6763841" y="2480667"/>
            <a:ext cx="14594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67" tIns="31750" rIns="13367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Снижение давления и субъективности</a:t>
            </a:r>
            <a:endParaRPr lang="ru-RU" sz="850"/>
          </a:p>
        </p:txBody>
      </p:sp>
      <p:sp>
        <p:nvSpPr>
          <p:cNvPr id="33" name="Rounded Rectangle 32"/>
          <p:cNvSpPr/>
          <p:nvPr/>
        </p:nvSpPr>
        <p:spPr>
          <a:xfrm>
            <a:off x="3740150" y="3076476"/>
            <a:ext cx="14593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70" tIns="31750" rIns="13370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Достоверная оценка гос. активов</a:t>
            </a:r>
            <a:endParaRPr lang="ru-RU" sz="850"/>
          </a:p>
        </p:txBody>
      </p:sp>
      <p:sp>
        <p:nvSpPr>
          <p:cNvPr id="34" name="Rounded Rectangle 33"/>
          <p:cNvSpPr/>
          <p:nvPr/>
        </p:nvSpPr>
        <p:spPr>
          <a:xfrm>
            <a:off x="6763841" y="3076476"/>
            <a:ext cx="14594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67" tIns="31750" rIns="13367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Достоверная финансовая отчетность</a:t>
            </a:r>
            <a:endParaRPr lang="ru-RU" sz="850"/>
          </a:p>
        </p:txBody>
      </p:sp>
      <p:sp>
        <p:nvSpPr>
          <p:cNvPr id="35" name="Rounded Rectangle 34"/>
          <p:cNvSpPr/>
          <p:nvPr/>
        </p:nvSpPr>
        <p:spPr>
          <a:xfrm>
            <a:off x="3740150" y="3672284"/>
            <a:ext cx="14593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70" tIns="31750" rIns="13370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Управление рисками в реальном времени</a:t>
            </a:r>
            <a:endParaRPr lang="ru-RU" sz="850"/>
          </a:p>
        </p:txBody>
      </p:sp>
      <p:sp>
        <p:nvSpPr>
          <p:cNvPr id="36" name="Rounded Rectangle 35"/>
          <p:cNvSpPr/>
          <p:nvPr/>
        </p:nvSpPr>
        <p:spPr>
          <a:xfrm>
            <a:off x="5250259" y="3672284"/>
            <a:ext cx="1462782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266" tIns="31750" rIns="13266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Учет и оценка эффективности аудиторов</a:t>
            </a:r>
            <a:endParaRPr lang="ru-RU" sz="850"/>
          </a:p>
        </p:txBody>
      </p:sp>
      <p:sp>
        <p:nvSpPr>
          <p:cNvPr id="37" name="Rounded Rectangle 36"/>
          <p:cNvSpPr/>
          <p:nvPr/>
        </p:nvSpPr>
        <p:spPr>
          <a:xfrm>
            <a:off x="6763841" y="3672284"/>
            <a:ext cx="1459409" cy="545009"/>
          </a:xfrm>
          <a:prstGeom prst="roundRect">
            <a:avLst>
              <a:gd name="adj" fmla="val 13981"/>
            </a:avLst>
          </a:prstGeom>
          <a:solidFill>
            <a:srgbClr val="F1F6FD"/>
          </a:solidFill>
          <a:ln w="6350">
            <a:solidFill>
              <a:srgbClr val="C9D6EA"/>
            </a:solidFill>
          </a:ln>
        </p:spPr>
        <p:txBody>
          <a:bodyPr wrap="square" lIns="13367" tIns="31750" rIns="13367" bIns="31750" rtlCol="0" anchor="ctr">
            <a:noAutofit/>
          </a:bodyPr>
          <a:lstStyle/>
          <a:p>
            <a:pPr algn="ctr">
              <a:lnSpc>
                <a:spcPts val="106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50" b="1" i="0">
                <a:solidFill>
                  <a:srgbClr val="14306A"/>
                </a:solidFill>
                <a:latin typeface="Open Sans"/>
                <a:ea typeface="Open Sans"/>
                <a:cs typeface="Open Sans"/>
              </a:rPr>
              <a:t>Повышение эффективности аудита</a:t>
            </a:r>
            <a:endParaRPr lang="ru-RU" sz="850"/>
          </a:p>
        </p:txBody>
      </p:sp>
      <p:sp>
        <p:nvSpPr>
          <p:cNvPr id="38" name="Rounded Rectangle 37"/>
          <p:cNvSpPr/>
          <p:nvPr/>
        </p:nvSpPr>
        <p:spPr>
          <a:xfrm>
            <a:off x="3632200" y="4401443"/>
            <a:ext cx="4699000" cy="1034157"/>
          </a:xfrm>
          <a:prstGeom prst="roundRect">
            <a:avLst>
              <a:gd name="adj" fmla="val 12280"/>
            </a:avLst>
          </a:prstGeom>
          <a:solidFill>
            <a:srgbClr val="0E2E52"/>
          </a:solidFill>
          <a:ln w="6350">
            <a:solidFill>
              <a:srgbClr val="2A4C7A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778250" y="4483993"/>
            <a:ext cx="451707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Пользователи системы</a:t>
            </a:r>
            <a:endParaRPr lang="ru-RU" sz="1050"/>
          </a:p>
        </p:txBody>
      </p:sp>
      <p:sp>
        <p:nvSpPr>
          <p:cNvPr id="40" name="Rounded Rectangle 39"/>
          <p:cNvSpPr/>
          <p:nvPr/>
        </p:nvSpPr>
        <p:spPr>
          <a:xfrm>
            <a:off x="3778250" y="4733528"/>
            <a:ext cx="50800" cy="50800"/>
          </a:xfrm>
          <a:prstGeom prst="roundRect">
            <a:avLst>
              <a:gd name="adj" fmla="val 50000"/>
            </a:avLst>
          </a:prstGeom>
          <a:solidFill>
            <a:srgbClr val="7FD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892550" y="4682728"/>
            <a:ext cx="4399915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E6EEF7"/>
                </a:solidFill>
                <a:latin typeface="Open Sans"/>
                <a:ea typeface="Open Sans"/>
                <a:cs typeface="Open Sans"/>
              </a:rPr>
              <a:t>Государственные аудиторы (КВГА и 20 департаментов)</a:t>
            </a:r>
            <a:endParaRPr lang="ru-RU" sz="900"/>
          </a:p>
        </p:txBody>
      </p:sp>
      <p:sp>
        <p:nvSpPr>
          <p:cNvPr id="42" name="Rounded Rectangle 41"/>
          <p:cNvSpPr/>
          <p:nvPr/>
        </p:nvSpPr>
        <p:spPr>
          <a:xfrm>
            <a:off x="3778250" y="4907459"/>
            <a:ext cx="50800" cy="50800"/>
          </a:xfrm>
          <a:prstGeom prst="roundRect">
            <a:avLst>
              <a:gd name="adj" fmla="val 50000"/>
            </a:avLst>
          </a:prstGeom>
          <a:solidFill>
            <a:srgbClr val="7FD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892550" y="4856659"/>
            <a:ext cx="4399915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E6EEF7"/>
                </a:solidFill>
                <a:latin typeface="Open Sans"/>
                <a:ea typeface="Open Sans"/>
                <a:cs typeface="Open Sans"/>
              </a:rPr>
              <a:t>Аудиторские организации (485+ организаций)</a:t>
            </a:r>
            <a:endParaRPr lang="ru-RU" sz="900"/>
          </a:p>
        </p:txBody>
      </p:sp>
      <p:sp>
        <p:nvSpPr>
          <p:cNvPr id="44" name="Rounded Rectangle 43"/>
          <p:cNvSpPr/>
          <p:nvPr/>
        </p:nvSpPr>
        <p:spPr>
          <a:xfrm>
            <a:off x="3778250" y="5081389"/>
            <a:ext cx="50800" cy="50800"/>
          </a:xfrm>
          <a:prstGeom prst="roundRect">
            <a:avLst>
              <a:gd name="adj" fmla="val 50000"/>
            </a:avLst>
          </a:prstGeom>
          <a:solidFill>
            <a:srgbClr val="7FD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3892550" y="5030589"/>
            <a:ext cx="4399915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E6EEF7"/>
                </a:solidFill>
                <a:latin typeface="Open Sans"/>
                <a:ea typeface="Open Sans"/>
                <a:cs typeface="Open Sans"/>
              </a:rPr>
              <a:t>Лицензированные оценщики (2 000+)</a:t>
            </a:r>
            <a:endParaRPr lang="ru-RU" sz="900"/>
          </a:p>
        </p:txBody>
      </p:sp>
      <p:sp>
        <p:nvSpPr>
          <p:cNvPr id="46" name="Rounded Rectangle 45"/>
          <p:cNvSpPr/>
          <p:nvPr/>
        </p:nvSpPr>
        <p:spPr>
          <a:xfrm>
            <a:off x="3778250" y="5255320"/>
            <a:ext cx="50800" cy="50800"/>
          </a:xfrm>
          <a:prstGeom prst="roundRect">
            <a:avLst>
              <a:gd name="adj" fmla="val 50000"/>
            </a:avLst>
          </a:prstGeom>
          <a:solidFill>
            <a:srgbClr val="7FD0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3892550" y="5204520"/>
            <a:ext cx="4399915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00" b="0" i="0">
                <a:solidFill>
                  <a:srgbClr val="E6EEF7"/>
                </a:solidFill>
                <a:latin typeface="Open Sans"/>
                <a:ea typeface="Open Sans"/>
                <a:cs typeface="Open Sans"/>
              </a:rPr>
              <a:t>ВАП и правоохранительные органы</a:t>
            </a:r>
            <a:endParaRPr lang="ru-RU" sz="900"/>
          </a:p>
        </p:txBody>
      </p:sp>
      <p:sp>
        <p:nvSpPr>
          <p:cNvPr id="48" name="Rounded Rectangle 47"/>
          <p:cNvSpPr/>
          <p:nvPr/>
        </p:nvSpPr>
        <p:spPr>
          <a:xfrm>
            <a:off x="8458200" y="1193800"/>
            <a:ext cx="3530600" cy="4241800"/>
          </a:xfrm>
          <a:prstGeom prst="roundRect">
            <a:avLst>
              <a:gd name="adj" fmla="val 3597"/>
            </a:avLst>
          </a:prstGeom>
          <a:solidFill>
            <a:srgbClr val="2F6FE0"/>
          </a:solidFill>
          <a:ln>
            <a:noFill/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8610600" y="1333500"/>
            <a:ext cx="3306445" cy="23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Эффекты внедрения</a:t>
            </a:r>
            <a:endParaRPr lang="ru-RU" sz="1400"/>
          </a:p>
        </p:txBody>
      </p:sp>
      <p:pic>
        <p:nvPicPr>
          <p:cNvPr id="50" name="Picture 49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629370"/>
            <a:ext cx="177800" cy="1778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851900" y="1629370"/>
            <a:ext cx="305911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Повышение прозрачности рынка</a:t>
            </a:r>
            <a:endParaRPr lang="ru-RU" sz="1050"/>
          </a:p>
        </p:txBody>
      </p:sp>
      <p:pic>
        <p:nvPicPr>
          <p:cNvPr id="52" name="Picture 51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889720"/>
            <a:ext cx="177800" cy="1778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8851900" y="1889720"/>
            <a:ext cx="305911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Исключение «ручных» решений</a:t>
            </a:r>
            <a:endParaRPr lang="ru-RU" sz="1050"/>
          </a:p>
        </p:txBody>
      </p:sp>
      <p:pic>
        <p:nvPicPr>
          <p:cNvPr id="54" name="Picture 53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2150070"/>
            <a:ext cx="177800" cy="1778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851900" y="2150070"/>
            <a:ext cx="305911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Рейтинг оценщиков</a:t>
            </a:r>
            <a:endParaRPr lang="ru-RU" sz="1050"/>
          </a:p>
        </p:txBody>
      </p:sp>
      <p:pic>
        <p:nvPicPr>
          <p:cNvPr id="56" name="Picture 55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2410420"/>
            <a:ext cx="177800" cy="1778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8851900" y="2410420"/>
            <a:ext cx="305911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Повышение качества аудиторских отчетов</a:t>
            </a:r>
            <a:endParaRPr lang="ru-RU" sz="1050"/>
          </a:p>
        </p:txBody>
      </p:sp>
      <p:pic>
        <p:nvPicPr>
          <p:cNvPr id="58" name="Picture 57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2670770"/>
            <a:ext cx="177800" cy="1778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8851900" y="2670770"/>
            <a:ext cx="3059112" cy="372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Формирование риск-профиля аудиторских компаний</a:t>
            </a:r>
            <a:endParaRPr lang="ru-RU" sz="1050"/>
          </a:p>
        </p:txBody>
      </p:sp>
      <p:pic>
        <p:nvPicPr>
          <p:cNvPr id="60" name="Picture 59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099991"/>
            <a:ext cx="177800" cy="1778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8851900" y="3099991"/>
            <a:ext cx="3059112" cy="372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Централизированная база аудиторских мероприятий</a:t>
            </a:r>
            <a:endParaRPr lang="ru-RU" sz="1050"/>
          </a:p>
        </p:txBody>
      </p:sp>
      <p:pic>
        <p:nvPicPr>
          <p:cNvPr id="62" name="Picture 61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529211"/>
            <a:ext cx="177800" cy="177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8851900" y="3529211"/>
            <a:ext cx="3059112" cy="372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Автоматизированное формирование аудиторских заданий</a:t>
            </a:r>
            <a:endParaRPr lang="ru-RU" sz="1050"/>
          </a:p>
        </p:txBody>
      </p:sp>
      <p:pic>
        <p:nvPicPr>
          <p:cNvPr id="64" name="Picture 63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958431"/>
            <a:ext cx="177800" cy="1778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8851900" y="3958431"/>
            <a:ext cx="3059112" cy="372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Исключение потери и искажения информации</a:t>
            </a:r>
            <a:endParaRPr lang="ru-RU" sz="1050"/>
          </a:p>
        </p:txBody>
      </p:sp>
      <p:pic>
        <p:nvPicPr>
          <p:cNvPr id="66" name="Picture 65" descr="ic_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4387652"/>
            <a:ext cx="177800" cy="177800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8851900" y="4387652"/>
            <a:ext cx="3059112" cy="1987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0" b="0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Выявление системных нарушений и схем</a:t>
            </a:r>
            <a:endParaRPr lang="ru-RU" sz="1050"/>
          </a:p>
        </p:txBody>
      </p:sp>
      <p:sp>
        <p:nvSpPr>
          <p:cNvPr id="68" name="TextBox 67"/>
          <p:cNvSpPr txBox="1"/>
          <p:nvPr/>
        </p:nvSpPr>
        <p:spPr>
          <a:xfrm>
            <a:off x="203200" y="5524500"/>
            <a:ext cx="12080240" cy="219670"/>
          </a:xfrm>
          <a:prstGeom prst="rect">
            <a:avLst/>
          </a:prstGeom>
          <a:noFill/>
        </p:spPr>
        <p:txBody>
          <a:bodyPr wrap="square" lIns="0" tIns="12700" rIns="0" bIns="0" anchor="t">
            <a:no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Дорожная карта реализации проекта</a:t>
            </a:r>
            <a:endParaRPr lang="ru-RU" sz="1100"/>
          </a:p>
        </p:txBody>
      </p:sp>
      <p:sp>
        <p:nvSpPr>
          <p:cNvPr id="69" name="Rounded Rectangle 68"/>
          <p:cNvSpPr/>
          <p:nvPr/>
        </p:nvSpPr>
        <p:spPr>
          <a:xfrm>
            <a:off x="203200" y="5807670"/>
            <a:ext cx="3657600" cy="923330"/>
          </a:xfrm>
          <a:prstGeom prst="roundRect">
            <a:avLst>
              <a:gd name="adj" fmla="val 13754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307181" y="5877520"/>
            <a:ext cx="3449638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2026 год</a:t>
            </a:r>
            <a:endParaRPr lang="ru-RU" sz="1100"/>
          </a:p>
        </p:txBody>
      </p:sp>
      <p:sp>
        <p:nvSpPr>
          <p:cNvPr id="71" name="Rectangle 70"/>
          <p:cNvSpPr/>
          <p:nvPr/>
        </p:nvSpPr>
        <p:spPr>
          <a:xfrm>
            <a:off x="349250" y="6083895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349250" y="6083895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349250" y="6083895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Создание АИИС для КВГА и СВА</a:t>
            </a:r>
            <a:endParaRPr lang="ru-RU" sz="950"/>
          </a:p>
        </p:txBody>
      </p:sp>
      <p:sp>
        <p:nvSpPr>
          <p:cNvPr id="74" name="Rectangle 73"/>
          <p:cNvSpPr/>
          <p:nvPr/>
        </p:nvSpPr>
        <p:spPr>
          <a:xfrm>
            <a:off x="349250" y="6272411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349250" y="6272411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349250" y="6272411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Запуск Системы управления рисками (СУР)</a:t>
            </a:r>
            <a:endParaRPr lang="ru-RU" sz="950"/>
          </a:p>
        </p:txBody>
      </p:sp>
      <p:sp>
        <p:nvSpPr>
          <p:cNvPr id="77" name="Rectangle 76"/>
          <p:cNvSpPr/>
          <p:nvPr/>
        </p:nvSpPr>
        <p:spPr>
          <a:xfrm>
            <a:off x="349250" y="6460927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349250" y="6460927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349250" y="6460927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Опытная эксплуатация (пилот)</a:t>
            </a:r>
            <a:endParaRPr lang="ru-RU" sz="950"/>
          </a:p>
        </p:txBody>
      </p:sp>
      <p:pic>
        <p:nvPicPr>
          <p:cNvPr id="80" name="Picture 79" descr="ic_chevr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0" y="6142335"/>
            <a:ext cx="254000" cy="254000"/>
          </a:xfrm>
          <a:prstGeom prst="rect">
            <a:avLst/>
          </a:prstGeom>
        </p:spPr>
      </p:pic>
      <p:sp>
        <p:nvSpPr>
          <p:cNvPr id="81" name="Rounded Rectangle 80"/>
          <p:cNvSpPr/>
          <p:nvPr/>
        </p:nvSpPr>
        <p:spPr>
          <a:xfrm>
            <a:off x="4267200" y="5807670"/>
            <a:ext cx="3657600" cy="923330"/>
          </a:xfrm>
          <a:prstGeom prst="roundRect">
            <a:avLst>
              <a:gd name="adj" fmla="val 13754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4371181" y="5877520"/>
            <a:ext cx="3449638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2027 год</a:t>
            </a:r>
            <a:endParaRPr lang="ru-RU" sz="1100"/>
          </a:p>
        </p:txBody>
      </p:sp>
      <p:sp>
        <p:nvSpPr>
          <p:cNvPr id="83" name="Rectangle 82"/>
          <p:cNvSpPr/>
          <p:nvPr/>
        </p:nvSpPr>
        <p:spPr>
          <a:xfrm>
            <a:off x="4413250" y="6083895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4413250" y="6083895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4413250" y="6083895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Подключение оценочных и аудиторских компаний</a:t>
            </a:r>
            <a:endParaRPr lang="ru-RU" sz="950"/>
          </a:p>
        </p:txBody>
      </p:sp>
      <p:sp>
        <p:nvSpPr>
          <p:cNvPr id="86" name="Rectangle 85"/>
          <p:cNvSpPr/>
          <p:nvPr/>
        </p:nvSpPr>
        <p:spPr>
          <a:xfrm>
            <a:off x="4413250" y="6272411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4413250" y="6272411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4413250" y="6272411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Расширение аналитики и AI инструментов</a:t>
            </a:r>
            <a:endParaRPr lang="ru-RU" sz="950"/>
          </a:p>
        </p:txBody>
      </p:sp>
      <p:pic>
        <p:nvPicPr>
          <p:cNvPr id="89" name="Picture 88" descr="ic_chevr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6142335"/>
            <a:ext cx="254000" cy="254000"/>
          </a:xfrm>
          <a:prstGeom prst="rect">
            <a:avLst/>
          </a:prstGeom>
        </p:spPr>
      </p:pic>
      <p:sp>
        <p:nvSpPr>
          <p:cNvPr id="90" name="Rounded Rectangle 89"/>
          <p:cNvSpPr/>
          <p:nvPr/>
        </p:nvSpPr>
        <p:spPr>
          <a:xfrm>
            <a:off x="8331200" y="5807670"/>
            <a:ext cx="3657600" cy="923330"/>
          </a:xfrm>
          <a:prstGeom prst="roundRect">
            <a:avLst>
              <a:gd name="adj" fmla="val 13754"/>
            </a:avLst>
          </a:prstGeom>
          <a:solidFill>
            <a:srgbClr val="FFF4E8"/>
          </a:solidFill>
          <a:ln w="6350">
            <a:solidFill>
              <a:srgbClr val="F5D9B8"/>
            </a:solidFill>
          </a:ln>
          <a:effectLst>
            <a:outerShdw blurRad="152400" dist="50800" dir="5400000" algn="t" rotWithShape="0">
              <a:srgbClr val="001430">
                <a:alpha val="28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8435181" y="5877520"/>
            <a:ext cx="3449638" cy="2000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100" b="1" i="0">
                <a:solidFill>
                  <a:srgbClr val="A9550A"/>
                </a:solidFill>
                <a:latin typeface="Open Sans"/>
                <a:ea typeface="Open Sans"/>
                <a:cs typeface="Open Sans"/>
              </a:rPr>
              <a:t>2028 год</a:t>
            </a:r>
            <a:endParaRPr lang="ru-RU" sz="1100"/>
          </a:p>
        </p:txBody>
      </p:sp>
      <p:sp>
        <p:nvSpPr>
          <p:cNvPr id="92" name="Rectangle 91"/>
          <p:cNvSpPr/>
          <p:nvPr/>
        </p:nvSpPr>
        <p:spPr>
          <a:xfrm>
            <a:off x="8477250" y="6083895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8477250" y="6083895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8477250" y="6083895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Подключение правоохранительных органов</a:t>
            </a:r>
            <a:endParaRPr lang="ru-RU" sz="950"/>
          </a:p>
        </p:txBody>
      </p:sp>
      <p:sp>
        <p:nvSpPr>
          <p:cNvPr id="95" name="Rectangle 94"/>
          <p:cNvSpPr/>
          <p:nvPr/>
        </p:nvSpPr>
        <p:spPr>
          <a:xfrm>
            <a:off x="8477250" y="6272411"/>
            <a:ext cx="3365500" cy="156766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8477250" y="6272411"/>
            <a:ext cx="19050" cy="156766"/>
          </a:xfrm>
          <a:prstGeom prst="rect">
            <a:avLst/>
          </a:prstGeom>
          <a:solidFill>
            <a:srgbClr val="E8892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8477250" y="6272411"/>
            <a:ext cx="3446939" cy="182166"/>
          </a:xfrm>
          <a:prstGeom prst="rect">
            <a:avLst/>
          </a:prstGeom>
          <a:noFill/>
        </p:spPr>
        <p:txBody>
          <a:bodyPr wrap="square" lIns="107950" tIns="0" rIns="0" bIns="0" anchor="t">
            <a:no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950" b="0" i="0">
                <a:solidFill>
                  <a:srgbClr val="2F2A26"/>
                </a:solidFill>
                <a:latin typeface="Open Sans"/>
                <a:ea typeface="Open Sans"/>
                <a:cs typeface="Open Sans"/>
              </a:rPr>
              <a:t>Выход на режим единой цифровой экосистемы</a:t>
            </a:r>
            <a:endParaRPr lang="ru-RU" sz="950"/>
          </a:p>
        </p:txBody>
      </p:sp>
      <p:sp>
        <p:nvSpPr>
          <p:cNvPr id="98" name="TextBox 97"/>
          <p:cNvSpPr txBox="1"/>
          <p:nvPr/>
        </p:nvSpPr>
        <p:spPr>
          <a:xfrm>
            <a:off x="11849100" y="6696770"/>
            <a:ext cx="304800" cy="173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900">
                <a:solidFill>
                  <a:srgbClr val="C7D7EC"/>
                </a:solidFill>
                <a:latin typeface="Open Sans"/>
                <a:ea typeface="Open Sans"/>
                <a:cs typeface="Open Sans"/>
              </a:rPr>
              <a:t>13</a:t>
            </a:fld>
            <a:endParaRPr lang="ru-RU" sz="900">
              <a:solidFill>
                <a:srgbClr val="C7D7EC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1985</Words>
  <Application>Microsoft Office PowerPoint</Application>
  <PresentationFormat>Широкоэкранный</PresentationFormat>
  <Paragraphs>479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Open Sans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Сакан Назерке Саканкызы</dc:creator>
  <cp:keywords/>
  <dc:description>generated using python-pptx</dc:description>
  <cp:lastModifiedBy>Сакан Назерке Саканкызы</cp:lastModifiedBy>
  <cp:revision>14</cp:revision>
  <dcterms:created xsi:type="dcterms:W3CDTF">2013-01-27T09:14:16Z</dcterms:created>
  <dcterms:modified xsi:type="dcterms:W3CDTF">2026-11-03T11:51:40Z</dcterms:modified>
  <cp:category/>
</cp:coreProperties>
</file>