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notesMasterIdLst>
    <p:notesMasterId r:id="rId7"/>
  </p:notesMasterIdLst>
  <p:handoutMasterIdLst>
    <p:handoutMasterId r:id="rId8"/>
  </p:handoutMasterIdLst>
  <p:sldIdLst>
    <p:sldId id="262" r:id="rId2"/>
    <p:sldId id="272" r:id="rId3"/>
    <p:sldId id="270" r:id="rId4"/>
    <p:sldId id="271" r:id="rId5"/>
    <p:sldId id="273" r:id="rId6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>
      <p:cViewPr varScale="1">
        <p:scale>
          <a:sx n="78" d="100"/>
          <a:sy n="78" d="100"/>
        </p:scale>
        <p:origin x="158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6A056-D244-4EA6-9097-A9CAAE7C5814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01AC2A-B8B4-4E2D-918D-4CA27A0B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3164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E563C-99F4-49D8-BA15-15853DBEAC1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1243013"/>
            <a:ext cx="447516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63422-646E-4421-8B4C-FBFECBEAC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657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63422-646E-4421-8B4C-FBFECBEAC4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322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63422-646E-4421-8B4C-FBFECBEAC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606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 txBox="1">
            <a:spLocks noGrp="1"/>
          </p:cNvSpPr>
          <p:nvPr>
            <p:ph type="ctrTitle"/>
          </p:nvPr>
        </p:nvSpPr>
        <p:spPr>
          <a:xfrm>
            <a:off x="827584" y="2144470"/>
            <a:ext cx="8137525" cy="1569660"/>
          </a:xfrm>
          <a:ln>
            <a:miter lim="800000"/>
            <a:headEnd/>
            <a:tailEnd/>
          </a:ln>
        </p:spPr>
        <p:txBody>
          <a:bodyPr rtlCol="0">
            <a:spAutoFit/>
          </a:bodyPr>
          <a:lstStyle/>
          <a:p>
            <a:pPr algn="ctr">
              <a:defRPr/>
            </a:pP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kk-KZ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сәуір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айының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өмірзақ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ауылы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орындалысы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6372036"/>
            <a:ext cx="288032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202</a:t>
            </a:r>
            <a:r>
              <a:rPr lang="kk-KZ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6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 </a:t>
            </a: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жыл</a:t>
            </a:r>
            <a:endParaRPr lang="ru-RU" b="1" cap="all" dirty="0">
              <a:ln w="9000" cmpd="sng">
                <a:solidFill>
                  <a:srgbClr val="174578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174578">
                      <a:shade val="20000"/>
                      <a:satMod val="245000"/>
                    </a:srgbClr>
                  </a:gs>
                  <a:gs pos="43000">
                    <a:srgbClr val="174578">
                      <a:satMod val="255000"/>
                    </a:srgbClr>
                  </a:gs>
                  <a:gs pos="48000">
                    <a:srgbClr val="174578">
                      <a:shade val="85000"/>
                      <a:satMod val="255000"/>
                    </a:srgbClr>
                  </a:gs>
                  <a:gs pos="100000">
                    <a:srgbClr val="174578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5776" y="789394"/>
            <a:ext cx="51125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Өмірзақ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әкімінің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EFE58D9-3168-BECB-ADF2-DC5446A7D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315634"/>
            <a:ext cx="1440160" cy="145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90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221456"/>
            <a:ext cx="8280920" cy="687264"/>
          </a:xfrm>
        </p:spPr>
        <p:txBody>
          <a:bodyPr>
            <a:normAutofit fontScale="90000"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БЮДЖЕТТІК ПРОЦЕСТІҢ СЫЗБАСЫ</a:t>
            </a: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219" name="Прямоугольник 16"/>
          <p:cNvSpPr>
            <a:spLocks noChangeArrowheads="1"/>
          </p:cNvSpPr>
          <p:nvPr/>
        </p:nvSpPr>
        <p:spPr bwMode="auto">
          <a:xfrm>
            <a:off x="677863" y="2084388"/>
            <a:ext cx="3195637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/>
              <a:t>5 </a:t>
            </a:r>
            <a:r>
              <a:rPr lang="ru-RU" altLang="ru-RU" sz="1200" dirty="0" err="1"/>
              <a:t>жылдық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кезеңге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облыстың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әлеуметтік-экономикалық</a:t>
            </a:r>
            <a:r>
              <a:rPr lang="ru-RU" altLang="ru-RU" sz="1200" dirty="0"/>
              <a:t> даму </a:t>
            </a:r>
            <a:r>
              <a:rPr lang="ru-RU" altLang="ru-RU" sz="1200" dirty="0" err="1"/>
              <a:t>болжамы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құрамында</a:t>
            </a:r>
            <a:r>
              <a:rPr lang="ru-RU" altLang="ru-RU" sz="1200" dirty="0"/>
              <a:t> бюджет </a:t>
            </a:r>
            <a:r>
              <a:rPr lang="ru-RU" altLang="ru-RU" sz="1200" dirty="0" err="1"/>
              <a:t>параметрлерінің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және</a:t>
            </a:r>
            <a:r>
              <a:rPr lang="ru-RU" altLang="ru-RU" sz="1200" dirty="0"/>
              <a:t> бюджет </a:t>
            </a:r>
            <a:r>
              <a:rPr lang="ru-RU" altLang="ru-RU" sz="1200" dirty="0" err="1"/>
              <a:t>саясатының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болжамын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анықтау</a:t>
            </a:r>
            <a:r>
              <a:rPr lang="ru-RU" altLang="ru-RU" sz="1200" dirty="0"/>
              <a:t> </a:t>
            </a:r>
            <a:endParaRPr lang="ru-RU" altLang="ru-RU" sz="1100" dirty="0"/>
          </a:p>
        </p:txBody>
      </p:sp>
      <p:sp>
        <p:nvSpPr>
          <p:cNvPr id="9220" name="Прямоугольник 16"/>
          <p:cNvSpPr>
            <a:spLocks noChangeArrowheads="1"/>
          </p:cNvSpPr>
          <p:nvPr/>
        </p:nvSpPr>
        <p:spPr bwMode="auto">
          <a:xfrm>
            <a:off x="684213" y="4437063"/>
            <a:ext cx="3167062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/>
              <a:t>Қалалық бюджет </a:t>
            </a:r>
            <a:r>
              <a:rPr lang="ru-RU" altLang="ru-RU" sz="1200" dirty="0" err="1"/>
              <a:t>жобасын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жасау</a:t>
            </a:r>
            <a:r>
              <a:rPr lang="ru-RU" altLang="ru-RU" sz="1200" dirty="0"/>
              <a:t> және </a:t>
            </a:r>
            <a:r>
              <a:rPr lang="ru-RU" altLang="ru-RU" sz="1200" dirty="0" err="1"/>
              <a:t>ағымдағы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қаржы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жылдың</a:t>
            </a:r>
            <a:r>
              <a:rPr lang="ru-RU" altLang="ru-RU" sz="1200" dirty="0"/>
              <a:t>                           </a:t>
            </a:r>
            <a:r>
              <a:rPr lang="ru-RU" altLang="ru-RU" sz="1200" b="1" dirty="0"/>
              <a:t>1 </a:t>
            </a:r>
            <a:r>
              <a:rPr lang="ru-RU" altLang="ru-RU" sz="1200" b="1" dirty="0" err="1"/>
              <a:t>қарашасынан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кешіктірмей</a:t>
            </a:r>
            <a:r>
              <a:rPr lang="ru-RU" altLang="ru-RU" sz="1200" b="1" dirty="0"/>
              <a:t> </a:t>
            </a:r>
            <a:r>
              <a:rPr lang="ru-RU" altLang="ru-RU" sz="1200" dirty="0"/>
              <a:t>оны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мәслихатына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енгізу</a:t>
            </a:r>
            <a:r>
              <a:rPr lang="ru-RU" altLang="ru-RU" sz="1200" dirty="0"/>
              <a:t>   </a:t>
            </a:r>
          </a:p>
        </p:txBody>
      </p:sp>
      <p:sp>
        <p:nvSpPr>
          <p:cNvPr id="9221" name="Прямоугольник 16"/>
          <p:cNvSpPr>
            <a:spLocks noChangeArrowheads="1"/>
          </p:cNvSpPr>
          <p:nvPr/>
        </p:nvSpPr>
        <p:spPr bwMode="auto">
          <a:xfrm>
            <a:off x="684213" y="5516563"/>
            <a:ext cx="3167062" cy="1200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1200" dirty="0"/>
              <a:t>Қала бюджетін бекіту туралы облыс мәслихатының шешіміне </a:t>
            </a:r>
            <a:r>
              <a:rPr lang="ru-RU" altLang="ru-RU" sz="1200" dirty="0" err="1"/>
              <a:t>қол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қойылғаннан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кейін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мәслихатпен</a:t>
            </a:r>
            <a:r>
              <a:rPr lang="ru-RU" altLang="ru-RU" sz="1200" dirty="0"/>
              <a:t>                      </a:t>
            </a:r>
            <a:r>
              <a:rPr lang="ru-RU" altLang="ru-RU" sz="1200" b="1" dirty="0"/>
              <a:t>2 </a:t>
            </a:r>
            <a:r>
              <a:rPr lang="ru-RU" altLang="ru-RU" sz="1200" b="1" dirty="0" err="1"/>
              <a:t>апталық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мерзімнен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кешіктірмей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үш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жылдық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кезеңге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арналған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бюджетін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бекітуі</a:t>
            </a:r>
            <a:r>
              <a:rPr lang="ru-RU" altLang="ru-RU" sz="1200" dirty="0"/>
              <a:t> </a:t>
            </a:r>
            <a:r>
              <a:rPr lang="ru-RU" altLang="ru-RU" sz="1200" b="1" dirty="0"/>
              <a:t> </a:t>
            </a:r>
          </a:p>
        </p:txBody>
      </p:sp>
      <p:sp>
        <p:nvSpPr>
          <p:cNvPr id="9222" name="Прямоугольник 16"/>
          <p:cNvSpPr>
            <a:spLocks noChangeArrowheads="1"/>
          </p:cNvSpPr>
          <p:nvPr/>
        </p:nvSpPr>
        <p:spPr bwMode="auto">
          <a:xfrm>
            <a:off x="728663" y="3109913"/>
            <a:ext cx="3167062" cy="10144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/>
              <a:t>Бюджеттік бағдарламалар әкімшілерінің бюджеттік өтінімдерін қарау, қорытынды дайындау және оларды облыстық бюджеттік комиссияның қарауына тапсыру</a:t>
            </a:r>
          </a:p>
        </p:txBody>
      </p:sp>
      <p:sp>
        <p:nvSpPr>
          <p:cNvPr id="9223" name="Rectangle 21"/>
          <p:cNvSpPr>
            <a:spLocks noChangeArrowheads="1"/>
          </p:cNvSpPr>
          <p:nvPr/>
        </p:nvSpPr>
        <p:spPr bwMode="auto">
          <a:xfrm>
            <a:off x="395288" y="1052513"/>
            <a:ext cx="3744912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rgbClr val="0066FF"/>
                </a:solidFill>
                <a:latin typeface="Trebuchet MS" panose="020B0603020202020204" pitchFamily="34" charset="0"/>
              </a:rPr>
              <a:t>БЮДЖЕТТІ ӘЗІРЛЕУ</a:t>
            </a:r>
          </a:p>
          <a:p>
            <a:pPr algn="ctr" eaLnBrk="1" hangingPunct="1"/>
            <a:r>
              <a:rPr lang="ru-RU" altLang="ru-RU" sz="1200" i="1" dirty="0"/>
              <a:t>(</a:t>
            </a:r>
            <a:r>
              <a:rPr lang="ru-RU" altLang="ru-RU" sz="1200" i="1" dirty="0" err="1"/>
              <a:t>уәкілетті</a:t>
            </a:r>
            <a:r>
              <a:rPr lang="ru-RU" altLang="ru-RU" sz="1200" i="1" dirty="0"/>
              <a:t> орган –экономика және</a:t>
            </a:r>
          </a:p>
          <a:p>
            <a:pPr algn="ctr" eaLnBrk="1" hangingPunct="1"/>
            <a:r>
              <a:rPr lang="ru-RU" altLang="ru-RU" sz="1200" i="1" dirty="0"/>
              <a:t> </a:t>
            </a:r>
            <a:r>
              <a:rPr lang="ru-RU" altLang="ru-RU" sz="1200" i="1" dirty="0" err="1"/>
              <a:t>бюджжеттік</a:t>
            </a:r>
            <a:r>
              <a:rPr lang="ru-RU" altLang="ru-RU" sz="1200" i="1" dirty="0"/>
              <a:t> </a:t>
            </a:r>
            <a:r>
              <a:rPr lang="ru-RU" altLang="ru-RU" sz="1200" i="1" dirty="0" err="1"/>
              <a:t>жоспарлау</a:t>
            </a:r>
            <a:r>
              <a:rPr lang="ru-RU" altLang="ru-RU" sz="1200" i="1" dirty="0"/>
              <a:t> </a:t>
            </a:r>
            <a:r>
              <a:rPr lang="ru-RU" altLang="ru-RU" sz="1200" i="1" dirty="0" err="1"/>
              <a:t>бөлімі</a:t>
            </a:r>
            <a:r>
              <a:rPr lang="ru-RU" altLang="ru-RU" sz="1200" i="1" dirty="0"/>
              <a:t>)</a:t>
            </a:r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4837113" y="1052513"/>
            <a:ext cx="3816350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solidFill>
                  <a:srgbClr val="0066FF"/>
                </a:solidFill>
                <a:latin typeface="+mn-lt"/>
                <a:cs typeface="+mn-cs"/>
              </a:rPr>
              <a:t>БЮДЖЕТТІҢ АТҚАРЫЛУЫ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i="1" dirty="0"/>
              <a:t>(</a:t>
            </a:r>
            <a:r>
              <a:rPr lang="ru-RU" altLang="ru-RU" sz="1200" i="1" dirty="0" err="1"/>
              <a:t>уәкілетті</a:t>
            </a:r>
            <a:r>
              <a:rPr lang="ru-RU" altLang="ru-RU" sz="1200" i="1" dirty="0"/>
              <a:t> орган – </a:t>
            </a:r>
            <a:r>
              <a:rPr lang="ru-RU" altLang="ru-RU" sz="1200" i="1" dirty="0" err="1"/>
              <a:t>қаржы</a:t>
            </a:r>
            <a:r>
              <a:rPr lang="ru-RU" altLang="ru-RU" sz="1200" i="1" dirty="0"/>
              <a:t> </a:t>
            </a:r>
            <a:r>
              <a:rPr lang="ru-RU" altLang="ru-RU" sz="1200" i="1" dirty="0" err="1"/>
              <a:t>бөлімі</a:t>
            </a:r>
            <a:r>
              <a:rPr lang="ru-RU" altLang="ru-RU" sz="1200" i="1" dirty="0"/>
              <a:t>)</a:t>
            </a:r>
          </a:p>
          <a:p>
            <a:pPr algn="ctr">
              <a:defRPr/>
            </a:pPr>
            <a:endParaRPr lang="ru-RU" altLang="ru-RU" sz="1200" i="1" kern="0" dirty="0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sp>
        <p:nvSpPr>
          <p:cNvPr id="10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2714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1" name="AutoShape 24"/>
          <p:cNvSpPr>
            <a:spLocks noChangeArrowheads="1"/>
          </p:cNvSpPr>
          <p:nvPr/>
        </p:nvSpPr>
        <p:spPr bwMode="auto">
          <a:xfrm>
            <a:off x="2058988" y="2914650"/>
            <a:ext cx="431800" cy="2286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2051050" y="4124325"/>
            <a:ext cx="431800" cy="31273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3" name="AutoShape 39"/>
          <p:cNvSpPr>
            <a:spLocks noChangeArrowheads="1"/>
          </p:cNvSpPr>
          <p:nvPr/>
        </p:nvSpPr>
        <p:spPr bwMode="auto">
          <a:xfrm>
            <a:off x="2051050" y="5083175"/>
            <a:ext cx="358775" cy="43338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9229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8302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/>
              <a:t>Төлемдер мен міндеттемелер бойынша түсімдер және қаржыландырудың жиынтық жоспарын қалыптастыру және бекіту</a:t>
            </a:r>
          </a:p>
        </p:txBody>
      </p:sp>
      <p:sp>
        <p:nvSpPr>
          <p:cNvPr id="15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9231" name="Прямоугольник 16"/>
          <p:cNvSpPr>
            <a:spLocks noChangeArrowheads="1"/>
          </p:cNvSpPr>
          <p:nvPr/>
        </p:nvSpPr>
        <p:spPr bwMode="auto">
          <a:xfrm>
            <a:off x="5219700" y="3141663"/>
            <a:ext cx="3313113" cy="649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 dirty="0" err="1"/>
              <a:t>Қаржы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жылы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ішінде</a:t>
            </a:r>
            <a:r>
              <a:rPr lang="ru-RU" altLang="ru-RU" sz="1200" b="1" dirty="0"/>
              <a:t>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бюджетінің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атқарылуы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бойынша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іс-шаралар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кешенін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өткізу</a:t>
            </a:r>
            <a:endParaRPr lang="ru-RU" altLang="ru-RU" sz="1200" b="1" dirty="0"/>
          </a:p>
        </p:txBody>
      </p:sp>
      <p:sp>
        <p:nvSpPr>
          <p:cNvPr id="9232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/>
              <a:t>Бюджеттік мониторинг және бюджет қаражатын басқару тиімділігіне бағалау жүргізу, бюджеттің атқарылуы туралы               </a:t>
            </a:r>
            <a:r>
              <a:rPr lang="ru-RU" altLang="ru-RU" sz="1200" b="1"/>
              <a:t>ай сайынғы</a:t>
            </a:r>
            <a:r>
              <a:rPr lang="ru-RU" altLang="ru-RU" sz="1200"/>
              <a:t> есептер жасау  </a:t>
            </a:r>
          </a:p>
        </p:txBody>
      </p:sp>
      <p:sp>
        <p:nvSpPr>
          <p:cNvPr id="18" name="Прямоугольник 16"/>
          <p:cNvSpPr>
            <a:spLocks noChangeArrowheads="1"/>
          </p:cNvSpPr>
          <p:nvPr/>
        </p:nvSpPr>
        <p:spPr bwMode="auto">
          <a:xfrm>
            <a:off x="5191125" y="5516563"/>
            <a:ext cx="3240088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>
            <a:lvl1pPr defTabSz="61595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6159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>
                <a:cs typeface="+mn-cs"/>
              </a:rPr>
              <a:t>Қалалық </a:t>
            </a:r>
            <a:r>
              <a:rPr lang="ru-RU" altLang="ru-RU" sz="1200" dirty="0" err="1">
                <a:cs typeface="+mn-cs"/>
              </a:rPr>
              <a:t>мәслихатқа</a:t>
            </a:r>
            <a:r>
              <a:rPr lang="ru-RU" altLang="ru-RU" sz="1200" dirty="0">
                <a:cs typeface="+mn-cs"/>
              </a:rPr>
              <a:t> </a:t>
            </a:r>
            <a:r>
              <a:rPr lang="kk-KZ" altLang="ru-RU" sz="1200" b="1" dirty="0">
                <a:cs typeface="+mn-cs"/>
              </a:rPr>
              <a:t>үстіміздегі</a:t>
            </a:r>
            <a:r>
              <a:rPr lang="ru-RU" altLang="ru-RU" sz="1200" b="1" dirty="0">
                <a:cs typeface="+mn-cs"/>
              </a:rPr>
              <a:t> </a:t>
            </a:r>
            <a:r>
              <a:rPr lang="ru-RU" altLang="ru-RU" sz="1200" b="1" dirty="0" err="1">
                <a:cs typeface="+mn-cs"/>
              </a:rPr>
              <a:t>жылғы</a:t>
            </a:r>
            <a:r>
              <a:rPr lang="ru-RU" altLang="ru-RU" sz="1200" b="1" dirty="0"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>
                <a:cs typeface="+mn-cs"/>
              </a:rPr>
              <a:t>1 </a:t>
            </a:r>
            <a:r>
              <a:rPr lang="ru-RU" altLang="ru-RU" sz="1200" b="1" dirty="0" err="1">
                <a:cs typeface="+mn-cs"/>
              </a:rPr>
              <a:t>сәуірге</a:t>
            </a:r>
            <a:r>
              <a:rPr lang="ru-RU" altLang="ru-RU" sz="1200" b="1" dirty="0">
                <a:cs typeface="+mn-cs"/>
              </a:rPr>
              <a:t> </a:t>
            </a:r>
            <a:r>
              <a:rPr lang="ru-RU" altLang="ru-RU" sz="1200" b="1" dirty="0" err="1">
                <a:cs typeface="+mn-cs"/>
              </a:rPr>
              <a:t>дейін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есепті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қаржы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жылы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ішіндегі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облыстық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бюджеттің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атқарылуы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туралы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жылдық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есепті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ұсыну</a:t>
            </a:r>
            <a:r>
              <a:rPr lang="ru-RU" altLang="ru-RU" sz="1200" dirty="0">
                <a:cs typeface="+mn-cs"/>
              </a:rPr>
              <a:t>                         </a:t>
            </a:r>
            <a:endParaRPr lang="ru-RU" altLang="ru-RU" sz="1200" kern="0" dirty="0">
              <a:cs typeface="Arial"/>
            </a:endParaRPr>
          </a:p>
        </p:txBody>
      </p:sp>
      <p:sp>
        <p:nvSpPr>
          <p:cNvPr id="19" name="AutoShape 46"/>
          <p:cNvSpPr>
            <a:spLocks noChangeArrowheads="1"/>
          </p:cNvSpPr>
          <p:nvPr/>
        </p:nvSpPr>
        <p:spPr bwMode="auto">
          <a:xfrm>
            <a:off x="6588125" y="2963863"/>
            <a:ext cx="431800" cy="1778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0" name="AutoShape 47"/>
          <p:cNvSpPr>
            <a:spLocks noChangeArrowheads="1"/>
          </p:cNvSpPr>
          <p:nvPr/>
        </p:nvSpPr>
        <p:spPr bwMode="auto">
          <a:xfrm>
            <a:off x="6659563" y="5051425"/>
            <a:ext cx="431800" cy="46513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1" name="AutoShape 48"/>
          <p:cNvSpPr>
            <a:spLocks noChangeArrowheads="1"/>
          </p:cNvSpPr>
          <p:nvPr/>
        </p:nvSpPr>
        <p:spPr bwMode="auto">
          <a:xfrm>
            <a:off x="6588125" y="3789363"/>
            <a:ext cx="431800" cy="4318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2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3828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147763" y="445510"/>
            <a:ext cx="6880225" cy="382156"/>
          </a:xfrm>
        </p:spPr>
        <p:txBody>
          <a:bodyPr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  <a:defRPr/>
            </a:pPr>
            <a:r>
              <a:rPr lang="kk-KZ" sz="2400" spc="-10" dirty="0">
                <a:latin typeface="Arial" pitchFamily="34" charset="0"/>
                <a:cs typeface="Arial" pitchFamily="34" charset="0"/>
              </a:rPr>
              <a:t>Ауылдық бюджет түсімдерінің құрылымы </a:t>
            </a:r>
            <a:endParaRPr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530019"/>
              </p:ext>
            </p:extLst>
          </p:nvPr>
        </p:nvGraphicFramePr>
        <p:xfrm>
          <a:off x="309562" y="1385888"/>
          <a:ext cx="8510910" cy="3915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06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839"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Arial"/>
                          <a:cs typeface="Arial"/>
                        </a:rPr>
                        <a:t>Атауы</a:t>
                      </a:r>
                      <a:endParaRPr lang="kk-KZ"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648"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Arial"/>
                          <a:cs typeface="Arial"/>
                        </a:rPr>
                        <a:t>Факт 2026 ж. сәуір</a:t>
                      </a:r>
                      <a:endParaRPr lang="kk-KZ"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899"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42551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000" dirty="0">
                          <a:latin typeface="Arial"/>
                          <a:cs typeface="Arial"/>
                        </a:rPr>
                        <a:t>2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1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600" b="1" spc="-10" dirty="0">
                          <a:latin typeface="Arial"/>
                          <a:cs typeface="Arial"/>
                        </a:rPr>
                        <a:t>Түсімдер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600" b="1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kk-KZ" sz="1600" b="1" spc="-20" dirty="0">
                          <a:latin typeface="Arial"/>
                          <a:cs typeface="Arial"/>
                        </a:rPr>
                        <a:t>барлығы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92 457,7</a:t>
                      </a:r>
                      <a:endParaRPr kumimoji="0" lang="ru-RU" sz="1400" b="1" i="0" u="none" strike="noStrike" kern="1200" cap="none" spc="-5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71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kk-KZ" sz="1200" i="1" dirty="0">
                          <a:latin typeface="Arial"/>
                          <a:cs typeface="Arial"/>
                        </a:rPr>
                        <a:t>оның ішінде</a:t>
                      </a:r>
                      <a:r>
                        <a:rPr sz="1200" i="1" spc="-5" dirty="0">
                          <a:latin typeface="Arial"/>
                          <a:cs typeface="Arial"/>
                        </a:rPr>
                        <a:t>: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5715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260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spc="-5" dirty="0">
                          <a:latin typeface="Arial"/>
                          <a:cs typeface="Arial"/>
                        </a:rPr>
                        <a:t>Салықтық түсімдер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82 355,0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3469">
                <a:tc>
                  <a:txBody>
                    <a:bodyPr/>
                    <a:lstStyle/>
                    <a:p>
                      <a:pPr marL="10541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spc="-5" dirty="0">
                          <a:latin typeface="Arial"/>
                          <a:cs typeface="Arial"/>
                        </a:rPr>
                        <a:t>Салықтық емес және негізгі құралдарды сатудан түсетін түсімдер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330,1</a:t>
                      </a:r>
                      <a:endParaRPr kumimoji="0" lang="ru-RU" sz="1400" kern="1200" spc="-5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375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KZ" sz="1400" dirty="0" err="1"/>
                        <a:t>Негізгі</a:t>
                      </a:r>
                      <a:r>
                        <a:rPr lang="ru-KZ" sz="1400" dirty="0"/>
                        <a:t> </a:t>
                      </a:r>
                      <a:r>
                        <a:rPr lang="ru-KZ" sz="1400" dirty="0" err="1"/>
                        <a:t>капиталды</a:t>
                      </a:r>
                      <a:r>
                        <a:rPr lang="ru-KZ" sz="1400" dirty="0"/>
                        <a:t> </a:t>
                      </a:r>
                      <a:r>
                        <a:rPr lang="ru-KZ" sz="1400" dirty="0" err="1"/>
                        <a:t>сатудан</a:t>
                      </a:r>
                      <a:r>
                        <a:rPr lang="ru-KZ" sz="1400" dirty="0"/>
                        <a:t> </a:t>
                      </a:r>
                      <a:r>
                        <a:rPr lang="ru-KZ" sz="1400" dirty="0" err="1"/>
                        <a:t>түскен</a:t>
                      </a:r>
                      <a:r>
                        <a:rPr lang="ru-KZ" sz="1400" dirty="0"/>
                        <a:t> </a:t>
                      </a:r>
                      <a:r>
                        <a:rPr lang="ru-KZ" sz="1400" dirty="0" err="1"/>
                        <a:t>түсімдер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315,6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8027988" y="1385888"/>
            <a:ext cx="935037" cy="198437"/>
          </a:xfrm>
          <a:prstGeom prst="rect">
            <a:avLst/>
          </a:prstGeom>
        </p:spPr>
        <p:txBody>
          <a:bodyPr lIns="0" tIns="13335" rIns="0" bIns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lang="kk-KZ" sz="1200" b="1" spc="-10" dirty="0">
                <a:solidFill>
                  <a:srgbClr val="0033CC"/>
                </a:solidFill>
                <a:latin typeface="Arial"/>
                <a:cs typeface="Arial"/>
              </a:rPr>
              <a:t>мың</a:t>
            </a:r>
            <a:r>
              <a:rPr sz="1200" b="1" spc="-10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b="1" spc="-10" dirty="0" err="1">
                <a:solidFill>
                  <a:srgbClr val="0033CC"/>
                </a:solidFill>
                <a:latin typeface="Arial"/>
                <a:cs typeface="Arial"/>
              </a:rPr>
              <a:t>тенге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CB2A0174-46FF-4B03-A193-F4AC92139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416999"/>
              </p:ext>
            </p:extLst>
          </p:nvPr>
        </p:nvGraphicFramePr>
        <p:xfrm>
          <a:off x="309562" y="5301208"/>
          <a:ext cx="8510910" cy="122413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406454">
                  <a:extLst>
                    <a:ext uri="{9D8B030D-6E8A-4147-A177-3AD203B41FA5}">
                      <a16:colId xmlns:a16="http://schemas.microsoft.com/office/drawing/2014/main" val="1272950284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820446495"/>
                    </a:ext>
                  </a:extLst>
                </a:gridCol>
              </a:tblGrid>
              <a:tr h="1224136">
                <a:tc>
                  <a:txBody>
                    <a:bodyPr/>
                    <a:lstStyle/>
                    <a:p>
                      <a:pPr marL="10541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Транферттер түсімі</a:t>
                      </a:r>
                      <a:endParaRPr kumimoji="0" lang="kk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  <a:p>
                      <a:endParaRPr lang="x-none" dirty="0"/>
                    </a:p>
                    <a:p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9 457,0</a:t>
                      </a:r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288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2867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1"/>
          <p:cNvSpPr txBox="1">
            <a:spLocks/>
          </p:cNvSpPr>
          <p:nvPr/>
        </p:nvSpPr>
        <p:spPr>
          <a:xfrm>
            <a:off x="251520" y="116632"/>
            <a:ext cx="8640960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12700" algn="ctr">
              <a:spcBef>
                <a:spcPts val="100"/>
              </a:spcBef>
              <a:defRPr/>
            </a:pPr>
            <a:r>
              <a:rPr lang="ru-RU" sz="2400" spc="-1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2400" spc="-10" dirty="0">
                <a:latin typeface="Arial" pitchFamily="34" charset="0"/>
                <a:cs typeface="Arial" pitchFamily="34" charset="0"/>
              </a:rPr>
              <a:t> бюджет </a:t>
            </a:r>
            <a:r>
              <a:rPr lang="ru-RU" sz="2400" spc="-10" dirty="0" err="1">
                <a:latin typeface="Arial" pitchFamily="34" charset="0"/>
                <a:cs typeface="Arial" pitchFamily="34" charset="0"/>
              </a:rPr>
              <a:t>шығыстарының</a:t>
            </a:r>
            <a:r>
              <a:rPr lang="ru-RU" sz="2400" spc="-1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spc="-10" dirty="0" err="1">
                <a:latin typeface="Arial" pitchFamily="34" charset="0"/>
                <a:cs typeface="Arial" pitchFamily="34" charset="0"/>
              </a:rPr>
              <a:t>орындалу</a:t>
            </a:r>
            <a:r>
              <a:rPr lang="ru-RU" sz="2400" spc="-1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spc="-10" dirty="0" err="1">
                <a:latin typeface="Arial" pitchFamily="34" charset="0"/>
                <a:cs typeface="Arial" pitchFamily="34" charset="0"/>
              </a:rPr>
              <a:t>құрылымы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398408"/>
              </p:ext>
            </p:extLst>
          </p:nvPr>
        </p:nvGraphicFramePr>
        <p:xfrm>
          <a:off x="273152" y="836713"/>
          <a:ext cx="8372980" cy="4281441"/>
        </p:xfrm>
        <a:graphic>
          <a:graphicData uri="http://schemas.openxmlformats.org/drawingml/2006/table">
            <a:tbl>
              <a:tblPr/>
              <a:tblGrid>
                <a:gridCol w="6627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59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946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Атауы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kumimoji="0" lang="kk-K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Факт 2026 ж.         сәуір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58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2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21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ШЫҒЫНДАР-барлығы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81 294,5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64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Жалпы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сипаттағы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мемлекетт</a:t>
                      </a:r>
                      <a:r>
                        <a:rPr kumimoji="0" lang="en-US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к </a:t>
                      </a: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қызметтер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47 639,6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76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Көлік және байланыс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10 346,3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88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Әлеуметт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көмек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және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әлеуметт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қамсыздандыру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0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Тұрғын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үй-коммуналдық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шаруашылық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16 534,6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530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Мәдениет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спорт, туризм және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ақпараттық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кеңіст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6 774,0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64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Трансферттер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kern="1200" spc="-5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9 457,0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8" name="object 13"/>
          <p:cNvSpPr txBox="1"/>
          <p:nvPr/>
        </p:nvSpPr>
        <p:spPr>
          <a:xfrm>
            <a:off x="7956376" y="498788"/>
            <a:ext cx="1079053" cy="198437"/>
          </a:xfrm>
          <a:prstGeom prst="rect">
            <a:avLst/>
          </a:prstGeom>
        </p:spPr>
        <p:txBody>
          <a:bodyPr wrap="square" lIns="0" tIns="13335" rIns="0" bIns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lang="kk-KZ" sz="1200" b="1" spc="-10" dirty="0">
                <a:solidFill>
                  <a:srgbClr val="0033CC"/>
                </a:solidFill>
                <a:latin typeface="Arial"/>
                <a:cs typeface="Arial"/>
              </a:rPr>
              <a:t>мың</a:t>
            </a:r>
            <a:r>
              <a:rPr sz="1200" b="1" spc="-10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b="1" spc="-10" dirty="0" err="1">
                <a:solidFill>
                  <a:srgbClr val="0033CC"/>
                </a:solidFill>
                <a:latin typeface="Arial"/>
                <a:cs typeface="Arial"/>
              </a:rPr>
              <a:t>те</a:t>
            </a:r>
            <a:r>
              <a:rPr lang="kk-KZ" sz="1200" b="1" spc="-10" dirty="0">
                <a:solidFill>
                  <a:srgbClr val="0033CC"/>
                </a:solidFill>
                <a:latin typeface="Arial"/>
                <a:cs typeface="Arial"/>
              </a:rPr>
              <a:t>ң</a:t>
            </a:r>
            <a:r>
              <a:rPr sz="1200" b="1" spc="-10" dirty="0" err="1">
                <a:solidFill>
                  <a:srgbClr val="0033CC"/>
                </a:solidFill>
                <a:latin typeface="Arial"/>
                <a:cs typeface="Arial"/>
              </a:rPr>
              <a:t>ге</a:t>
            </a:r>
            <a:endParaRPr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408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420888"/>
            <a:ext cx="8208911" cy="129614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5400" dirty="0" err="1">
                <a:solidFill>
                  <a:schemeClr val="accent2"/>
                </a:solidFill>
                <a:effectLst/>
              </a:rPr>
              <a:t>Назарларыңызға</a:t>
            </a:r>
            <a:r>
              <a:rPr lang="ru-RU" sz="5400" dirty="0">
                <a:solidFill>
                  <a:schemeClr val="accent2"/>
                </a:solidFill>
                <a:effectLst/>
              </a:rPr>
              <a:t> </a:t>
            </a:r>
            <a:r>
              <a:rPr lang="ru-RU" sz="5400" dirty="0" err="1">
                <a:solidFill>
                  <a:schemeClr val="accent2"/>
                </a:solidFill>
                <a:effectLst/>
              </a:rPr>
              <a:t>рақмет</a:t>
            </a:r>
            <a:r>
              <a:rPr lang="ru-RU" sz="5400" dirty="0">
                <a:solidFill>
                  <a:schemeClr val="accent2"/>
                </a:solidFill>
                <a:effectLst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480072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5027</TotalTime>
  <Words>290</Words>
  <Application>Microsoft Office PowerPoint</Application>
  <PresentationFormat>Экран (4:3)</PresentationFormat>
  <Paragraphs>59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5" baseType="lpstr">
      <vt:lpstr>Arial</vt:lpstr>
      <vt:lpstr>Calibri</vt:lpstr>
      <vt:lpstr>Georgia</vt:lpstr>
      <vt:lpstr>Lucida Sans Unicode</vt:lpstr>
      <vt:lpstr>Times New Roman</vt:lpstr>
      <vt:lpstr>Trebuchet MS</vt:lpstr>
      <vt:lpstr>Verdana</vt:lpstr>
      <vt:lpstr>Wingdings 2</vt:lpstr>
      <vt:lpstr>Wingdings 3</vt:lpstr>
      <vt:lpstr>Открытая</vt:lpstr>
      <vt:lpstr>2026 жылдың сәуір айының  өмірзақ ауылы бюджетінің орындалысы</vt:lpstr>
      <vt:lpstr>   БЮДЖЕТТІК ПРОЦЕСТІҢ СЫЗБАСЫ  </vt:lpstr>
      <vt:lpstr>Ауылдық бюджет түсімдерінің құрылымы </vt:lpstr>
      <vt:lpstr>Презентация PowerPoint</vt:lpstr>
      <vt:lpstr>Назарларыңызға рақмет!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Mirkhan Amangali</cp:lastModifiedBy>
  <cp:revision>225</cp:revision>
  <cp:lastPrinted>2021-08-25T11:24:34Z</cp:lastPrinted>
  <dcterms:created xsi:type="dcterms:W3CDTF">2012-10-06T06:45:58Z</dcterms:created>
  <dcterms:modified xsi:type="dcterms:W3CDTF">2026-08-12T17:37:55Z</dcterms:modified>
</cp:coreProperties>
</file>