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718" autoAdjust="0"/>
  </p:normalViewPr>
  <p:slideViewPr>
    <p:cSldViewPr snapToGrid="0">
      <p:cViewPr varScale="1">
        <p:scale>
          <a:sx n="105" d="100"/>
          <a:sy n="105" d="100"/>
        </p:scale>
        <p:origin x="79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E6475-5502-4457-9D08-DF4A8507FE2C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79BEF-BA4D-4C45-8301-F84D54A78E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777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79BEF-BA4D-4C45-8301-F84D54A78E2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820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52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3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45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754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34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7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45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0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7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8678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91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190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489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281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21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62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046" y="2237232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Гражданский бюджет </a:t>
            </a:r>
            <a:b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аппарата акима Иртышского района Павлодарской области на 202</a:t>
            </a:r>
            <a:r>
              <a:rPr lang="en-US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7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-202</a:t>
            </a:r>
            <a:r>
              <a:rPr lang="en-US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9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годы(Проект)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4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10" y="290457"/>
            <a:ext cx="8596668" cy="935916"/>
          </a:xfrm>
        </p:spPr>
        <p:txBody>
          <a:bodyPr>
            <a:normAutofit fontScale="90000"/>
          </a:bodyPr>
          <a:lstStyle/>
          <a:p>
            <a:r>
              <a:rPr lang="ru-RU" sz="4400" b="1" i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         Уважаемые читатели!</a:t>
            </a:r>
            <a:br>
              <a:rPr lang="ru-RU" sz="2200" b="1" i="1" dirty="0">
                <a:latin typeface="Calibri" panose="020F0502020204030204" pitchFamily="34" charset="0"/>
              </a:rPr>
            </a:br>
            <a:br>
              <a:rPr lang="ru-RU" sz="2200" b="1" i="1" dirty="0">
                <a:latin typeface="Calibri" panose="020F0502020204030204" pitchFamily="34" charset="0"/>
              </a:rPr>
            </a:br>
            <a:br>
              <a:rPr lang="ru-RU" sz="2200" dirty="0">
                <a:latin typeface="Calibri" panose="020F0502020204030204" pitchFamily="34" charset="0"/>
              </a:rPr>
            </a:br>
            <a:r>
              <a:rPr lang="ru-RU" sz="2200" dirty="0">
                <a:latin typeface="Calibri" panose="020F0502020204030204" pitchFamily="34" charset="0"/>
              </a:rPr>
              <a:t>	</a:t>
            </a: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Вашему вниманию представлен гражданский бюджет Аппарата акима Иртышского района на 202</a:t>
            </a:r>
            <a:r>
              <a:rPr lang="en-US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7</a:t>
            </a: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-202</a:t>
            </a:r>
            <a:r>
              <a:rPr lang="en-US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9</a:t>
            </a: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годы, который содержит  информацию о параметрах его формирования и бюджетных  программах и планируемым по ним расходов</a:t>
            </a:r>
            <a:b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Данный документ включает следующие разделы :</a:t>
            </a:r>
            <a:b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-расходы бюджета аппарата акима Иртышского района;</a:t>
            </a:r>
            <a:b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-отчет об исполнении бюджета аппарата акима Иртышского района; </a:t>
            </a:r>
            <a:br>
              <a:rPr lang="ru-RU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b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Бюджет аппарата акима Иртышского района на 202</a:t>
            </a:r>
            <a:r>
              <a:rPr lang="en-US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7</a:t>
            </a: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– 202</a:t>
            </a:r>
            <a:r>
              <a:rPr lang="en-US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9 </a:t>
            </a: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года сформирован в соответствии с Бюджетным и Налоговым кодексами Республики Казахстан, Прогнозом социально-экономического развития района на 202</a:t>
            </a:r>
            <a:r>
              <a:rPr lang="en-US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7</a:t>
            </a: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-202</a:t>
            </a:r>
            <a:r>
              <a:rPr lang="en-US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9</a:t>
            </a: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годы 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endParaRPr lang="ru-RU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3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116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     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ДОХОДЫ БЮДЖЕТА  </a:t>
            </a:r>
            <a:br>
              <a:rPr lang="ru-RU" sz="1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b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077248"/>
              </p:ext>
            </p:extLst>
          </p:nvPr>
        </p:nvGraphicFramePr>
        <p:xfrm>
          <a:off x="505610" y="1842657"/>
          <a:ext cx="9251575" cy="3657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4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2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19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6706">
                <a:tc>
                  <a:txBody>
                    <a:bodyPr/>
                    <a:lstStyle/>
                    <a:p>
                      <a:r>
                        <a:rPr lang="ru-RU" sz="1100" b="1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202</a:t>
                      </a:r>
                      <a:r>
                        <a:rPr lang="en-US" sz="1100" b="1" dirty="0"/>
                        <a:t>6</a:t>
                      </a:r>
                      <a:r>
                        <a:rPr lang="ru-RU" sz="1100" b="1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202</a:t>
                      </a:r>
                      <a:r>
                        <a:rPr lang="en-US" sz="1100" b="1" dirty="0"/>
                        <a:t>7</a:t>
                      </a:r>
                      <a:r>
                        <a:rPr lang="ru-RU" sz="1100" b="1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202</a:t>
                      </a:r>
                      <a:r>
                        <a:rPr lang="en-US" sz="1100" b="1" dirty="0"/>
                        <a:t>8</a:t>
                      </a:r>
                      <a:r>
                        <a:rPr lang="ru-RU" sz="1100" b="1" dirty="0"/>
                        <a:t>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202</a:t>
                      </a:r>
                      <a:r>
                        <a:rPr lang="en-US" sz="1100" b="1" dirty="0"/>
                        <a:t>9</a:t>
                      </a:r>
                      <a:r>
                        <a:rPr lang="ru-RU" sz="1100" b="1" dirty="0"/>
                        <a:t>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06">
                <a:tc>
                  <a:txBody>
                    <a:bodyPr/>
                    <a:lstStyle/>
                    <a:p>
                      <a:r>
                        <a:rPr lang="en-US" sz="1100" b="1" dirty="0"/>
                        <a:t>I</a:t>
                      </a:r>
                      <a:r>
                        <a:rPr lang="ru-RU" sz="1100" b="1" dirty="0"/>
                        <a:t>.Поступления</a:t>
                      </a:r>
                      <a:r>
                        <a:rPr lang="ru-RU" sz="1100" b="1" baseline="0" dirty="0"/>
                        <a:t> -всего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</a:t>
                      </a:r>
                      <a:r>
                        <a:rPr lang="en-US" sz="1100" b="1" dirty="0"/>
                        <a:t>51567</a:t>
                      </a:r>
                      <a:r>
                        <a:rPr lang="ru-RU" sz="1100" b="1" dirty="0"/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283004</a:t>
                      </a:r>
                      <a:r>
                        <a:rPr lang="ru-RU" sz="1100" b="1" dirty="0"/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323551</a:t>
                      </a:r>
                      <a:r>
                        <a:rPr lang="ru-RU" sz="1100" b="1" dirty="0"/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</a:t>
                      </a:r>
                      <a:r>
                        <a:rPr lang="en-US" sz="1100" b="1" dirty="0"/>
                        <a:t>68605</a:t>
                      </a:r>
                      <a:r>
                        <a:rPr lang="ru-RU" sz="1100" b="1" dirty="0"/>
                        <a:t>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706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1100" b="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>
                          <a:latin typeface="Times New Roman" pitchFamily="18" charset="0"/>
                          <a:cs typeface="Times New Roman" pitchFamily="18" charset="0"/>
                        </a:rPr>
                        <a:t>том числе: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706">
                <a:tc>
                  <a:txBody>
                    <a:bodyPr/>
                    <a:lstStyle/>
                    <a:p>
                      <a:r>
                        <a:rPr lang="ru-RU" sz="1200" dirty="0"/>
                        <a:t>Налоговые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73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неналоговые поступления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670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Поступления трансфертов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706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251567</a:t>
                      </a:r>
                      <a:r>
                        <a:rPr lang="ru-RU" sz="1100" b="1" dirty="0"/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</a:t>
                      </a:r>
                      <a:r>
                        <a:rPr lang="en-US" sz="1100" b="1" dirty="0"/>
                        <a:t>83004</a:t>
                      </a:r>
                      <a:r>
                        <a:rPr lang="ru-RU" sz="1100" b="1" dirty="0"/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323551</a:t>
                      </a:r>
                      <a:r>
                        <a:rPr lang="ru-RU" sz="1100" b="1" dirty="0"/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</a:t>
                      </a:r>
                      <a:r>
                        <a:rPr lang="en-US" sz="1100" b="1" dirty="0"/>
                        <a:t>68605</a:t>
                      </a:r>
                      <a:r>
                        <a:rPr lang="ru-RU" sz="1100" b="1" dirty="0"/>
                        <a:t>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343176"/>
              </p:ext>
            </p:extLst>
          </p:nvPr>
        </p:nvGraphicFramePr>
        <p:xfrm>
          <a:off x="720436" y="1032734"/>
          <a:ext cx="13234219" cy="49922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83148">
                  <a:extLst>
                    <a:ext uri="{9D8B030D-6E8A-4147-A177-3AD203B41FA5}">
                      <a16:colId xmlns:a16="http://schemas.microsoft.com/office/drawing/2014/main" val="1089738216"/>
                    </a:ext>
                  </a:extLst>
                </a:gridCol>
                <a:gridCol w="1419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6791">
                  <a:extLst>
                    <a:ext uri="{9D8B030D-6E8A-4147-A177-3AD203B41FA5}">
                      <a16:colId xmlns:a16="http://schemas.microsoft.com/office/drawing/2014/main" val="2193050559"/>
                    </a:ext>
                  </a:extLst>
                </a:gridCol>
                <a:gridCol w="1587405">
                  <a:extLst>
                    <a:ext uri="{9D8B030D-6E8A-4147-A177-3AD203B41FA5}">
                      <a16:colId xmlns:a16="http://schemas.microsoft.com/office/drawing/2014/main" val="2727030972"/>
                    </a:ext>
                  </a:extLst>
                </a:gridCol>
                <a:gridCol w="1877791">
                  <a:extLst>
                    <a:ext uri="{9D8B030D-6E8A-4147-A177-3AD203B41FA5}">
                      <a16:colId xmlns:a16="http://schemas.microsoft.com/office/drawing/2014/main" val="439254028"/>
                    </a:ext>
                  </a:extLst>
                </a:gridCol>
              </a:tblGrid>
              <a:tr h="25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</a:t>
                      </a:r>
                      <a:r>
                        <a:rPr lang="en-US" sz="1100" dirty="0">
                          <a:effectLst/>
                        </a:rPr>
                        <a:t>7</a:t>
                      </a:r>
                      <a:r>
                        <a:rPr lang="ru-RU" sz="1100" dirty="0">
                          <a:effectLst/>
                        </a:rPr>
                        <a:t> год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</a:t>
                      </a:r>
                      <a:r>
                        <a:rPr lang="en-US" sz="1100" dirty="0">
                          <a:effectLst/>
                        </a:rPr>
                        <a:t>8</a:t>
                      </a:r>
                      <a:r>
                        <a:rPr lang="ru-RU" sz="1100" dirty="0">
                          <a:effectLst/>
                        </a:rPr>
                        <a:t> год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</a:t>
                      </a:r>
                      <a:r>
                        <a:rPr lang="en-US" sz="1100" dirty="0">
                          <a:effectLst/>
                        </a:rPr>
                        <a:t>9</a:t>
                      </a:r>
                      <a:r>
                        <a:rPr lang="ru-RU" sz="1100" dirty="0">
                          <a:effectLst/>
                        </a:rPr>
                        <a:t> год</a:t>
                      </a:r>
                      <a:endParaRPr lang="ru-RU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814431470"/>
                  </a:ext>
                </a:extLst>
              </a:tr>
              <a:tr h="258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3150082671"/>
                  </a:ext>
                </a:extLst>
              </a:tr>
              <a:tr h="253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Расходы - всего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251567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283004</a:t>
                      </a: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323551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68605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2126493294"/>
                  </a:ext>
                </a:extLst>
              </a:tr>
              <a:tr h="2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том числе: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3521952953"/>
                  </a:ext>
                </a:extLst>
              </a:tr>
              <a:tr h="69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 по обеспечению деятельности  </a:t>
                      </a:r>
                      <a:r>
                        <a:rPr lang="ru-RU" sz="105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акима</a:t>
                      </a:r>
                      <a:r>
                        <a:rPr lang="ru-RU" sz="105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 ( города</a:t>
                      </a:r>
                      <a:r>
                        <a:rPr lang="ru-RU" sz="1050" b="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областного  значения)</a:t>
                      </a:r>
                      <a:r>
                        <a:rPr lang="ru-RU" sz="105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206148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208650</a:t>
                      </a:r>
                      <a:r>
                        <a:rPr lang="ru-RU" sz="1800" b="1" dirty="0"/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212379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216072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638357243"/>
                  </a:ext>
                </a:extLst>
              </a:tr>
              <a:tr h="222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</a:t>
                      </a:r>
                      <a:r>
                        <a:rPr lang="kk-KZ" sz="1050" b="0" baseline="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рамках исполнения всеобщей воинской обязанности</a:t>
                      </a: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11350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12902</a:t>
                      </a:r>
                      <a:r>
                        <a:rPr lang="ru-RU" sz="1800" b="1" dirty="0"/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13370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3975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2764299380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Предупреждение</a:t>
                      </a:r>
                      <a:r>
                        <a:rPr lang="kk-KZ" sz="1050" b="0" baseline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и ликвидация  чрезвычайных ситуаций  масштаба района </a:t>
                      </a:r>
                      <a:r>
                        <a:rPr lang="ru-RU" sz="1050" b="0" baseline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(города областного значения)</a:t>
                      </a: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1090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331108228"/>
                  </a:ext>
                </a:extLst>
              </a:tr>
              <a:tr h="6090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Мероприятия</a:t>
                      </a:r>
                      <a:r>
                        <a:rPr lang="ru-RU" sz="1050" b="0" baseline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 по профилактике и тушению степных пожаров районного9городского) масштаба, а также пожаров в населенных пунктах, в которых не созданы органы государственной противопожарной службы</a:t>
                      </a: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32262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61452</a:t>
                      </a:r>
                      <a:r>
                        <a:rPr lang="ru-RU" sz="1800" b="1" dirty="0"/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97802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38558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Капитальные  расходы  государственного</a:t>
                      </a:r>
                      <a:r>
                        <a:rPr lang="ru-RU" sz="1050" b="0" baseline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учреждения </a:t>
                      </a: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717</a:t>
                      </a: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Целевые текущие трансферты из местных бюджетов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00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За счет трансфертов из республиканского бюджета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2127" y="16157"/>
            <a:ext cx="841247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altLang="ru-RU" sz="2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аппарата </a:t>
            </a:r>
            <a:r>
              <a:rPr lang="ru-RU" altLang="ru-RU" sz="2400" b="1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акима</a:t>
            </a:r>
            <a:r>
              <a:rPr lang="ru-RU" altLang="ru-RU" sz="2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Иртышского района</a:t>
            </a:r>
            <a:endParaRPr kumimoji="0" lang="ru-RU" altLang="ru-RU" sz="24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разрезе функциональных групп)</a:t>
            </a:r>
            <a:endParaRPr kumimoji="0" lang="ru-RU" altLang="ru-RU" sz="1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endParaRPr kumimoji="0" lang="ru-RU" altLang="ru-RU" sz="1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842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755650"/>
            <a:ext cx="8596313" cy="1320800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Услуги по обеспечению деятельности акима района (города областного значения). 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Содержание аппарата акима района </a:t>
            </a: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Мероприятия  в рамках исполнение  всеобщей воинской обязанности. </a:t>
            </a: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Медицинское обследование , доставка  до места обследования призывников.</a:t>
            </a:r>
            <a:b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Ликвидация и тушение пожаров  степных сел и  сельских округов.</a:t>
            </a:r>
            <a:b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Содержание шести пожарных постов  со штатной численностью 12 человек</a:t>
            </a:r>
            <a:br>
              <a:rPr lang="ru-RU" sz="1800" dirty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</a:br>
            <a:b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/>
              <a:t>                                          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3504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8946" y="462579"/>
            <a:ext cx="81650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31981"/>
            <a:ext cx="8596668" cy="1828799"/>
          </a:xfrm>
        </p:spPr>
        <p:txBody>
          <a:bodyPr>
            <a:noAutofit/>
          </a:bodyPr>
          <a:lstStyle/>
          <a:p>
            <a:pPr algn="ctr"/>
            <a:r>
              <a:rPr lang="ru-RU" sz="6600" i="1" dirty="0">
                <a:solidFill>
                  <a:schemeClr val="tx1"/>
                </a:solidFill>
              </a:rPr>
              <a:t>Благодарим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869</TotalTime>
  <Words>424</Words>
  <Application>Microsoft Office PowerPoint</Application>
  <PresentationFormat>Широкоэкранный</PresentationFormat>
  <Paragraphs>84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Trebuchet MS</vt:lpstr>
      <vt:lpstr>Wingdings 3</vt:lpstr>
      <vt:lpstr>Аспект</vt:lpstr>
      <vt:lpstr>Гражданский бюджет  аппарата акима Иртышского района Павлодарской области на 2027-2029 годы(Проект) </vt:lpstr>
      <vt:lpstr>          Уважаемые читатели!    Вашему вниманию представлен гражданский бюджет Аппарата акима Иртышского района на 2027-2029 годы, который содержит  информацию о параметрах его формирования и бюджетных  программах и планируемым по ним расходов Данный документ включает следующие разделы : -расходы бюджета аппарата акима Иртышского района; -отчет об исполнении бюджета аппарата акима Иртышского района;   Бюджет аппарата акима Иртышского района на 2027– 2029 года сформирован в соответствии с Бюджетным и Налоговым кодексами Республики Казахстан, Прогнозом социально-экономического развития района на 2027-2029 годы  </vt:lpstr>
      <vt:lpstr>        ДОХОДЫ БЮДЖЕТА                                                                                                                                                                                                                                                                               Тыс.тенге     </vt:lpstr>
      <vt:lpstr>Расходы бюджета аппарата акима Иртышского района (в разрезе функциональных групп) тыс.тенге </vt:lpstr>
      <vt:lpstr>Услуги по обеспечению деятельности акима района (города областного значения). Содержание аппарата акима района   Мероприятия  в рамках исполнение  всеобщей воинской обязанности.  Медицинское обследование , доставка  до места обследования призывников.   Ликвидация и тушение пожаров  степных сел и  сельских округов.  Содержание шести пожарных постов  со штатной численностью 12 человек                                               </vt:lpstr>
      <vt:lpstr>Презентация PowerPoint</vt:lpstr>
      <vt:lpstr>Благодарим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 </dc:title>
  <dc:creator>Lenovo</dc:creator>
  <cp:lastModifiedBy>Иртышского Акимат</cp:lastModifiedBy>
  <cp:revision>86</cp:revision>
  <dcterms:created xsi:type="dcterms:W3CDTF">2019-11-15T07:39:26Z</dcterms:created>
  <dcterms:modified xsi:type="dcterms:W3CDTF">2026-11-04T05:17:10Z</dcterms:modified>
</cp:coreProperties>
</file>