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1" r:id="rId5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3" autoAdjust="0"/>
    <p:restoredTop sz="94718" autoAdjust="0"/>
  </p:normalViewPr>
  <p:slideViewPr>
    <p:cSldViewPr snapToGrid="0">
      <p:cViewPr varScale="1">
        <p:scale>
          <a:sx n="80" d="100"/>
          <a:sy n="80" d="100"/>
        </p:scale>
        <p:origin x="-677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7342F-3A9B-480E-80EC-1F5B6B4899C3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91CC0-070D-49EF-BA78-C4A7537BD9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81DC4-E5D6-449A-A42D-4539E26022D1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13DC3-A98A-41DA-8013-6425FB2D99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6463F-253F-4E58-AFCC-EB3C1C4FA6ED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247F1-2462-4DC1-8467-FDDC46ACC5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D77A7-DAA2-46AB-9632-CE487B8FCF40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40826-2D1D-4CDA-9BA9-2D8C9834F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6A140-B54C-4E27-8459-E5F97F878D14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EEF7D-3514-4EA2-9224-6214ECC0F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08C22-6E7D-436F-8266-647FC55473DE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408B4-08AC-4211-A4A4-4C515B4EB1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C2493-53C1-413D-81F7-DC84989B0F27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70CF5-C47C-47DF-B3E1-AD4162FD2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20B63-AA64-4DA4-8F65-D07DDC36C5A0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52EDF-3ECB-4545-8593-6D9A541380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D39FB-36A0-462E-8A3F-84A3C1F6E5AE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D32BA-5967-4FCA-83E3-4D926D91C5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829BF-B65F-4C1F-B6AC-E88894A83783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E4E6D-3D5D-4E3B-AA29-BFA0916CD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BB4EA-6250-444E-A5AE-8B35435DD493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010D9-64EC-4916-8F18-40BA1C26A8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D29A7-772D-4D6D-8A56-33AE3BACA6D9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168C5-47B4-45FB-91B9-3A3676C073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5F17E-2EA1-439A-93AB-846E7687CAC5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F9E0B-C1C1-4C10-A3C9-44B94CA8E7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E1A77-036C-47DE-8ADB-94A1E107D880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99B49-8AC5-4010-A097-42CCE7130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E3034-8068-4953-B0D1-7282EAF87997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2B469-6BA8-40BC-9A07-707F163A7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1C596-2DFE-43A2-A688-07E8B6FAC47A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506CD-EE2C-4E43-B062-BE82FF118B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18C92C-0187-4200-BE53-F042BF42B087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488170-93F3-42DE-BE95-E30C49BFB3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78" r:id="rId11"/>
    <p:sldLayoutId id="2147483667" r:id="rId12"/>
    <p:sldLayoutId id="2147483679" r:id="rId13"/>
    <p:sldLayoutId id="2147483666" r:id="rId14"/>
    <p:sldLayoutId id="2147483665" r:id="rId15"/>
    <p:sldLayoutId id="2147483664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1557337" y="1227137"/>
            <a:ext cx="8739187" cy="2439987"/>
          </a:xfrm>
        </p:spPr>
        <p:txBody>
          <a:bodyPr/>
          <a:lstStyle/>
          <a:p>
            <a:pPr algn="ctr" eaLnBrk="1" hangingPunct="1"/>
            <a:r>
              <a:rPr lang="kk-KZ" sz="4000" i="1" dirty="0" smtClean="0"/>
              <a:t>Павлодар облысының «Ертіс ауданының жер қатынастары бөлімі» мемлекеттік мекемесінің 2026-2028 жылдарға арналған азаматтық бюджеті.</a:t>
            </a:r>
            <a:r>
              <a:rPr lang="ru-RU" sz="4000" b="1" i="1" dirty="0" smtClean="0"/>
              <a:t/>
            </a:r>
            <a:br>
              <a:rPr lang="ru-RU" sz="4000" b="1" i="1" dirty="0" smtClean="0"/>
            </a:br>
            <a:r>
              <a:rPr lang="kk-KZ" sz="1600" dirty="0" smtClean="0"/>
              <a:t>(</a:t>
            </a:r>
            <a:r>
              <a:rPr lang="kk-KZ" sz="1600" dirty="0" smtClean="0"/>
              <a:t>Ертіс ауданы әкімдігінің 2026 жылғы 23 қазандағы № 165/2 қаулысына сәйкес "2026-2028 жылдарға арналған Ертіс аудандық бюджеті туралы; </a:t>
            </a:r>
            <a:r>
              <a:rPr lang="ru-RU" sz="1600" dirty="0" smtClean="0"/>
              <a:t>).</a:t>
            </a:r>
            <a:r>
              <a:rPr lang="ru-RU" sz="4000" dirty="0" smtClean="0">
                <a:latin typeface="Arial" charset="0"/>
              </a:rPr>
              <a:t/>
            </a:r>
            <a:br>
              <a:rPr lang="ru-RU" sz="4000" dirty="0" smtClean="0">
                <a:latin typeface="Arial" charset="0"/>
              </a:rPr>
            </a:br>
            <a:r>
              <a:rPr lang="ru-RU" sz="3200" dirty="0" smtClean="0">
                <a:solidFill>
                  <a:srgbClr val="03495C"/>
                </a:solidFill>
                <a:latin typeface="Arial" charset="0"/>
              </a:rPr>
              <a:t/>
            </a:r>
            <a:br>
              <a:rPr lang="ru-RU" sz="3200" dirty="0" smtClean="0">
                <a:solidFill>
                  <a:srgbClr val="03495C"/>
                </a:solidFill>
                <a:latin typeface="Arial" charset="0"/>
              </a:rPr>
            </a:br>
            <a:endParaRPr lang="ru-RU" sz="3200" dirty="0" smtClean="0">
              <a:solidFill>
                <a:srgbClr val="03495C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1047750" y="681038"/>
            <a:ext cx="8596313" cy="1320800"/>
          </a:xfrm>
        </p:spPr>
        <p:txBody>
          <a:bodyPr/>
          <a:lstStyle/>
          <a:p>
            <a:pPr algn="ctr" eaLnBrk="1" hangingPunct="1"/>
            <a:r>
              <a:rPr lang="ru-RU" sz="4000" b="1" i="1" dirty="0" err="1" smtClean="0"/>
              <a:t>Құрметті оқырмандар!</a:t>
            </a:r>
            <a:r>
              <a:rPr lang="ru-RU" sz="4000" b="1" i="1" dirty="0" smtClean="0"/>
              <a:t> </a:t>
            </a:r>
            <a:r>
              <a:rPr lang="ru-RU" sz="2000" b="1" i="1" dirty="0" smtClean="0">
                <a:latin typeface="Calibri" pitchFamily="34" charset="0"/>
              </a:rPr>
              <a:t/>
            </a:r>
            <a:br>
              <a:rPr lang="ru-RU" sz="2000" b="1" i="1" dirty="0" smtClean="0">
                <a:latin typeface="Calibri" pitchFamily="34" charset="0"/>
              </a:rPr>
            </a:br>
            <a:r>
              <a:rPr lang="ru-RU" sz="2000" b="1" i="1" dirty="0" smtClean="0">
                <a:latin typeface="Calibri" pitchFamily="34" charset="0"/>
              </a:rPr>
              <a:t/>
            </a:r>
            <a:br>
              <a:rPr lang="ru-RU" sz="2000" b="1" i="1" dirty="0" smtClean="0">
                <a:latin typeface="Calibri" pitchFamily="34" charset="0"/>
              </a:rPr>
            </a:br>
            <a:r>
              <a:rPr lang="ru-RU" sz="2000" b="1" i="1" dirty="0" smtClean="0">
                <a:latin typeface="Calibri" pitchFamily="34" charset="0"/>
              </a:rPr>
              <a:t/>
            </a:r>
            <a:br>
              <a:rPr lang="ru-RU" sz="2000" b="1" i="1" dirty="0" smtClean="0">
                <a:latin typeface="Calibri" pitchFamily="34" charset="0"/>
              </a:rPr>
            </a:br>
            <a:r>
              <a:rPr lang="ru-RU" sz="2000" dirty="0" smtClean="0">
                <a:latin typeface="Calibri" pitchFamily="34" charset="0"/>
              </a:rPr>
              <a:t/>
            </a:r>
            <a:br>
              <a:rPr lang="ru-RU" sz="2000" dirty="0" smtClean="0">
                <a:latin typeface="Calibri" pitchFamily="34" charset="0"/>
              </a:rPr>
            </a:br>
            <a:r>
              <a:rPr lang="ru-RU" sz="2000" dirty="0" smtClean="0">
                <a:latin typeface="Calibri" pitchFamily="34" charset="0"/>
              </a:rPr>
              <a:t>	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Сіздердің назарларыңызға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Ертіс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ауданының жер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қатынастары бөлімі" ММ-нің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жылдарға арналған Азаматтық бюджеті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қалыптастыру параметрлері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бағдарламалар және олар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жоспарланатын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шығыстар туралы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ақпарат қамтылған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Ертіс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ауданының жер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қатынастары бөлімі" ММ-нің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2026-2028жылдарға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арналған бюджеті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Республикасының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және Салық кодекстеріне</a:t>
            </a:r>
            <a:endParaRPr lang="ru-RU" sz="2000" b="1" i="1" dirty="0" smtClean="0">
              <a:solidFill>
                <a:srgbClr val="03495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70" name="Group 90"/>
          <p:cNvGraphicFramePr>
            <a:graphicFrameLocks noGrp="1"/>
          </p:cNvGraphicFramePr>
          <p:nvPr/>
        </p:nvGraphicFramePr>
        <p:xfrm>
          <a:off x="504825" y="1903706"/>
          <a:ext cx="8972550" cy="4104311"/>
        </p:xfrm>
        <a:graphic>
          <a:graphicData uri="http://schemas.openxmlformats.org/drawingml/2006/table">
            <a:tbl>
              <a:tblPr/>
              <a:tblGrid>
                <a:gridCol w="2608773"/>
                <a:gridCol w="1399906"/>
                <a:gridCol w="1545534"/>
                <a:gridCol w="1586246"/>
                <a:gridCol w="1832091"/>
              </a:tblGrid>
              <a:tr h="311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2025год   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орындау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2026жыл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2028жыл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2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1981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Шығындар-барлығы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34119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42074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39620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40210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169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 ішінде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41592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463001015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 маңызы 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аумағында жер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қатынастарын реттеу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саласындағы мемлекеттік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 қызметтер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34119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38492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39620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20410</a:t>
                      </a: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02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463006015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аудандардың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 маңызы 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қалалардың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 маңызы бар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қалалардың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ауылдық округтердің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кенттердің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ауылдардың шекараларын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белгілеу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кезінде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жүргізілетін жерге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орналастыру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3582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135941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  <p:sp>
        <p:nvSpPr>
          <p:cNvPr id="20525" name="Rectangle 1"/>
          <p:cNvSpPr>
            <a:spLocks noGrp="1" noChangeArrowheads="1"/>
          </p:cNvSpPr>
          <p:nvPr>
            <p:ph type="title"/>
          </p:nvPr>
        </p:nvSpPr>
        <p:spPr>
          <a:xfrm>
            <a:off x="882650" y="219077"/>
            <a:ext cx="9290050" cy="1661993"/>
          </a:xfrm>
        </p:spPr>
        <p:txBody>
          <a:bodyPr wrap="square" anchor="ctr">
            <a:spAutoFit/>
          </a:bodyPr>
          <a:lstStyle/>
          <a:p>
            <a:pPr algn="ctr" defTabSz="914400"/>
            <a:r>
              <a:rPr lang="ru-RU" altLang="ru-RU" sz="2400" b="1" i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ru-RU" altLang="ru-RU" sz="2400" b="1" i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</a:br>
            <a:r>
              <a:rPr lang="ru-RU" sz="2400" dirty="0" smtClean="0"/>
              <a:t>"</a:t>
            </a:r>
            <a:r>
              <a:rPr lang="ru-RU" sz="2400" dirty="0" err="1" smtClean="0"/>
              <a:t>Ертіс</a:t>
            </a:r>
            <a:r>
              <a:rPr lang="ru-RU" sz="2400" dirty="0" smtClean="0"/>
              <a:t> </a:t>
            </a:r>
            <a:r>
              <a:rPr lang="ru-RU" sz="2400" dirty="0" err="1" smtClean="0"/>
              <a:t>ауданының жер</a:t>
            </a:r>
            <a:r>
              <a:rPr lang="ru-RU" sz="2400" dirty="0" smtClean="0"/>
              <a:t> </a:t>
            </a:r>
            <a:r>
              <a:rPr lang="ru-RU" sz="2400" dirty="0" err="1" smtClean="0"/>
              <a:t>қатынастары бөлімі" </a:t>
            </a:r>
            <a:r>
              <a:rPr lang="ru-RU" sz="2400" dirty="0" smtClean="0"/>
              <a:t>ММ </a:t>
            </a:r>
            <a:r>
              <a:rPr lang="ru-RU" sz="2400" dirty="0" err="1" smtClean="0"/>
              <a:t>бюджеті</a:t>
            </a:r>
            <a:r>
              <a:rPr lang="ru-RU" sz="2400" dirty="0" smtClean="0"/>
              <a:t> (</a:t>
            </a:r>
            <a:r>
              <a:rPr lang="ru-RU" sz="2400" dirty="0" err="1" smtClean="0"/>
              <a:t>функционалдық топтар</a:t>
            </a:r>
            <a:r>
              <a:rPr lang="ru-RU" sz="2400" dirty="0" smtClean="0"/>
              <a:t> </a:t>
            </a:r>
            <a:r>
              <a:rPr lang="ru-RU" sz="2400" dirty="0" err="1" smtClean="0"/>
              <a:t>бөлінісінде</a:t>
            </a:r>
            <a:r>
              <a:rPr lang="ru-RU" altLang="ru-RU" sz="2400" b="1" i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ru-RU" altLang="ru-RU" sz="2400" b="1" i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</a:br>
            <a:r>
              <a:rPr lang="ru-RU" altLang="ru-RU" sz="12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ru-RU" altLang="ru-RU" sz="1200" dirty="0" smtClean="0">
                <a:solidFill>
                  <a:schemeClr val="tx1"/>
                </a:solidFill>
                <a:latin typeface="Calibri" pitchFamily="34" charset="0"/>
              </a:rPr>
            </a:br>
            <a:endParaRPr lang="ru-RU" altLang="ru-RU" sz="1800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1303337" y="438150"/>
            <a:ext cx="10193337" cy="4791075"/>
          </a:xfrm>
        </p:spPr>
        <p:txBody>
          <a:bodyPr/>
          <a:lstStyle/>
          <a:p>
            <a:pPr algn="ctr" eaLnBrk="1" hangingPunct="1"/>
            <a:r>
              <a:rPr lang="ru-RU" sz="2400" b="1" i="1" dirty="0" err="1" smtClean="0"/>
              <a:t>Нысаналы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индикаторлар</a:t>
            </a:r>
            <a:r>
              <a:rPr lang="ru-RU" sz="2400" b="1" i="1" dirty="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800" dirty="0" smtClean="0">
                <a:solidFill>
                  <a:schemeClr val="tx1"/>
                </a:solidFill>
              </a:rPr>
              <a:t>1.Белгіленген (</a:t>
            </a:r>
            <a:r>
              <a:rPr lang="ru-RU" sz="1800" dirty="0" err="1" smtClean="0">
                <a:solidFill>
                  <a:schemeClr val="tx1"/>
                </a:solidFill>
              </a:rPr>
              <a:t>нақтыланған</a:t>
            </a:r>
            <a:r>
              <a:rPr lang="ru-RU" sz="1800" dirty="0" smtClean="0">
                <a:solidFill>
                  <a:schemeClr val="tx1"/>
                </a:solidFill>
              </a:rPr>
              <a:t>) </a:t>
            </a:r>
            <a:r>
              <a:rPr lang="ru-RU" sz="1800" dirty="0" err="1" smtClean="0">
                <a:solidFill>
                  <a:schemeClr val="tx1"/>
                </a:solidFill>
              </a:rPr>
              <a:t>шекаралары</a:t>
            </a:r>
            <a:r>
              <a:rPr lang="ru-RU" sz="1800" dirty="0" smtClean="0">
                <a:solidFill>
                  <a:schemeClr val="tx1"/>
                </a:solidFill>
              </a:rPr>
              <a:t> бар </a:t>
            </a:r>
            <a:r>
              <a:rPr lang="ru-RU" sz="1800" dirty="0" err="1" smtClean="0">
                <a:solidFill>
                  <a:schemeClr val="tx1"/>
                </a:solidFill>
              </a:rPr>
              <a:t>елді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мекендердің </a:t>
            </a:r>
            <a:r>
              <a:rPr lang="ru-RU" sz="1800" dirty="0" smtClean="0">
                <a:solidFill>
                  <a:schemeClr val="tx1"/>
                </a:solidFill>
              </a:rPr>
              <a:t>үлесі-85 %.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2.Жер </a:t>
            </a:r>
            <a:r>
              <a:rPr lang="ru-RU" sz="1800" dirty="0" err="1" smtClean="0">
                <a:solidFill>
                  <a:schemeClr val="tx1"/>
                </a:solidFill>
              </a:rPr>
              <a:t>дауларының санын</a:t>
            </a:r>
            <a:r>
              <a:rPr lang="ru-RU" sz="1800" dirty="0" smtClean="0">
                <a:solidFill>
                  <a:schemeClr val="tx1"/>
                </a:solidFill>
              </a:rPr>
              <a:t> азайту-5%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3.</a:t>
            </a:r>
            <a:r>
              <a:rPr lang="ru-RU" sz="1800" dirty="0" err="1" smtClean="0">
                <a:solidFill>
                  <a:schemeClr val="tx1"/>
                </a:solidFill>
              </a:rPr>
              <a:t>Кадастрлық деректердің өзектілік </a:t>
            </a:r>
            <a:r>
              <a:rPr lang="ru-RU" sz="1800" dirty="0" smtClean="0">
                <a:solidFill>
                  <a:schemeClr val="tx1"/>
                </a:solidFill>
              </a:rPr>
              <a:t>деңгейі-90%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4.</a:t>
            </a:r>
            <a:r>
              <a:rPr lang="ru-RU" sz="1800" dirty="0" err="1" smtClean="0">
                <a:solidFill>
                  <a:schemeClr val="tx1"/>
                </a:solidFill>
              </a:rPr>
              <a:t>Халық үшін шекаралар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туралы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ақпараттың </a:t>
            </a:r>
            <a:r>
              <a:rPr lang="ru-RU" sz="1800" dirty="0" smtClean="0">
                <a:solidFill>
                  <a:schemeClr val="tx1"/>
                </a:solidFill>
              </a:rPr>
              <a:t>қолжетімділігі-90%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2400" b="1" i="1" dirty="0" err="1" smtClean="0"/>
              <a:t>Түпкілікті нәтиже көрсеткіштері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800" dirty="0" smtClean="0">
                <a:solidFill>
                  <a:schemeClr val="tx1"/>
                </a:solidFill>
              </a:rPr>
              <a:t>1.Белгіленген (</a:t>
            </a:r>
            <a:r>
              <a:rPr lang="ru-RU" sz="1800" dirty="0" err="1" smtClean="0">
                <a:solidFill>
                  <a:schemeClr val="tx1"/>
                </a:solidFill>
              </a:rPr>
              <a:t>нақтыланған</a:t>
            </a:r>
            <a:r>
              <a:rPr lang="ru-RU" sz="1800" dirty="0" smtClean="0">
                <a:solidFill>
                  <a:schemeClr val="tx1"/>
                </a:solidFill>
              </a:rPr>
              <a:t>) </a:t>
            </a:r>
            <a:r>
              <a:rPr lang="ru-RU" sz="1800" dirty="0" err="1" smtClean="0">
                <a:solidFill>
                  <a:schemeClr val="tx1"/>
                </a:solidFill>
              </a:rPr>
              <a:t>шекаралары</a:t>
            </a:r>
            <a:r>
              <a:rPr lang="ru-RU" sz="1800" dirty="0" smtClean="0">
                <a:solidFill>
                  <a:schemeClr val="tx1"/>
                </a:solidFill>
              </a:rPr>
              <a:t> бар </a:t>
            </a:r>
            <a:r>
              <a:rPr lang="ru-RU" sz="1800" dirty="0" err="1" smtClean="0">
                <a:solidFill>
                  <a:schemeClr val="tx1"/>
                </a:solidFill>
              </a:rPr>
              <a:t>елді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мекендер</a:t>
            </a:r>
            <a:r>
              <a:rPr lang="ru-RU" sz="1800" dirty="0" smtClean="0">
                <a:solidFill>
                  <a:schemeClr val="tx1"/>
                </a:solidFill>
              </a:rPr>
              <a:t> саны-3-5 </a:t>
            </a:r>
            <a:r>
              <a:rPr lang="ru-RU" sz="1800" dirty="0" err="1" smtClean="0">
                <a:solidFill>
                  <a:schemeClr val="tx1"/>
                </a:solidFill>
              </a:rPr>
              <a:t>бірлік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2.</a:t>
            </a:r>
            <a:r>
              <a:rPr lang="ru-RU" sz="1800" dirty="0" err="1" smtClean="0">
                <a:solidFill>
                  <a:schemeClr val="tx1"/>
                </a:solidFill>
              </a:rPr>
              <a:t>Әзірленген жерге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орналастыру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жобаларының </a:t>
            </a:r>
            <a:r>
              <a:rPr lang="ru-RU" sz="1800" dirty="0" smtClean="0">
                <a:solidFill>
                  <a:schemeClr val="tx1"/>
                </a:solidFill>
              </a:rPr>
              <a:t>саны-3-5 </a:t>
            </a:r>
            <a:r>
              <a:rPr lang="ru-RU" sz="1800" dirty="0" err="1" smtClean="0">
                <a:solidFill>
                  <a:schemeClr val="tx1"/>
                </a:solidFill>
              </a:rPr>
              <a:t>бірлік</a:t>
            </a:r>
            <a:r>
              <a:rPr lang="ru-RU" sz="1800" dirty="0" smtClean="0">
                <a:solidFill>
                  <a:schemeClr val="tx1"/>
                </a:solidFill>
              </a:rPr>
              <a:t> 3.Жерге </a:t>
            </a:r>
            <a:r>
              <a:rPr lang="ru-RU" sz="1800" dirty="0" err="1" smtClean="0">
                <a:solidFill>
                  <a:schemeClr val="tx1"/>
                </a:solidFill>
              </a:rPr>
              <a:t>орналастырумен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қамтылған аумақтардың </a:t>
            </a:r>
            <a:r>
              <a:rPr lang="ru-RU" sz="1800" dirty="0" smtClean="0">
                <a:solidFill>
                  <a:schemeClr val="tx1"/>
                </a:solidFill>
              </a:rPr>
              <a:t>ауданы-10 000-15 000 га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4. </a:t>
            </a:r>
            <a:r>
              <a:rPr lang="ru-RU" sz="1800" dirty="0" err="1" smtClean="0">
                <a:solidFill>
                  <a:schemeClr val="tx1"/>
                </a:solidFill>
              </a:rPr>
              <a:t>Мемлекеттік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жер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кадастрына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өзгерістер </a:t>
            </a:r>
            <a:r>
              <a:rPr lang="ru-RU" sz="1800" dirty="0" smtClean="0">
                <a:solidFill>
                  <a:schemeClr val="tx1"/>
                </a:solidFill>
              </a:rPr>
              <a:t>енгізу-100% 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5.Белгіленген </a:t>
            </a:r>
            <a:r>
              <a:rPr lang="ru-RU" sz="1800" dirty="0" err="1" smtClean="0">
                <a:solidFill>
                  <a:schemeClr val="tx1"/>
                </a:solidFill>
              </a:rPr>
              <a:t>мерзімде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орындалған жұмыстардың </a:t>
            </a:r>
            <a:r>
              <a:rPr lang="ru-RU" sz="1800" dirty="0" smtClean="0">
                <a:solidFill>
                  <a:schemeClr val="tx1"/>
                </a:solidFill>
              </a:rPr>
              <a:t>үлесі-100%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Ертіс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бөлімі басшысының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Канатов Р</a:t>
            </a:r>
            <a:r>
              <a:rPr lang="ru-RU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89</Words>
  <Application>Microsoft Office PowerPoint</Application>
  <PresentationFormat>Произвольный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Аспект</vt:lpstr>
      <vt:lpstr>Павлодар облысының «Ертіс ауданының жер қатынастары бөлімі» мемлекеттік мекемесінің 2026-2028 жылдарға арналған азаматтық бюджеті. (Ертіс ауданы әкімдігінің 2026 жылғы 23 қазандағы № 165/2 қаулысына сәйкес "2026-2028 жылдарға арналған Ертіс аудандық бюджеті туралы; ).  </vt:lpstr>
      <vt:lpstr>Құрметті оқырмандар!      Сіздердің назарларыңызға "Ертіс ауданының жер қатынастары бөлімі" ММ-нің 2026-2028 жылдарға арналған Азаматтық бюджеті ұсынылған, онда оны қалыптастыру параметрлері мен бюджеттік бағдарламалар және олар бойынша жоспарланатын шығыстар туралы ақпарат қамтылған.  "Ертіс ауданының жер қатынастары бөлімі" ММ-нің 2026-2028жылдарға арналған бюджеті Қазақстан Республикасының Бюджет және Салық кодекстеріне</vt:lpstr>
      <vt:lpstr> "Ертіс ауданының жер қатынастары бөлімі" ММ бюджеті (функционалдық топтар бөлінісінде  </vt:lpstr>
      <vt:lpstr>Нысаналы индикаторлар  1.Белгіленген (нақтыланған) шекаралары бар елді мекендердің үлесі-85 %.  2.Жер дауларының санын азайту-5%  3.Кадастрлық деректердің өзектілік деңгейі-90%  4.Халық үшін шекаралар туралы ақпараттың қолжетімділігі-90%  Түпкілікті нәтиже көрсеткіштері  1.Белгіленген (нақтыланған) шекаралары бар елді мекендер саны-3-5 бірлік  2.Әзірленген жерге орналастыру жобаларының саны-3-5 бірлік 3.Жерге орналастырумен қамтылған аумақтардың ауданы-10 000-15 000 га 4. Мемлекеттік жер кадастрына өзгерістер енгізу-100%  5.Белгіленген мерзімде орындалған жұмыстардың үлесі-100%   Ертіс ауданы бөлімі басшысының                  Канатов Р  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</dc:title>
  <dc:creator>Lenovo</dc:creator>
  <cp:lastModifiedBy>777</cp:lastModifiedBy>
  <cp:revision>117</cp:revision>
  <dcterms:created xsi:type="dcterms:W3CDTF">2019-11-15T07:39:26Z</dcterms:created>
  <dcterms:modified xsi:type="dcterms:W3CDTF">2026-11-02T09:57:07Z</dcterms:modified>
</cp:coreProperties>
</file>