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4" r:id="rId5"/>
    <p:sldId id="260" r:id="rId6"/>
    <p:sldId id="265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6" autoAdjust="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77EB5-1A71-4EB7-A187-EBDCE413C756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BB0270-FEB6-47DE-AB7C-632D32CFB5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8829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BB0270-FEB6-47DE-AB7C-632D32CFB57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873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9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9" y="4087563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5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6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6" y="1437449"/>
            <a:ext cx="6417735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4" y="3429001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1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2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1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3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6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4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1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30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984F3E5-8E99-4F7D-B261-19B5F082689E}" type="datetimeFigureOut">
              <a:rPr lang="ru-RU" smtClean="0"/>
              <a:pPr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9" y="6250165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4"/>
            <a:ext cx="1161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A2E4437-92D4-4442-87F5-99703161EF7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8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980728"/>
            <a:ext cx="7772400" cy="1780108"/>
          </a:xfrm>
        </p:spPr>
        <p:txBody>
          <a:bodyPr>
            <a:noAutofit/>
          </a:bodyPr>
          <a:lstStyle/>
          <a:p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>
                <a:latin typeface="Times New Roman" pitchFamily="18" charset="0"/>
                <a:cs typeface="Times New Roman" pitchFamily="18" charset="0"/>
              </a:rPr>
            </a:b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1340768"/>
            <a:ext cx="6768752" cy="1656184"/>
          </a:xfrm>
        </p:spPr>
        <p:txBody>
          <a:bodyPr>
            <a:noAutofit/>
          </a:bodyPr>
          <a:lstStyle/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Железин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мәслихаты аппаратының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4800" dirty="0" err="1">
                <a:latin typeface="Times New Roman" pitchFamily="18" charset="0"/>
                <a:cs typeface="Times New Roman" pitchFamily="18" charset="0"/>
              </a:rPr>
              <a:t>азаматтық бюджетінің жобасы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7780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9" y="3071809"/>
            <a:ext cx="7343270" cy="3054353"/>
          </a:xfrm>
        </p:spPr>
        <p:txBody>
          <a:bodyPr>
            <a:normAutofit/>
          </a:bodyPr>
          <a:lstStyle/>
          <a:p>
            <a:pPr algn="just"/>
            <a:r>
              <a:rPr lang="kk-KZ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 мәслихат аппаратын ұстауға арналған шығыстар 001 “Аудан (облыстық маңызы бар қала) мәслихатының қызметін қамтамасыз ету жөніндегі қызметтер” бюджеттік бағдарламасы бойынша жүзеге асырылады.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826352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 </a:t>
            </a:r>
            <a:r>
              <a:rPr lang="ru-RU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сайттың</a:t>
            </a:r>
            <a:r>
              <a:rPr lang="ru-RU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оқырмандары</a:t>
            </a:r>
            <a:r>
              <a:rPr lang="ru-RU" sz="27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Железин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жобасын</a:t>
            </a:r>
            <a:r>
              <a:rPr lang="ru-RU" sz="2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ұсынамыз</a:t>
            </a:r>
            <a:r>
              <a:rPr lang="ru-RU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42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3071810"/>
            <a:ext cx="7744944" cy="323751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9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9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бағдарламаның қысқаша сипаттамасы</a:t>
            </a:r>
            <a:r>
              <a:rPr lang="ru-RU" sz="2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9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3200" dirty="0">
                <a:solidFill>
                  <a:schemeClr val="bg1"/>
                </a:solidFill>
              </a:rPr>
              <a:t/>
            </a:r>
            <a:br>
              <a:rPr lang="ru-RU" sz="3200" dirty="0">
                <a:solidFill>
                  <a:schemeClr val="bg1"/>
                </a:solidFill>
              </a:rPr>
            </a:br>
            <a:endParaRPr lang="ru-RU" sz="2500" dirty="0">
              <a:solidFill>
                <a:schemeClr val="bg1"/>
              </a:solidFill>
            </a:endParaRP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Қазаақстан Республикасының 2008 жылғы 4 желтоқсандағы № 95-</a:t>
            </a:r>
            <a:r>
              <a:rPr lang="en-US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Бюджет кодексінің 32-бабы,</a:t>
            </a:r>
            <a:endParaRPr lang="ru-RU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 2001 жылғы 23 қаңтардағы «Қазақстан Республикасындағы жергілікті мемлекеттік басқару және өзін-өзі басқару туралы»  Заңының  8-бабы;</a:t>
            </a:r>
            <a:endParaRPr lang="ru-RU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Республикасының  2015  жылғы 23 қарашадағы «Қазақстан Республикасының мемлекеттік қызметі туралы» Заңының 53-57  баптары;</a:t>
            </a:r>
            <a:endParaRPr lang="ru-RU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 Президентінің 2015 жылғы 29 желтоқсандағы «Мемлекеттік саяси және әкімшілік қызметшілер лауазымдарының тізілімін бекіту туралы»   № 150 Жарлығы;</a:t>
            </a: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 Үкіметінің 2017 жылғы 16 қазандағы «Мемлекеттік бюджет есебінен қамтылған барлық органдар үшін қызметкерлердің еңбегіне ақы төлеудің бірыңғай жүйесін бекіту туралы» № 646 қаулысы;</a:t>
            </a: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 Үкіметінің 2015 жылғы 31 желтоқсандағы «Азаматтық қызметшілерге, мемлекеттік бюджет қаражаты есебінен ұсталатын ұйымдардың қызметкерлеріне, қазыналық кәсіпорындардың қызметкерлеріне еңбекақы төлеу жүйесі туралы» № 1193 қаулысы;</a:t>
            </a: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Қазақстан Республикасы Ұлттық экономика министрінің 2014 жылғы 30 желтоқсандағы «Бюджеттік бағдарламаларды (кіші бағдарламаларды) әзірлеу және бекіту (қайта бекіту) қағидаларын және олардың мазмұнына қойылатын талаптарды бекіту туралы» № 195 бұйрығы, </a:t>
            </a:r>
          </a:p>
          <a:p>
            <a:pPr algn="just"/>
            <a:r>
              <a:rPr lang="kk-KZ" sz="1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бюджеттік бағдарлама аудандық мәслихат аппаратын штат саны 8 бірлікпен қамтамасыз етуді, аудандық мәслихаттың тұрақты комиссияларының сессиялары мен отырыстарын өткізуді, іссапар шығыстары мен көлік қызметтерін өтеуді, мемлекеттік қызметшілерді қайта даярлауды және олардың біліктілігін арттыруды көздейді.</a:t>
            </a:r>
            <a:endParaRPr lang="ru-RU" sz="1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080120"/>
          </a:xfrm>
        </p:spPr>
        <p:txBody>
          <a:bodyPr>
            <a:noAutofit/>
          </a:bodyPr>
          <a:lstStyle/>
          <a:p>
            <a: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2026-2028 жылдарға арналған 001 “Мәслихат қызметін қамтамасыз ету жөніндегі қызметтер” </a:t>
            </a:r>
            <a:b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БАҒДАРЛАМАСЫ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bg1"/>
                </a:solidFill>
              </a:rPr>
              <a:t/>
            </a:r>
            <a:br>
              <a:rPr lang="ru-RU" sz="2400" dirty="0">
                <a:solidFill>
                  <a:schemeClr val="bg1"/>
                </a:solidFill>
              </a:rPr>
            </a:b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1533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9" y="3071809"/>
            <a:ext cx="7271832" cy="305435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бағдарламаның нәтижелеріне қол жеткізуге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мәлімделген қаржыландырудың әсерін сипаттау</a:t>
            </a:r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 мәслихаттың құқықтық қамтамасыз ету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деңгейін, қызметкерлердің жұмыс сапасы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кәсібилігін арттыру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 мәслихаттың жемісті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тиімді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жұмысы үшін жағдай жасау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2026 – 2028 жылдарға арналған </a:t>
            </a:r>
            <a:b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001 “Аудан (облыстық маңызы бар қала) мәслихатының қызметін қамтамасыз ету жөніндегі қызметтер” </a:t>
            </a:r>
            <a:b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БАҒДАРЛАМАСЫ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276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2026 – 2028 жылдарға арналған 001 “Аудан (облыстық маңызы бар қала) мәслихатының қызметін қамтамасыз ету жөніндегі қызметтер” бюджеттік </a:t>
            </a:r>
            <a:br>
              <a:rPr lang="kk-K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бағдарламасы бойынша шығыстар</a:t>
            </a:r>
            <a:endParaRPr lang="ru-RU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627576009"/>
              </p:ext>
            </p:extLst>
          </p:nvPr>
        </p:nvGraphicFramePr>
        <p:xfrm>
          <a:off x="428596" y="3000372"/>
          <a:ext cx="8394584" cy="2714643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29414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52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529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529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25293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2529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36099">
                <a:tc gridSpan="7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 бойынша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шығыстар, барлығы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9758">
                <a:tc rowSpan="2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 бойынша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Өлшем бірлігі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Есептік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Ағымды жылдың жоспары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Жоспарлы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кезең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60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2024 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2025 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2026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2027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2028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2929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Ағымды шығыстар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мың теңге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46129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46356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53013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54698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55555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9758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бағдарлама бойынша</a:t>
                      </a: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шығыстардың жиыны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bg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мың теңге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46129</a:t>
                      </a: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46356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53013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</a:rPr>
                        <a:t>54698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55555</a:t>
                      </a:r>
                      <a:endParaRPr lang="ru-RU" sz="1200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7625" marR="47625" marT="47625" marB="47625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66904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67668954"/>
              </p:ext>
            </p:extLst>
          </p:nvPr>
        </p:nvGraphicFramePr>
        <p:xfrm>
          <a:off x="251520" y="1052734"/>
          <a:ext cx="8645418" cy="5491977"/>
        </p:xfrm>
        <a:graphic>
          <a:graphicData uri="http://schemas.openxmlformats.org/drawingml/2006/table">
            <a:tbl>
              <a:tblPr firstRow="1" firstCol="1" bandRow="1">
                <a:tableStyleId>{37CE84F3-28C3-443E-9E96-99CF82512B78}</a:tableStyleId>
              </a:tblPr>
              <a:tblGrid>
                <a:gridCol w="371242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58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041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7025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4129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</a:rPr>
                        <a:t>Атауы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Жоспарлық кезеңге</a:t>
                      </a:r>
                      <a:r>
                        <a:rPr lang="ru-RU" sz="1000" baseline="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жос</a:t>
                      </a:r>
                      <a:r>
                        <a:rPr lang="ru-RU" sz="1000" baseline="0" dirty="0" err="1">
                          <a:effectLst/>
                        </a:rPr>
                        <a:t>пар</a:t>
                      </a:r>
                      <a:endParaRPr lang="ru-RU" sz="1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82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2026 г.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20</a:t>
                      </a:r>
                      <a:r>
                        <a:rPr lang="en-US" sz="1050" dirty="0">
                          <a:effectLst/>
                        </a:rPr>
                        <a:t>2</a:t>
                      </a:r>
                      <a:r>
                        <a:rPr lang="ru-RU" sz="1050" dirty="0">
                          <a:effectLst/>
                        </a:rPr>
                        <a:t>7 г.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2028 г.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002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</a:rPr>
                        <a:t>1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3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4</a:t>
                      </a:r>
                      <a:endParaRPr lang="ru-RU" sz="105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00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Барлығы шығыстар (мың</a:t>
                      </a:r>
                      <a:r>
                        <a:rPr lang="ru-RU" sz="1000" baseline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теңге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 panose="020B0604020202020204" pitchFamily="34" charset="0"/>
                        </a:rPr>
                        <a:t>53013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 panose="020B0604020202020204" pitchFamily="34" charset="0"/>
                        </a:rPr>
                        <a:t>54698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effectLst/>
                          <a:latin typeface="Arial" panose="020B0604020202020204" pitchFamily="34" charset="0"/>
                        </a:rPr>
                        <a:t>55555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00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Еңбек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ақы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28574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28574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28777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47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Қосымша ақшалай төлемдер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2552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3493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3527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947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Өтемақы төлемдерi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4762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4762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4796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64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Міндетті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 медициналық сантандыруға</a:t>
                      </a:r>
                      <a:r>
                        <a:rPr lang="ru-RU" sz="1000" baseline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аударымдар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670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879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989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00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121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 салық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1669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1694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1707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08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Мемлекеттiк әлеуметтiк сақтандыру қорына әлеуметтiк аударымдар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1356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1356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1364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00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Мiндеттi сақтандыру жарналары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08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Міндетті әлеуметтік медициналық сақтандыруға аударымдар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926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930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936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00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Техникалық персоналдың еңбегіне ақы төлеу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2817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2817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2836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403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Техникалық персонал бойынша жұмыс берушілердің жарналары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434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65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136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Техникалық персоналдың ел ішіндегі іссапарлары мен  қызметтiк жол жүрулері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519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553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586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9318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144 </a:t>
                      </a:r>
                      <a:r>
                        <a:rPr lang="ru-RU" sz="10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Отын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,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жанар-жағармай материалдарын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сатып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000" baseline="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алу</a:t>
                      </a:r>
                      <a:r>
                        <a:rPr lang="ru-RU" sz="10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498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523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0022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149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Өзге де қорларды сатып алу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1012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1076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1139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6814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Байланыс қызметтеріне ақы төлеу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753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791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830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31651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158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Ақпараттандыру саласындағы жұмыстар мен қызметтерге ақы төлеу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1824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1916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215981916"/>
                  </a:ext>
                </a:extLst>
              </a:tr>
              <a:tr h="1847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Өзге де қызметтер мен жұмыстарға ақы төлеу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3396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3553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3723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986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161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Ел iшiндегi iссапарлар мен қызметтiк сапарлар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1255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1336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1319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751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 </a:t>
                      </a:r>
                      <a:r>
                        <a:rPr lang="kk-KZ" sz="1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Өзге де ағымдағы шығындар</a:t>
                      </a:r>
                      <a:endParaRPr lang="ru-RU" sz="10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6863" marR="46863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14408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015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кіші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мекеме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шығыстарының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жиынтық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есебі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312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8" y="3068960"/>
            <a:ext cx="7408333" cy="3057202"/>
          </a:xfrm>
        </p:spPr>
        <p:txBody>
          <a:bodyPr>
            <a:normAutofit/>
          </a:bodyPr>
          <a:lstStyle/>
          <a:p>
            <a:pPr lvl="0" algn="just">
              <a:buClr>
                <a:srgbClr val="31B6FD"/>
              </a:buClr>
            </a:pP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 мәслихат аппаратын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штат саны 6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штаттан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тыс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қызметкерлер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ұстау жүзеге асырылды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Clr>
                <a:srgbClr val="31B6FD"/>
              </a:buClr>
            </a:pP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Аудандық мәслихаттың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сессиясын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өткізу жоспарлануда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lvl="0" algn="just">
              <a:buClr>
                <a:srgbClr val="31B6FD"/>
              </a:buClr>
            </a:pP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 мәслихат аппаратының </a:t>
            </a:r>
            <a:r>
              <a:rPr lang="ru-RU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қызметкері біліктілікті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арттырудан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өтті.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506496"/>
          </a:xfrm>
        </p:spPr>
        <p:txBody>
          <a:bodyPr>
            <a:no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ЕСЕПТІ 2025 ЖЫЛҒЫ БЮДЖЕТТІК БАҒДАРЛАМАНЫ ОРЫНДАУ НӘТИЖЕСІНІҢ КӨРСЕТКІШТЕРІ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0330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900</TotalTime>
  <Words>382</Words>
  <Application>Microsoft Office PowerPoint</Application>
  <PresentationFormat>Экран (4:3)</PresentationFormat>
  <Paragraphs>136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Волна</vt:lpstr>
      <vt:lpstr>          </vt:lpstr>
      <vt:lpstr>   Құрметті сайттың оқырмандары,  назарларыңызға Железин аудандық мәслихатының 2026-2028 жылдарға арналған азаматтық бюджетінің жобасын ұсынамыз. </vt:lpstr>
      <vt:lpstr>2026-2028 жылдарға арналған 001 “Мәслихат қызметін қамтамасыз ету жөніндегі қызметтер”  БЮДЖЕТТІК БАҒДАРЛАМАСЫ   </vt:lpstr>
      <vt:lpstr>2026 – 2028 жылдарға арналған  001 “Аудан (облыстық маңызы бар қала) мәслихатының қызметін қамтамасыз ету жөніндегі қызметтер”  БЮДЖЕТТІК БАҒДАРЛАМАСЫ</vt:lpstr>
      <vt:lpstr>2026 – 2028 жылдарға арналған 001 “Аудан (облыстық маңызы бар қала) мәслихатының қызметін қамтамасыз ету жөніндегі қызметтер” бюджеттік  бағдарламасы бойынша шығыстар</vt:lpstr>
      <vt:lpstr>015 бюджеттік кіші бағдарлама бойынша мемлекеттік мекеме шығыстарының жиынтық есебі</vt:lpstr>
      <vt:lpstr>ЕСЕПТІ 2025 ЖЫЛҒЫ БЮДЖЕТТІК БАҒДАРЛАМАНЫ ОРЫНДАУ НӘТИЖЕСІНІҢ КӨРСЕТКІШТЕРІ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</dc:title>
  <dc:creator>Владелец</dc:creator>
  <cp:lastModifiedBy>Пользователь Windows</cp:lastModifiedBy>
  <cp:revision>114</cp:revision>
  <cp:lastPrinted>2020-12-23T06:42:08Z</cp:lastPrinted>
  <dcterms:created xsi:type="dcterms:W3CDTF">2018-05-28T06:27:17Z</dcterms:created>
  <dcterms:modified xsi:type="dcterms:W3CDTF">2026-11-04T05:44:30Z</dcterms:modified>
</cp:coreProperties>
</file>