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-4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028090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85-4DB9-B875-2FF0BD232059}"/>
              </c:ext>
            </c:extLst>
          </c:dPt>
          <c:dPt>
            <c:idx val="1"/>
            <c:spPr>
              <a:solidFill>
                <a:srgbClr val="DCEBEA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85-4DB9-B875-2FF0BD232059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85-4DB9-B875-2FF0BD232059}"/>
            </c:ext>
          </c:extLst>
        </c:ser>
        <c:dLbls/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00A896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41-4480-9C9C-3B55DA07E7D5}"/>
              </c:ext>
            </c:extLst>
          </c:dPt>
          <c:dPt>
            <c:idx val="1"/>
            <c:spPr>
              <a:solidFill>
                <a:srgbClr val="DCEBEA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941-4480-9C9C-3B55DA07E7D5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93.7</c:v>
                </c:pt>
                <c:pt idx="1">
                  <c:v>6.2999999999999972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41-4480-9C9C-3B55DA07E7D5}"/>
            </c:ext>
          </c:extLst>
        </c:ser>
        <c:dLbls/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028090"/>
              </a:solidFill>
              <a:ln w="9525" cap="flat">
                <a:solidFill>
                  <a:srgbClr val="F4F9F9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C8-4927-80C8-55D2815859B7}"/>
              </c:ext>
            </c:extLst>
          </c:dPt>
          <c:dPt>
            <c:idx val="1"/>
            <c:spPr>
              <a:solidFill>
                <a:srgbClr val="DCEBEA"/>
              </a:solidFill>
              <a:ln w="9525" cap="flat">
                <a:solidFill>
                  <a:srgbClr val="F4F9F9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C8-4927-80C8-55D2815859B7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1C8-4927-80C8-55D2815859B7}"/>
            </c:ext>
          </c:extLst>
        </c:ser>
        <c:dLbls/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D9822B"/>
              </a:solidFill>
              <a:ln w="9525" cap="flat">
                <a:solidFill>
                  <a:srgbClr val="F4F9F9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79F-43BC-8E36-FA0797577EDF}"/>
              </c:ext>
            </c:extLst>
          </c:dPt>
          <c:dPt>
            <c:idx val="1"/>
            <c:spPr>
              <a:solidFill>
                <a:srgbClr val="DCEBEA"/>
              </a:solidFill>
              <a:ln w="9525" cap="flat">
                <a:solidFill>
                  <a:srgbClr val="F4F9F9"/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79F-43BC-8E36-FA0797577EDF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37.800000000000011</c:v>
                </c:pt>
                <c:pt idx="1">
                  <c:v>62.2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9F-43BC-8E36-FA0797577EDF}"/>
            </c:ext>
          </c:extLst>
        </c:ser>
        <c:dLbls/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88816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2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931920"/>
            <a:ext cx="5029200" cy="5029200"/>
          </a:xfrm>
          <a:prstGeom prst="ellipse">
            <a:avLst/>
          </a:prstGeom>
          <a:solidFill>
            <a:srgbClr val="0C3B3F"/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-2011680"/>
            <a:ext cx="4754880" cy="475488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332720" y="-914400"/>
            <a:ext cx="2377440" cy="2377440"/>
          </a:xfrm>
          <a:prstGeom prst="ellipse">
            <a:avLst/>
          </a:prstGeom>
          <a:solidFill>
            <a:srgbClr val="02C39A">
              <a:alpha val="4000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19456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2026 ЖЫЛДЫҢ 9 АЙЫНДАҒЫ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8892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БЮДЖЕТ </a:t>
            </a:r>
            <a:r>
              <a:rPr lang="kk-KZ" sz="3200" b="1" dirty="0" smtClean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И</a:t>
            </a:r>
            <a:r>
              <a:rPr lang="en-US" sz="3200" b="1" dirty="0" smtClean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ГЕРІЛІМІ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6118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EB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Атырау облысының ТЖД ҚҚеБ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Төлемдер бойынша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Республикалық және жергілікті бюджет бойынша төлемдердің игерілуі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Республикалық бюджет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309360" y="137160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Жергілікті бюджет</a:t>
            </a:r>
            <a:endParaRPr lang="en-US" sz="14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2103120" y="1737360"/>
          <a:ext cx="219456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2103120" y="250545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100,0%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2103120" y="2944368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игерілді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97764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4 356 361,1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бөлінді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34340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4 348 411,4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игерілді</a:t>
            </a:r>
            <a:endParaRPr lang="en-US" sz="1500" dirty="0"/>
          </a:p>
        </p:txBody>
      </p:sp>
      <p:graphicFrame>
        <p:nvGraphicFramePr>
          <p:cNvPr id="11" name="Chart 1"/>
          <p:cNvGraphicFramePr/>
          <p:nvPr/>
        </p:nvGraphicFramePr>
        <p:xfrm>
          <a:off x="7863840" y="1737360"/>
          <a:ext cx="219456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7863840" y="250545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93,7%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7863840" y="2944368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игерілді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6309360" y="397764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981 447,2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бөлінді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6309360" y="434340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919 349,7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игерілді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47548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28090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004 «Төтенше жағдайлардың алдын алу және жою» бағдарламасы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548640" y="5074920"/>
            <a:ext cx="11064240" cy="658368"/>
          </a:xfrm>
          <a:prstGeom prst="roundRect">
            <a:avLst>
              <a:gd name="adj" fmla="val 9722"/>
            </a:avLst>
          </a:prstGeom>
          <a:solidFill>
            <a:srgbClr val="F4F9F9"/>
          </a:solidFill>
          <a:ln/>
        </p:spPr>
      </p:sp>
      <p:sp>
        <p:nvSpPr>
          <p:cNvPr id="18" name="Shape 14"/>
          <p:cNvSpPr/>
          <p:nvPr/>
        </p:nvSpPr>
        <p:spPr>
          <a:xfrm>
            <a:off x="731520" y="5148072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731520" y="51480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153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1463040" y="516636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«Көлік қызметтеріне ақы төлеу» — тікұшақ жалдау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1463040" y="5477256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Облыс аумағын әуеден шолу үшін бөлінген қаражат</a:t>
            </a:r>
            <a:endParaRPr lang="en-US" sz="1050" dirty="0"/>
          </a:p>
        </p:txBody>
      </p:sp>
      <p:sp>
        <p:nvSpPr>
          <p:cNvPr id="22" name="Text 18"/>
          <p:cNvSpPr txBox="1"/>
          <p:nvPr/>
        </p:nvSpPr>
        <p:spPr>
          <a:xfrm>
            <a:off x="9052560" y="507492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44 096,8 мың теңге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548640" y="5760720"/>
            <a:ext cx="11064240" cy="658368"/>
          </a:xfrm>
          <a:prstGeom prst="roundRect">
            <a:avLst>
              <a:gd name="adj" fmla="val 9722"/>
            </a:avLst>
          </a:prstGeom>
          <a:solidFill>
            <a:srgbClr val="F4F9F9"/>
          </a:solidFill>
          <a:ln/>
        </p:spPr>
      </p:sp>
      <p:sp>
        <p:nvSpPr>
          <p:cNvPr id="24" name="Shape 20"/>
          <p:cNvSpPr/>
          <p:nvPr/>
        </p:nvSpPr>
        <p:spPr>
          <a:xfrm>
            <a:off x="731520" y="5833872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731520" y="5833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159</a:t>
            </a:r>
            <a:endParaRPr lang="en-US" sz="1000" dirty="0"/>
          </a:p>
        </p:txBody>
      </p:sp>
      <p:sp>
        <p:nvSpPr>
          <p:cNvPr id="26" name="Text 22"/>
          <p:cNvSpPr txBox="1"/>
          <p:nvPr/>
        </p:nvSpPr>
        <p:spPr>
          <a:xfrm>
            <a:off x="1463040" y="585216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«Өзгеде қызметтерге ақы төлеу» — ерікті сақтандыру</a:t>
            </a:r>
            <a:endParaRPr lang="en-US" sz="1300" dirty="0"/>
          </a:p>
        </p:txBody>
      </p:sp>
      <p:sp>
        <p:nvSpPr>
          <p:cNvPr id="27" name="Text 23"/>
          <p:cNvSpPr txBox="1"/>
          <p:nvPr/>
        </p:nvSpPr>
        <p:spPr>
          <a:xfrm>
            <a:off x="1463040" y="6163056"/>
            <a:ext cx="7589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Келісімшартқа қыркүйек соңында отырды, қазанда игеріледі: 16 114,2 мың теңге</a:t>
            </a:r>
            <a:endParaRPr lang="en-US" sz="1050" dirty="0"/>
          </a:p>
        </p:txBody>
      </p:sp>
      <p:sp>
        <p:nvSpPr>
          <p:cNvPr id="28" name="Text 24"/>
          <p:cNvSpPr txBox="1"/>
          <p:nvPr/>
        </p:nvSpPr>
        <p:spPr>
          <a:xfrm>
            <a:off x="9052560" y="576072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18 000,0 мың теңге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Міндеттемелер бойынша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Республикалық және жергілікті бюджет бойынша міндеттемелердің игерілуі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Республикалық бюджет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309360" y="146304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8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Жергілікті бюджет</a:t>
            </a:r>
            <a:endParaRPr lang="en-US" sz="14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1828800" y="1874520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828800" y="291693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99,0%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828800" y="335584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игерілді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84632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4 469 189,9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бөлінді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21208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4 407 555,7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игерілді</a:t>
            </a:r>
            <a:endParaRPr lang="en-US" sz="1500" dirty="0"/>
          </a:p>
        </p:txBody>
      </p:sp>
      <p:graphicFrame>
        <p:nvGraphicFramePr>
          <p:cNvPr id="11" name="Chart 1"/>
          <p:cNvGraphicFramePr/>
          <p:nvPr/>
        </p:nvGraphicFramePr>
        <p:xfrm>
          <a:off x="7589520" y="1874520"/>
          <a:ext cx="274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7589520" y="291693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37,8%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7589520" y="335584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игерілді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6309360" y="484632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3 459 526,0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бөлінді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6309360" y="521208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8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1 308 909,6 </a:t>
            </a:r>
            <a:r>
              <a:rPr lang="en-US" sz="12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мың теңге — игерілді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Жергілікті бюджет — міндеттемелер бойынша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002 «Аумақтық органның күрделі шығыстары» және 004 «Төтенше жағдайлардың алдын алу және жою» бағдарламалары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64240" cy="914400"/>
          </a:xfrm>
          <a:prstGeom prst="roundRect">
            <a:avLst>
              <a:gd name="adj" fmla="val 7000"/>
            </a:avLst>
          </a:prstGeom>
          <a:solidFill>
            <a:srgbClr val="F4F9F9"/>
          </a:solidFill>
          <a:ln/>
        </p:spPr>
      </p:sp>
      <p:sp>
        <p:nvSpPr>
          <p:cNvPr id="5" name="Shape 3"/>
          <p:cNvSpPr/>
          <p:nvPr/>
        </p:nvSpPr>
        <p:spPr>
          <a:xfrm>
            <a:off x="731520" y="1664208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16642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159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55448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002 · «Өзгеде қызметтерге ақы төлеу» — лизинг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86537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Лизинг қаражаты 29.09.2026 түсті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9052560" y="1463040"/>
            <a:ext cx="2423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707 890,7 мың теңге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514600"/>
            <a:ext cx="11064240" cy="914400"/>
          </a:xfrm>
          <a:prstGeom prst="roundRect">
            <a:avLst>
              <a:gd name="adj" fmla="val 7000"/>
            </a:avLst>
          </a:prstGeom>
          <a:solidFill>
            <a:srgbClr val="F4F9F9"/>
          </a:solidFill>
          <a:ln/>
        </p:spPr>
      </p:sp>
      <p:sp>
        <p:nvSpPr>
          <p:cNvPr id="11" name="Shape 9"/>
          <p:cNvSpPr/>
          <p:nvPr/>
        </p:nvSpPr>
        <p:spPr>
          <a:xfrm>
            <a:off x="731520" y="271576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2715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413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60604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002 · «Көлік құралдарын сатып алу»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291693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Болотоход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9052560" y="2514600"/>
            <a:ext cx="2423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322 262,4 мың теңге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66160"/>
            <a:ext cx="11064240" cy="914400"/>
          </a:xfrm>
          <a:prstGeom prst="roundRect">
            <a:avLst>
              <a:gd name="adj" fmla="val 7000"/>
            </a:avLst>
          </a:prstGeom>
          <a:solidFill>
            <a:srgbClr val="F4F9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31520" y="3767328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3767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414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463040" y="365760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002 · «Машиналарды, жабдықтарды, құралдарды сатып алу»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463040" y="39684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Үнемделген қаражат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9052560" y="3566160"/>
            <a:ext cx="2423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15 178,3 мың теңге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4617720"/>
            <a:ext cx="11064240" cy="1005840"/>
          </a:xfrm>
          <a:prstGeom prst="roundRect">
            <a:avLst>
              <a:gd name="adj" fmla="val 6364"/>
            </a:avLst>
          </a:prstGeom>
          <a:solidFill>
            <a:srgbClr val="F4F9F9"/>
          </a:solidFill>
          <a:ln/>
        </p:spPr>
      </p:sp>
      <p:sp>
        <p:nvSpPr>
          <p:cNvPr id="23" name="Shape 21"/>
          <p:cNvSpPr/>
          <p:nvPr/>
        </p:nvSpPr>
        <p:spPr>
          <a:xfrm>
            <a:off x="731520" y="4864608"/>
            <a:ext cx="512064" cy="512064"/>
          </a:xfrm>
          <a:prstGeom prst="ellipse">
            <a:avLst/>
          </a:prstGeom>
          <a:solidFill>
            <a:srgbClr val="D9822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31520" y="48646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159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1463040" y="470916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3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004 · «Өзгеде қызметтерге ақы төлеу» — лизингке бөлінген қаражат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63040" y="502005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Бірыңғай бюджеттік сыныптаманың (ББС) өзгеруіне байланысты қазан айында кері қайтарылады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9052560" y="461772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13282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1 105 284,0 мың теңге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7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271</Words>
  <Application>Microsoft Office PowerPoint</Application>
  <PresentationFormat>Произвольный</PresentationFormat>
  <Paragraphs>61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Office Theme</vt:lpstr>
      <vt:lpstr>Слайд 1</vt:lpstr>
      <vt:lpstr>Слайд 2</vt:lpstr>
      <vt:lpstr>Слайд 3</vt:lpstr>
      <vt:lpstr>Слайд 4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sysadmin</cp:lastModifiedBy>
  <cp:revision>2</cp:revision>
  <dcterms:created xsi:type="dcterms:W3CDTF">2026-11-04T05:06:22Z</dcterms:created>
  <dcterms:modified xsi:type="dcterms:W3CDTF">2026-11-04T05:23:42Z</dcterms:modified>
</cp:coreProperties>
</file>