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8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B980"/>
    <a:srgbClr val="2563EB"/>
    <a:srgbClr val="7B77BC"/>
    <a:srgbClr val="6B63EE"/>
    <a:srgbClr val="D97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28" autoAdjust="0"/>
  </p:normalViewPr>
  <p:slideViewPr>
    <p:cSldViewPr snapToGrid="0" snapToObjects="1" showGuides="1">
      <p:cViewPr varScale="1">
        <p:scale>
          <a:sx n="108" d="100"/>
          <a:sy n="108" d="100"/>
        </p:scale>
        <p:origin x="678" y="108"/>
      </p:cViewPr>
      <p:guideLst>
        <p:guide orient="horz" pos="216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6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7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11" Type="http://schemas.openxmlformats.org/officeDocument/2006/relationships/image" Target="../media/image74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42808" y="1244920"/>
            <a:ext cx="9749307" cy="11541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000" i="0" u="none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 РЕСПУБЛИКАСЫ ЕҢБЕК ЖӘНЕ ХАЛЫҚТЫ ӘЛЕУМЕТТІК ҚОРҒАУ МИНИСТРЛІГІ МЕМЛЕКЕТТІК ЕҢБЕК ИНСПЕКЦИЯСЫ КОМИТЕТІНІҢ ТҮРКІСТАН ОБЛЫСЫ БОЙЫНША ДЕПАРТАМЕНТІ</a:t>
            </a:r>
            <a:endParaRPr sz="2000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51147" y="3518587"/>
            <a:ext cx="8332631" cy="7689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800" b="1" i="0" u="none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Департаменттің 2026 </a:t>
            </a:r>
            <a:r>
              <a:rPr lang="en-US" sz="2800" b="1" i="0" u="none" dirty="0" err="1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en-US" sz="2800" b="1" i="0" u="none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ай қорытындысы бойынша есебі</a:t>
            </a:r>
            <a:endParaRPr sz="28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81280" y="6176976"/>
            <a:ext cx="2672367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2400" b="1" i="0" u="none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ТҮРКІСТАН 2026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261" y="223046"/>
            <a:ext cx="914400" cy="94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7" y="0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41140"/>
            <a:ext cx="5381625" cy="399469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1741140"/>
            <a:ext cx="5381625" cy="399469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75" y="3583185"/>
            <a:ext cx="4752975" cy="800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4875" y="4516635"/>
            <a:ext cx="4752975" cy="8001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572250" y="3535560"/>
          <a:ext cx="4752973" cy="1952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5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0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75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8156">
                <a:tc>
                  <a:txBody>
                    <a:bodyPr/>
                    <a:lstStyle/>
                    <a:p>
                      <a:pPr algn="l"/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түрі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Үлесі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156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Жеке кәсіпкерлер</a:t>
                      </a:r>
                    </a:p>
                  </a:txBody>
                  <a:tcPr marL="295275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125 784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1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156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Шаруа қожалықтары</a:t>
                      </a:r>
                    </a:p>
                  </a:txBody>
                  <a:tcPr marL="352425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75 459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1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8157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Заңды тұлғалар</a:t>
                      </a:r>
                    </a:p>
                  </a:txBody>
                  <a:tcPr marL="276225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18 684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sz="1125" b="0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875" y="1988790"/>
            <a:ext cx="476250" cy="419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95425" y="2084040"/>
            <a:ext cx="268605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 саны мен құрылымы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4875" y="2579340"/>
            <a:ext cx="4752975" cy="4654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30"/>
              </a:lnSpc>
            </a:pPr>
            <a:r>
              <a:rPr sz="3300" b="1" i="0" u="none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2 147,9 мың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4875" y="3116460"/>
            <a:ext cx="4752975" cy="173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Түркістан облысының жалпы халық саны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2250" y="1988790"/>
            <a:ext cx="419100" cy="419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05650" y="2084040"/>
            <a:ext cx="2390775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Кәсіпкерлік субъектілері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0" y="2579340"/>
            <a:ext cx="4752975" cy="4654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630"/>
              </a:lnSpc>
            </a:pPr>
            <a:r>
              <a:rPr sz="3300" b="1" i="0" u="none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219 927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0" y="3116460"/>
            <a:ext cx="4752975" cy="173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Тіркелген жалпы субъектілер саны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72250" y="3968948"/>
            <a:ext cx="2525315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097565" y="3968948"/>
            <a:ext cx="1060102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10157668" y="3968948"/>
            <a:ext cx="1167556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455816" y="3738760"/>
            <a:ext cx="3181350" cy="184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sz="1200" b="0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endParaRPr sz="1200" b="0" i="0" u="none" dirty="0">
              <a:solidFill>
                <a:srgbClr val="1E29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7750" y="4011810"/>
            <a:ext cx="4467225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1 603,2 мың адам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57325" y="4672210"/>
            <a:ext cx="3152775" cy="184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sz="1200" b="0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endParaRPr sz="1200" b="0" i="0" u="none" dirty="0">
              <a:solidFill>
                <a:srgbClr val="1E293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47750" y="4945260"/>
            <a:ext cx="4467225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544,7 мың адам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72250" y="4483298"/>
            <a:ext cx="252531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097565" y="4483298"/>
            <a:ext cx="10601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10157668" y="4483298"/>
            <a:ext cx="11675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572250" y="4983360"/>
            <a:ext cx="252531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097565" y="4983360"/>
            <a:ext cx="10601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0157668" y="4983360"/>
            <a:ext cx="11675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14900" y="3726060"/>
            <a:ext cx="600075" cy="228600"/>
          </a:xfrm>
          <a:prstGeom prst="rect">
            <a:avLst/>
          </a:prstGeom>
        </p:spPr>
      </p:pic>
      <p:pic>
        <p:nvPicPr>
          <p:cNvPr id="30" name="Picture 2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5850" y="4659510"/>
            <a:ext cx="619125" cy="228600"/>
          </a:xfrm>
          <a:prstGeom prst="rect">
            <a:avLst/>
          </a:prstGeom>
        </p:spPr>
      </p:pic>
      <p:pic>
        <p:nvPicPr>
          <p:cNvPr id="31" name="Picture 3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7750" y="3764160"/>
            <a:ext cx="133350" cy="152400"/>
          </a:xfrm>
          <a:prstGeom prst="rect">
            <a:avLst/>
          </a:prstGeom>
        </p:spPr>
      </p:pic>
      <p:pic>
        <p:nvPicPr>
          <p:cNvPr id="32" name="Picture 3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7750" y="4697610"/>
            <a:ext cx="190500" cy="152400"/>
          </a:xfrm>
          <a:prstGeom prst="rect">
            <a:avLst/>
          </a:prstGeom>
        </p:spPr>
      </p:pic>
      <p:pic>
        <p:nvPicPr>
          <p:cNvPr id="33" name="Picture 3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24650" y="4164210"/>
            <a:ext cx="123825" cy="142875"/>
          </a:xfrm>
          <a:prstGeom prst="rect">
            <a:avLst/>
          </a:prstGeom>
        </p:spPr>
      </p:pic>
      <p:pic>
        <p:nvPicPr>
          <p:cNvPr id="34" name="Picture 33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24650" y="5164335"/>
            <a:ext cx="104775" cy="142875"/>
          </a:xfrm>
          <a:prstGeom prst="rect">
            <a:avLst/>
          </a:prstGeom>
        </p:spPr>
      </p:pic>
      <p:pic>
        <p:nvPicPr>
          <p:cNvPr id="35" name="Picture 34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24650" y="4664273"/>
            <a:ext cx="180975" cy="142875"/>
          </a:xfrm>
          <a:prstGeom prst="rect">
            <a:avLst/>
          </a:prstGeom>
        </p:spPr>
      </p:pic>
      <p:pic>
        <p:nvPicPr>
          <p:cNvPr id="36" name="Picture 3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24650" y="4164210"/>
            <a:ext cx="123825" cy="142875"/>
          </a:xfrm>
          <a:prstGeom prst="rect">
            <a:avLst/>
          </a:prstGeom>
        </p:spPr>
      </p:pic>
      <p:pic>
        <p:nvPicPr>
          <p:cNvPr id="37" name="Picture 36" descr="image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10068" y="4111823"/>
            <a:ext cx="590550" cy="261937"/>
          </a:xfrm>
          <a:prstGeom prst="rect">
            <a:avLst/>
          </a:prstGeom>
        </p:spPr>
      </p:pic>
      <p:pic>
        <p:nvPicPr>
          <p:cNvPr id="38" name="Picture 37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724650" y="4664273"/>
            <a:ext cx="180975" cy="142875"/>
          </a:xfrm>
          <a:prstGeom prst="rect">
            <a:avLst/>
          </a:prstGeom>
        </p:spPr>
      </p:pic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310068" y="4611885"/>
            <a:ext cx="628650" cy="261937"/>
          </a:xfrm>
          <a:prstGeom prst="rect">
            <a:avLst/>
          </a:prstGeom>
        </p:spPr>
      </p:pic>
      <p:pic>
        <p:nvPicPr>
          <p:cNvPr id="40" name="Picture 39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24650" y="5164335"/>
            <a:ext cx="104775" cy="142875"/>
          </a:xfrm>
          <a:prstGeom prst="rect">
            <a:avLst/>
          </a:prstGeom>
        </p:spPr>
      </p:pic>
      <p:pic>
        <p:nvPicPr>
          <p:cNvPr id="41" name="Picture 40" descr="image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10068" y="5111948"/>
            <a:ext cx="542925" cy="26193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181101" y="490105"/>
            <a:ext cx="10439400" cy="7689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 i="0" u="none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ТҮРКІСТАН ОБЛЫСЫНЫҢ ӘЛЕУМЕТТІК ЭКОНОМИКАЛЫҚ ЖАҒДАЙЫ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25" y="4092772"/>
            <a:ext cx="11049000" cy="1619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774477"/>
            <a:ext cx="3530500" cy="207064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600" y="1774477"/>
            <a:ext cx="3530649" cy="207064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9850" y="1774477"/>
            <a:ext cx="3530500" cy="207064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5226248"/>
            <a:ext cx="10458450" cy="152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89100" y="2022127"/>
            <a:ext cx="495300" cy="495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26895" y="2631440"/>
            <a:ext cx="1334135" cy="430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28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b="1" i="0" u="none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052</a:t>
            </a:r>
            <a:endParaRPr lang="en-US" sz="28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08075" y="3168848"/>
            <a:ext cx="1657350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Тіркелген</a:t>
            </a:r>
            <a:r>
              <a:rPr sz="1125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 smtClean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арыз-шағым</a:t>
            </a:r>
            <a:endParaRPr lang="en-US" sz="1125" b="0" i="0" u="none" dirty="0" smtClean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125" dirty="0" smtClean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2 954 </a:t>
            </a:r>
            <a:r>
              <a:rPr lang="kk-KZ" sz="1125" dirty="0" smtClean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қаралды</a:t>
            </a:r>
            <a:endParaRPr sz="1125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84287" y="3542228"/>
            <a:ext cx="1304925" cy="150495"/>
          </a:xfrm>
          <a:prstGeom prst="rect">
            <a:avLst/>
          </a:prstGeom>
          <a:noFill/>
        </p:spPr>
        <p:txBody>
          <a:bodyPr wrap="square" lIns="142875" tIns="0" rIns="0" bIns="0" anchor="t">
            <a:spAutoFit/>
          </a:bodyPr>
          <a:lstStyle/>
          <a:p>
            <a:pPr algn="ctr"/>
            <a:r>
              <a:rPr sz="975" b="0" i="0" u="none" dirty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sz="975" b="0" i="0" u="none" dirty="0" err="1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sz="975" b="0" i="0" u="none" dirty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975" b="0" i="0" u="none" dirty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975" dirty="0" smtClean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576</a:t>
            </a:r>
            <a:endParaRPr lang="en-US" sz="975" b="0" i="0" u="none" dirty="0">
              <a:solidFill>
                <a:srgbClr val="DC262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8201" y="2022127"/>
            <a:ext cx="495300" cy="495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48188" y="2631727"/>
            <a:ext cx="695325" cy="430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en-US" sz="2800" b="1" i="0" u="none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800" b="1" i="0" u="none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</a:t>
            </a:r>
            <a:endParaRPr lang="en-US" sz="2800" b="1" i="0" u="none" dirty="0">
              <a:solidFill>
                <a:srgbClr val="D977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24338" y="3168848"/>
            <a:ext cx="1343025" cy="173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 жүргізілді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9538" y="3445073"/>
            <a:ext cx="1952625" cy="150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kk-KZ" sz="975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422</a:t>
            </a:r>
            <a:r>
              <a:rPr lang="en-US" sz="975" b="0" i="0" u="none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975" b="0" i="0" u="none" dirty="0" err="1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</a:t>
            </a:r>
            <a:r>
              <a:rPr sz="975" b="0" i="0" u="none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975" b="0" i="0" u="none" dirty="0" err="1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бұзушылық</a:t>
            </a:r>
            <a:r>
              <a:rPr sz="975" b="0" i="0" u="none" dirty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975" b="0" i="0" u="none" dirty="0" err="1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анықталды</a:t>
            </a:r>
            <a:endParaRPr sz="975" b="0" i="0" u="none" dirty="0">
              <a:solidFill>
                <a:srgbClr val="D9770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88400" y="2022127"/>
            <a:ext cx="533400" cy="4953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64588" y="2631727"/>
            <a:ext cx="581025" cy="430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630"/>
              </a:lnSpc>
            </a:pPr>
            <a:r>
              <a:rPr lang="kk-KZ" sz="2800" b="1" dirty="0" smtClean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</a:t>
            </a:r>
            <a:endParaRPr lang="en-US" sz="2800" b="1" i="0" u="none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78813" y="3168848"/>
            <a:ext cx="1552575" cy="173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Берілген</a:t>
            </a:r>
            <a:r>
              <a:rPr sz="1125" b="0" i="0" u="none" dirty="0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нұсқамалар</a:t>
            </a:r>
            <a:endParaRPr sz="1125" b="0" i="0" u="none" dirty="0">
              <a:solidFill>
                <a:srgbClr val="64748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84707" y="3445073"/>
            <a:ext cx="2807042" cy="3000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kk-KZ" sz="975" b="0" i="0" u="none" dirty="0" smtClean="0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нұсқама Бас мемлекеттік еңбек инпекторының қорытындысымен күші жойылды</a:t>
            </a:r>
            <a:endParaRPr sz="975" b="0" i="0" u="none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866775" y="5228590"/>
            <a:ext cx="8702040" cy="149860"/>
          </a:xfrm>
          <a:prstGeom prst="roundRect">
            <a:avLst>
              <a:gd name="adj" fmla="val 4375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84287" y="3553196"/>
            <a:ext cx="142875" cy="12382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66775" y="4421385"/>
            <a:ext cx="6080760" cy="230505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665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Айыппұл өндірілу көрсеткіші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6775" y="4764285"/>
            <a:ext cx="5791200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 err="1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sz="1200" b="0" i="0" u="none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айыппұл</a:t>
            </a:r>
            <a:r>
              <a:rPr sz="1200" b="0" i="0" u="none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b="1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1200" b="1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1200" b="1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1200" b="1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200" b="1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sz="1200" b="1" i="0" u="none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₸</a:t>
            </a:r>
            <a:r>
              <a:rPr sz="1200" b="0" i="0" u="none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b="0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1200" b="0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r>
              <a:rPr sz="1200" b="0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</a:t>
            </a:r>
            <a:r>
              <a:rPr sz="1200" b="0" i="0" u="none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sz="1200" b="0" i="0" u="none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| </a:t>
            </a:r>
            <a:r>
              <a:rPr sz="1200" b="0" i="0" u="none" dirty="0" err="1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Өндірілгені</a:t>
            </a:r>
            <a:r>
              <a:rPr sz="1200" b="0" i="0" u="none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1200" b="1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en-US" sz="1200" b="1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1200" b="1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200" b="1" i="0" u="none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sz="1200" b="1" i="0" u="none" dirty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944100" y="4330898"/>
            <a:ext cx="1381125" cy="415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n-US" sz="2700" b="1" i="0" u="none" dirty="0" smtClean="0">
                <a:solidFill>
                  <a:srgbClr val="16A3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2700" b="1" i="0" u="none" dirty="0" smtClean="0">
                <a:solidFill>
                  <a:srgbClr val="16A3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2700" b="1" i="0" u="none" dirty="0" smtClean="0">
                <a:solidFill>
                  <a:srgbClr val="16A3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2700" b="1" i="0" u="none" dirty="0" smtClean="0">
                <a:solidFill>
                  <a:srgbClr val="16A3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2700" b="1" i="0" u="none" dirty="0" smtClean="0">
                <a:solidFill>
                  <a:srgbClr val="16A34A"/>
                </a:solidFill>
                <a:latin typeface="Poppins"/>
              </a:rPr>
              <a:t>%</a:t>
            </a:r>
            <a:endParaRPr sz="2700" b="1" i="0" u="none" dirty="0">
              <a:solidFill>
                <a:srgbClr val="16A34A"/>
              </a:solidFill>
              <a:latin typeface="Poppins"/>
            </a:endParaRP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44100" y="4854773"/>
            <a:ext cx="1381125" cy="228600"/>
          </a:xfrm>
          <a:prstGeom prst="rect">
            <a:avLst/>
          </a:prstGeom>
        </p:spPr>
      </p:pic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6775" y="4469010"/>
            <a:ext cx="190500" cy="1905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568917" y="476250"/>
            <a:ext cx="8710344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Арыз-шағымдар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тексеру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(2026 ж. </a:t>
            </a:r>
            <a:r>
              <a:rPr lang="en-US" sz="2400" b="1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2400" b="1" i="0" u="none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59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14537"/>
            <a:ext cx="5381625" cy="3448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2014537"/>
            <a:ext cx="5381625" cy="34480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3729037"/>
            <a:ext cx="4791075" cy="1333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4433887"/>
            <a:ext cx="4791075" cy="1333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3052762"/>
            <a:ext cx="4791075" cy="76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3462337"/>
            <a:ext cx="4791075" cy="762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3871912"/>
            <a:ext cx="4791075" cy="7620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4281487"/>
            <a:ext cx="4791075" cy="762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4691062"/>
            <a:ext cx="4791075" cy="762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5100637"/>
            <a:ext cx="4791075" cy="762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2262187"/>
            <a:ext cx="447675" cy="4191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28750" y="2357437"/>
            <a:ext cx="2657475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Секторлар бойынша бөлінуі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4150" y="2262187"/>
            <a:ext cx="419100" cy="419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67550" y="2357437"/>
            <a:ext cx="24384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 бойынша бөлінуі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775" y="3424237"/>
            <a:ext cx="4791075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🏛️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53.7</a:t>
            </a:r>
            <a:r>
              <a:rPr sz="1200" b="0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(1 </a:t>
            </a:r>
            <a:r>
              <a:rPr lang="en-US" sz="1200" b="0" i="0" u="none" dirty="0" smtClean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kk-KZ" sz="1200" b="0" i="0" u="none" dirty="0" smtClean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r>
              <a:rPr sz="1200" b="0" i="0" u="none" dirty="0" smtClean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арыз</a:t>
            </a:r>
            <a:r>
              <a:rPr sz="1200" b="0" i="0" u="none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6775" y="4129087"/>
            <a:ext cx="4791075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🏬 </a:t>
            </a:r>
            <a:r>
              <a:rPr lang="en-US"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0" i="0" u="none" dirty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46.3</a:t>
            </a:r>
            <a:r>
              <a:rPr sz="1200" b="0" i="0" u="none" dirty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</a:t>
            </a:r>
            <a:r>
              <a:rPr lang="en-US" sz="1200" b="0" i="0" u="none" dirty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200" b="0" i="0" u="none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kk-KZ" sz="1200" b="0" i="0" u="none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sz="1200" b="0" i="0" u="none" dirty="0" smtClean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арыз</a:t>
            </a:r>
            <a:r>
              <a:rPr sz="1200" b="0" i="0" u="none" dirty="0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4150" y="2852737"/>
            <a:ext cx="479107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🎓 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41.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050" b="0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34150" y="3262312"/>
            <a:ext cx="479107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🏥 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17.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</a:t>
            </a:r>
            <a:r>
              <a:rPr lang="en-US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  <a:r>
              <a:rPr lang="kk-KZ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050" b="0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34150" y="3671887"/>
            <a:ext cx="479107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🏛️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мекемелер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</a:t>
            </a:r>
            <a:r>
              <a:rPr lang="en-US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kk-KZ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050" b="0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34150" y="4081462"/>
            <a:ext cx="479107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🏗️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(1</a:t>
            </a:r>
            <a:r>
              <a:rPr lang="en-US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kk-KZ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050" b="0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34150" y="4491037"/>
            <a:ext cx="479107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🎭 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</a:t>
            </a:r>
            <a:r>
              <a:rPr lang="en-US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kk-KZ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050" b="0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34150" y="4900612"/>
            <a:ext cx="4791075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⚙️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14.</a:t>
            </a:r>
            <a:r>
              <a:rPr lang="en-US"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05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(</a:t>
            </a:r>
            <a:r>
              <a:rPr lang="en-US"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lang="kk-KZ" sz="1050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1050" b="0" i="0" u="none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sz="1050" b="0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66775" y="3729037"/>
            <a:ext cx="2922537" cy="1333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66775" y="4433887"/>
            <a:ext cx="1868388" cy="13335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534150" y="3052762"/>
            <a:ext cx="1964233" cy="762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534150" y="3462337"/>
            <a:ext cx="838348" cy="7620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6534150" y="3871912"/>
            <a:ext cx="732978" cy="762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6534150" y="4281487"/>
            <a:ext cx="301823" cy="762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6534150" y="4691062"/>
            <a:ext cx="239464" cy="7620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6534150" y="5100637"/>
            <a:ext cx="713779" cy="76200"/>
          </a:xfrm>
          <a:prstGeom prst="roundRect">
            <a:avLst>
              <a:gd name="adj" fmla="val 50000"/>
            </a:avLst>
          </a:prstGeom>
          <a:solidFill>
            <a:srgbClr val="94A3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227534" y="476250"/>
            <a:ext cx="9774763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Арыз-шағымдардың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секторлар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талдауы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71637"/>
            <a:ext cx="6457950" cy="41338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1671637"/>
            <a:ext cx="4305300" cy="41338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0475" y="2509837"/>
            <a:ext cx="3714750" cy="8572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0475" y="3519487"/>
            <a:ext cx="3714750" cy="89535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835015"/>
              </p:ext>
            </p:extLst>
          </p:nvPr>
        </p:nvGraphicFramePr>
        <p:xfrm>
          <a:off x="866775" y="2605087"/>
          <a:ext cx="5867399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52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8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83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2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2125">
                <a:tc>
                  <a:txBody>
                    <a:bodyPr/>
                    <a:lstStyle/>
                    <a:p>
                      <a:pPr algn="l"/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ж.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ж.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Өзгеріс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Жазатайым оқиғалар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Зардап шеккендер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25" b="0" i="0" u="none" dirty="0" err="1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Жеңіл</a:t>
                      </a:r>
                      <a:r>
                        <a:rPr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жағдай</a:t>
                      </a:r>
                      <a:endParaRPr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 dirty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Ауыр жағдай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125"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Қайтыс болғандар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kk-KZ" sz="1125" b="0" i="0" u="none" dirty="0" smtClean="0">
                          <a:solidFill>
                            <a:srgbClr val="33415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25" b="0" i="0" u="none" dirty="0">
                        <a:solidFill>
                          <a:srgbClr val="33415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1919287"/>
            <a:ext cx="419100" cy="4191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00175" y="2014537"/>
            <a:ext cx="3667125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sz="1500" b="0" i="0" u="none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1500" b="0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 </a:t>
            </a:r>
            <a:r>
              <a:rPr sz="1500" b="0" i="0" u="none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жж</a:t>
            </a:r>
            <a:r>
              <a:rPr sz="1500" b="0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sz="1500" b="0" i="0" u="none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салыстыру</a:t>
            </a:r>
            <a:r>
              <a:rPr sz="1500" b="0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kk-KZ" sz="1500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sz="1500" b="0" i="0" u="none" dirty="0" smtClean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500" b="0" i="0" u="none" dirty="0" err="1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</a:t>
            </a:r>
            <a:r>
              <a:rPr sz="1500" b="0" i="0" u="none" dirty="0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6775" y="3038475"/>
            <a:ext cx="2535287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402062" y="3038475"/>
            <a:ext cx="109850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500562" y="3038475"/>
            <a:ext cx="1110555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611117" y="3038475"/>
            <a:ext cx="1123057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0475" y="1919287"/>
            <a:ext cx="476250" cy="4191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201025" y="2014537"/>
            <a:ext cx="207645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6B21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 шаралар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6775" y="3552825"/>
            <a:ext cx="25352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402062" y="3552825"/>
            <a:ext cx="1098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500562" y="3552825"/>
            <a:ext cx="11105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611117" y="3552825"/>
            <a:ext cx="1123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66775" y="4052887"/>
            <a:ext cx="25352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402062" y="4052887"/>
            <a:ext cx="1098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500562" y="4052887"/>
            <a:ext cx="11105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611117" y="4052887"/>
            <a:ext cx="1123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66775" y="4552950"/>
            <a:ext cx="25352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3402062" y="4552950"/>
            <a:ext cx="1098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4500562" y="4552950"/>
            <a:ext cx="11105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5611117" y="4552950"/>
            <a:ext cx="1123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66775" y="5053012"/>
            <a:ext cx="253528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3402062" y="5053012"/>
            <a:ext cx="1098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500562" y="5053012"/>
            <a:ext cx="111055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5611117" y="5053012"/>
            <a:ext cx="112305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753350" y="2652712"/>
            <a:ext cx="3429000" cy="150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B21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 КӨРСЕТКІШТЕРІ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53350" y="2862262"/>
            <a:ext cx="3429000" cy="4502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sz="1125" b="0" i="0" u="none" dirty="0" err="1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Жиілік</a:t>
            </a:r>
            <a:r>
              <a:rPr sz="1125" b="0" i="0" u="none" dirty="0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к-</a:t>
            </a:r>
            <a:r>
              <a:rPr sz="1125" b="0" i="0" u="none" dirty="0" err="1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sz="1125" b="0" i="0" u="none" dirty="0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1125" b="0" i="0" u="none" dirty="0" smtClean="0">
                <a:solidFill>
                  <a:srgbClr val="9333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r>
              <a:rPr lang="kk-KZ" sz="1125" dirty="0" smtClean="0">
                <a:solidFill>
                  <a:srgbClr val="9333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sz="1125" b="0" i="0" u="none" dirty="0" smtClean="0">
                <a:solidFill>
                  <a:srgbClr val="9333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sz="1125" b="0" i="0" u="none" dirty="0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• </a:t>
            </a:r>
            <a:r>
              <a:rPr sz="1125" b="0" i="0" u="none" dirty="0" err="1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sz="1125" b="0" i="0" u="none" dirty="0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көрсеткіші</a:t>
            </a:r>
            <a:r>
              <a:rPr sz="1125" b="0" i="0" u="none" dirty="0">
                <a:solidFill>
                  <a:srgbClr val="3B076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1125" b="0" i="0" u="none" dirty="0">
                <a:solidFill>
                  <a:srgbClr val="9333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0,00</a:t>
            </a:r>
            <a:r>
              <a:rPr lang="en-US" sz="1125" b="0" i="0" u="none" dirty="0">
                <a:solidFill>
                  <a:srgbClr val="9333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sz="1125" b="0" i="0" u="none" dirty="0">
                <a:solidFill>
                  <a:srgbClr val="9333E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53350" y="3662362"/>
            <a:ext cx="3429000" cy="150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B21A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ІСТЕРДІ ТАПСЫРУ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53350" y="3871912"/>
            <a:ext cx="3429000" cy="403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🛡️ </a:t>
            </a:r>
            <a:r>
              <a:rPr sz="1050" b="1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ҚР ҚК 156-бабы</a:t>
            </a:r>
            <a:r>
              <a:rPr sz="1050" b="0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sz="1050" b="0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sz="1050" b="0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sz="1050" b="0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органдарына</a:t>
            </a:r>
            <a:r>
              <a:rPr sz="1050" b="0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050" b="1" dirty="0" smtClean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sz="1050" b="1" i="0" u="none" dirty="0" smtClean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1" i="0" u="none" dirty="0" err="1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іс-құжат</a:t>
            </a:r>
            <a:r>
              <a:rPr sz="1050" b="0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050" b="0" i="0" u="none" dirty="0" err="1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жолданды</a:t>
            </a:r>
            <a:r>
              <a:rPr sz="1050" b="0" i="0" u="none" dirty="0">
                <a:solidFill>
                  <a:srgbClr val="4C1D9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84759" y="507742"/>
            <a:ext cx="5725716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жарақаттану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динамикасы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76450"/>
            <a:ext cx="5381625" cy="3324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2076450"/>
            <a:ext cx="5381625" cy="33242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150" y="2962275"/>
            <a:ext cx="4791075" cy="890587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4005262"/>
            <a:ext cx="4791075" cy="1147762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2324100"/>
            <a:ext cx="447675" cy="419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8750" y="2419350"/>
            <a:ext cx="30099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Оқиғалардың салалық таралуы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475" y="2962275"/>
            <a:ext cx="452437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sz="1125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sz="1125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</a:t>
            </a:r>
            <a:endParaRPr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3475" y="3290887"/>
            <a:ext cx="452437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Тау-кен</a:t>
            </a:r>
            <a:r>
              <a:rPr sz="1125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өнеркәсібі</a:t>
            </a:r>
            <a:r>
              <a:rPr sz="1125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125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</a:t>
            </a:r>
            <a:endParaRPr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3475" y="3619500"/>
            <a:ext cx="4524375" cy="215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1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 бизнес:</a:t>
            </a:r>
            <a:r>
              <a:rPr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оқиға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475" y="3948112"/>
            <a:ext cx="4524375" cy="215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1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Энергетика саласы:</a:t>
            </a:r>
            <a:r>
              <a:rPr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оқиға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475" y="4276725"/>
            <a:ext cx="4524375" cy="215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1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 шаруашылығы:</a:t>
            </a:r>
            <a:r>
              <a:rPr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оқиға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475" y="4605337"/>
            <a:ext cx="452437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</a:t>
            </a:r>
            <a:r>
              <a:rPr sz="1125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</a:t>
            </a:r>
            <a:r>
              <a:rPr sz="1125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салалар</a:t>
            </a:r>
            <a:r>
              <a:rPr sz="1125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</a:t>
            </a:r>
            <a:endParaRPr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4150" y="2324100"/>
            <a:ext cx="419100" cy="419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67550" y="2419350"/>
            <a:ext cx="36957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Қауіпсіздікті арттыру бағдарламалары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43700" y="3467100"/>
            <a:ext cx="4410075" cy="215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Жобаға өңірдегі </a:t>
            </a:r>
            <a:r>
              <a:rPr lang="en-US"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sz="1125" b="1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кәсіпорын</a:t>
            </a:r>
            <a:r>
              <a:rPr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белсенді түрде қосылды.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3700" y="4767262"/>
            <a:ext cx="4410075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аудитінен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sz="1125" b="1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мекеме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өтті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775" y="2990850"/>
            <a:ext cx="190500" cy="1524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6775" y="3648075"/>
            <a:ext cx="171450" cy="1524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75" y="3976687"/>
            <a:ext cx="133350" cy="1524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6775" y="4305300"/>
            <a:ext cx="152400" cy="1524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6775" y="4633912"/>
            <a:ext cx="190500" cy="1524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743700" y="3133725"/>
            <a:ext cx="2845668" cy="207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🎯 «Vision Zero» бағдарламасы</a:t>
            </a: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6925" y="3148012"/>
            <a:ext cx="1466850" cy="228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743700" y="4176712"/>
            <a:ext cx="3540911" cy="207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🔍 Кәсіптік тәуекелдерді бағалау (ОПР)</a:t>
            </a: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15996" y="4243387"/>
            <a:ext cx="1037778" cy="381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428750" y="476250"/>
            <a:ext cx="7597263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47887"/>
            <a:ext cx="5381625" cy="3181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2147887"/>
            <a:ext cx="5381625" cy="31813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4150" y="2986087"/>
            <a:ext cx="4791075" cy="10858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4214812"/>
            <a:ext cx="4791075" cy="8667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2395537"/>
            <a:ext cx="419100" cy="4191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00175" y="2490787"/>
            <a:ext cx="33909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453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 жағдай (2025–2026 жж.)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95612" y="3271837"/>
            <a:ext cx="5334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6775" y="3995737"/>
            <a:ext cx="4791075" cy="538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0" i="0" u="none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«2025–2026 жылдары жаңадан пайда болған жалақы қарызы бар кәсіпорындар анықталған жоқ.»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4150" y="2395537"/>
            <a:ext cx="419100" cy="4191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067550" y="2490787"/>
            <a:ext cx="40386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99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Бақылаудағы өтпелі қарыз (2024 жылдан)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01050" y="3189287"/>
            <a:ext cx="2743200" cy="184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u="none">
                <a:solidFill>
                  <a:srgbClr val="7F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«Қыран ФК» МК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4348162"/>
            <a:ext cx="4524375" cy="403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99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🔒 </a:t>
            </a:r>
            <a:r>
              <a:rPr sz="1050" b="1" i="0" u="none">
                <a:solidFill>
                  <a:srgbClr val="99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Қолданылған шаралар:</a:t>
            </a:r>
            <a:r>
              <a:rPr sz="1050" b="0" i="0" u="none">
                <a:solidFill>
                  <a:srgbClr val="991B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Есеп шоттары бұғатталған, сот орындаушылары арқылы өндірілуде. Департаменттің қатаң бақылауында.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96500" y="3167062"/>
            <a:ext cx="1047750" cy="2286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15125" y="3200400"/>
            <a:ext cx="171450" cy="1714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715125" y="3490912"/>
            <a:ext cx="1181100" cy="150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ҚАРЫЗ СОМАСЫ: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15125" y="3643312"/>
            <a:ext cx="11811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 </a:t>
            </a:r>
            <a:r>
              <a:rPr sz="1600" b="1" i="0" u="none" dirty="0" err="1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sz="1600" b="1" i="0" u="none" dirty="0">
                <a:solidFill>
                  <a:srgbClr val="DC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86750" y="3490912"/>
            <a:ext cx="1457325" cy="150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ЖҰМЫСКЕРЛЕР САНЫ: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6750" y="3643312"/>
            <a:ext cx="1457325" cy="253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 адам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13127" y="476250"/>
            <a:ext cx="6061068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Жалақы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берешегін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өндіру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638300"/>
            <a:ext cx="5410200" cy="1985962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300" y="1638300"/>
            <a:ext cx="5410200" cy="1985962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852862"/>
            <a:ext cx="5410200" cy="1985962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300" y="3852862"/>
            <a:ext cx="5410200" cy="19859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05575" y="2552700"/>
            <a:ext cx="481965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👥 </a:t>
            </a:r>
            <a:r>
              <a:rPr lang="en-US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kk-KZ" sz="1200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</a:t>
            </a:r>
            <a:r>
              <a:rPr sz="1200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жұмысшы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беруші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қамтылды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📍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өңірдегі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sz="1200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аудан-қалада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6775" y="4767262"/>
            <a:ext cx="4819650" cy="461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📺 </a:t>
            </a:r>
            <a:r>
              <a:rPr lang="en-US"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</a:t>
            </a:r>
            <a:r>
              <a:rPr sz="1200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телеарналық</a:t>
            </a:r>
            <a:r>
              <a:rPr sz="1200" b="1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сұхбат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ұйымдастырылды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🏛 </a:t>
            </a:r>
            <a:r>
              <a:rPr lang="en-US" sz="1200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үніне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құлақ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асатын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тұжырымдамасы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аясында</a:t>
            </a:r>
            <a:r>
              <a:rPr sz="1200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775" y="1914525"/>
            <a:ext cx="419100" cy="419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400175" y="2009775"/>
            <a:ext cx="2390775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Ақпараттық жұмыстар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475" y="2505075"/>
            <a:ext cx="4552950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lang="kk-KZ" sz="1125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789</a:t>
            </a:r>
            <a:r>
              <a:rPr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желідегі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жарияланым</a:t>
            </a:r>
            <a:endParaRPr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3475" y="2833687"/>
            <a:ext cx="4552950" cy="43601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lang="en-US"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r>
              <a:rPr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өндірістік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желілерде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жарияланды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(gov.kz, Facebook, Instagram)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5575" y="1914525"/>
            <a:ext cx="476250" cy="4191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096125" y="2009775"/>
            <a:ext cx="135255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Кездесулер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775" y="4129087"/>
            <a:ext cx="476250" cy="419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457325" y="4224337"/>
            <a:ext cx="18669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Медиа сұхбаттар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05575" y="4129087"/>
            <a:ext cx="476250" cy="4191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096125" y="4224337"/>
            <a:ext cx="20574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Жеке қабылдаулар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72275" y="4719637"/>
            <a:ext cx="4552950" cy="215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sz="1125" b="1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рет</a:t>
            </a:r>
            <a:r>
              <a:rPr sz="1125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Аудандық аппараттарда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72275" y="5048250"/>
            <a:ext cx="4552950" cy="2180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5"/>
              </a:lnSpc>
            </a:pPr>
            <a:r>
              <a:rPr lang="en-US" sz="1125" b="1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sz="1125" b="1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sz="1125" b="1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1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1125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Әділет</a:t>
            </a:r>
            <a:r>
              <a:rPr sz="1125" b="0" i="0" u="none" dirty="0" smtClean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партиясы</a:t>
            </a:r>
            <a:r>
              <a:rPr sz="1125" b="0" i="0" u="none" dirty="0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филиалдарында</a:t>
            </a:r>
            <a:endParaRPr sz="1125" b="0" i="0" u="none" dirty="0">
              <a:solidFill>
                <a:srgbClr val="4755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75" y="2533650"/>
            <a:ext cx="133350" cy="152400"/>
          </a:xfrm>
          <a:prstGeom prst="rect">
            <a:avLst/>
          </a:prstGeom>
        </p:spPr>
      </p:pic>
      <p:pic>
        <p:nvPicPr>
          <p:cNvPr id="22" name="Picture 21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75" y="2862262"/>
            <a:ext cx="133350" cy="152400"/>
          </a:xfrm>
          <a:prstGeom prst="rect">
            <a:avLst/>
          </a:prstGeom>
        </p:spPr>
      </p:pic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05575" y="4748212"/>
            <a:ext cx="114300" cy="152400"/>
          </a:xfrm>
          <a:prstGeom prst="rect">
            <a:avLst/>
          </a:prstGeom>
        </p:spPr>
      </p:pic>
      <p:pic>
        <p:nvPicPr>
          <p:cNvPr id="24" name="Picture 23" descr="imag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05575" y="5076825"/>
            <a:ext cx="190500" cy="1524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313127" y="476250"/>
            <a:ext cx="6842732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Түсіндірме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" y="-932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14562"/>
            <a:ext cx="5381625" cy="3048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8875" y="2214562"/>
            <a:ext cx="5381625" cy="3048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75" y="3833812"/>
            <a:ext cx="4791075" cy="11811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50" y="3833812"/>
            <a:ext cx="4791075" cy="11811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175" y="4500562"/>
            <a:ext cx="4486275" cy="1333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6550" y="4500562"/>
            <a:ext cx="4486275" cy="1333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775" y="2462212"/>
            <a:ext cx="361950" cy="4191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43025" y="2557462"/>
            <a:ext cx="36576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Еңбек шартының болмауы бойынша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6775" y="3148012"/>
            <a:ext cx="4791075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сәйкессіздік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1200" b="1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734</a:t>
            </a:r>
            <a:endParaRPr lang="en-US" sz="1200" b="1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66775" y="3395662"/>
            <a:ext cx="4791075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Жойылғаны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kk-KZ" sz="1200" b="1" dirty="0" smtClean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r>
              <a:rPr sz="1200" b="1" i="0" u="none" dirty="0" smtClean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</a:t>
            </a:r>
            <a:endParaRPr sz="1200" b="1" i="0" u="none" dirty="0">
              <a:solidFill>
                <a:srgbClr val="2563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9175" y="4094162"/>
            <a:ext cx="4486275" cy="184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 dirty="0" err="1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</a:t>
            </a:r>
            <a:r>
              <a:rPr sz="1200" b="0" i="0" u="none" dirty="0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sz="1200" b="0" i="0" u="none" dirty="0">
                <a:solidFill>
                  <a:srgbClr val="1E40A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00" b="1" dirty="0" smtClean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795</a:t>
            </a:r>
            <a:r>
              <a:rPr sz="1200" b="1" i="0" u="none" dirty="0" smtClean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1200" b="1" dirty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sz="1200" b="1" i="0" u="none" dirty="0" smtClean="0">
                <a:solidFill>
                  <a:srgbClr val="2563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sz="1200" b="1" i="0" u="none" dirty="0">
              <a:solidFill>
                <a:srgbClr val="2563E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19175" y="4710112"/>
            <a:ext cx="4486275" cy="150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75" b="0" i="0" u="none">
                <a:solidFill>
                  <a:srgbClr val="1D4ED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🎯 </a:t>
            </a:r>
            <a:r>
              <a:rPr lang="en-US" sz="975" b="0" i="0" u="none">
                <a:solidFill>
                  <a:srgbClr val="1D4ED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975" b="0" i="0" u="none">
                <a:solidFill>
                  <a:srgbClr val="1D4ED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Межеден асыра орындалды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4150" y="2462212"/>
            <a:ext cx="447675" cy="4191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96125" y="2557462"/>
            <a:ext cx="4152900" cy="2305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1E293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Міндетті зейнетақы жарналары бойынша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4150" y="3148012"/>
            <a:ext cx="4791075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сәйкессіздік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sz="1200" b="1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kk-KZ" sz="1200" b="1" dirty="0" smtClean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323</a:t>
            </a:r>
            <a:endParaRPr lang="en-US" sz="1200" b="1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34150" y="3395662"/>
            <a:ext cx="4791075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Жойылғаны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b="1" i="0" u="none" dirty="0">
                <a:solidFill>
                  <a:srgbClr val="10B9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200" b="1" i="0" u="none" dirty="0" smtClean="0">
                <a:solidFill>
                  <a:srgbClr val="10B9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kk-KZ" sz="1200" b="1" i="0" u="none" dirty="0" smtClean="0">
                <a:solidFill>
                  <a:srgbClr val="10B9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sz="1200" b="1" i="0" u="none" dirty="0" smtClean="0">
                <a:solidFill>
                  <a:srgbClr val="10B9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1" i="0" u="none" dirty="0" err="1">
                <a:solidFill>
                  <a:srgbClr val="10B9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1200" b="1" i="0" u="none" dirty="0" err="1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әсіпорын</a:t>
            </a:r>
            <a:endParaRPr sz="1200" b="1" i="0" u="none" dirty="0">
              <a:solidFill>
                <a:srgbClr val="05966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86550" y="4094162"/>
            <a:ext cx="4486275" cy="1841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u="none" dirty="0" err="1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</a:t>
            </a:r>
            <a:r>
              <a:rPr sz="1200" b="0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200" b="0" i="0" u="none" dirty="0" err="1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sz="1200" b="0" i="0" u="none" dirty="0">
                <a:solidFill>
                  <a:srgbClr val="065F4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sz="12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200" b="1" dirty="0" smtClean="0">
                <a:solidFill>
                  <a:srgbClr val="10B9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347</a:t>
            </a:r>
            <a:r>
              <a:rPr sz="1200" b="1" i="0" u="none" dirty="0" smtClean="0">
                <a:solidFill>
                  <a:srgbClr val="10B9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1200" b="1" dirty="0">
                <a:solidFill>
                  <a:srgbClr val="10B9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sz="1200" b="1" i="0" u="none" dirty="0" smtClean="0">
                <a:solidFill>
                  <a:srgbClr val="10B9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sz="1200" b="1" i="0" u="none" dirty="0">
              <a:solidFill>
                <a:srgbClr val="10B9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86550" y="4710112"/>
            <a:ext cx="4486275" cy="1504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75" b="0" i="0" u="none">
                <a:solidFill>
                  <a:srgbClr val="0478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🎯 </a:t>
            </a:r>
            <a:r>
              <a:rPr lang="en-US" sz="975" b="0" i="0" u="none">
                <a:solidFill>
                  <a:srgbClr val="0478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975" b="0" i="0" u="none">
                <a:solidFill>
                  <a:srgbClr val="04785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Межеден асыра орындалды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19175" y="4500562"/>
            <a:ext cx="4486275" cy="13335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686550" y="4500562"/>
            <a:ext cx="4486275" cy="133350"/>
          </a:xfrm>
          <a:prstGeom prst="roundRect">
            <a:avLst>
              <a:gd name="adj" fmla="val 50000"/>
            </a:avLst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70409" y="476250"/>
            <a:ext cx="9159939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Электрондық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шарттары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зейнетақы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жарналары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3057" cy="68585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783109"/>
            <a:ext cx="11049000" cy="19431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011959"/>
            <a:ext cx="3530500" cy="168205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0600" y="4011959"/>
            <a:ext cx="3530649" cy="168205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9850" y="4011959"/>
            <a:ext cx="3530500" cy="168205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57250" y="2068859"/>
            <a:ext cx="1047750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93C5F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ENBEK.KZ ПОРТАЛЫНА ЕНГІЗУ НӘТИЖЕСІ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335559"/>
            <a:ext cx="10477500" cy="622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050" b="1" i="0" u="none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100% ОРЫНДАЛДЫ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3183284"/>
            <a:ext cx="10477500" cy="259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25"/>
              </a:lnSpc>
            </a:pPr>
            <a:r>
              <a:rPr sz="1350" b="0" i="0" u="none">
                <a:solidFill>
                  <a:srgbClr val="E0E7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 тіркелген ұжымдық шарттар саны: </a:t>
            </a:r>
            <a:r>
              <a:rPr sz="1350" b="1" i="0" u="none">
                <a:solidFill>
                  <a:srgbClr val="E0E7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</a:t>
            </a:r>
            <a:r>
              <a:rPr lang="en-US" sz="1350" b="1" i="0" u="none">
                <a:solidFill>
                  <a:srgbClr val="E0E7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sz="1350" b="1" i="0" u="none">
                <a:solidFill>
                  <a:srgbClr val="E0E7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шарт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9575" y="4259609"/>
            <a:ext cx="514350" cy="4572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03375" y="4812059"/>
            <a:ext cx="666750" cy="380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700" b="1" i="0" u="none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9512" y="5265390"/>
            <a:ext cx="1514475" cy="173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Шағын кәсіпорындар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5826" y="4259609"/>
            <a:ext cx="400050" cy="4572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62476" y="4812059"/>
            <a:ext cx="666750" cy="380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700" b="1" i="0" u="none">
                <a:solidFill>
                  <a:srgbClr val="D977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05288" y="5265390"/>
            <a:ext cx="1381125" cy="173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 кәсіпорындар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12213" y="4259609"/>
            <a:ext cx="485775" cy="4572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564588" y="4812059"/>
            <a:ext cx="581025" cy="3803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sz="2700" b="1" i="0" u="none">
                <a:solidFill>
                  <a:srgbClr val="0596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59788" y="5265390"/>
            <a:ext cx="1190625" cy="1733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>
                <a:solidFill>
                  <a:srgbClr val="6474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 кәсіпорындар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79513" y="476250"/>
            <a:ext cx="5676694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Ұжымдық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шарттарды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цифрландыру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19275"/>
            <a:ext cx="11049000" cy="1257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305175"/>
            <a:ext cx="5381625" cy="11525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875" y="3305175"/>
            <a:ext cx="5381625" cy="1152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6775" y="2066925"/>
            <a:ext cx="10458450" cy="184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47556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 БЕЛСЕНДІ КӘСІПОРЫНДАР САНЫ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6775" y="2257425"/>
            <a:ext cx="10458450" cy="4616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000" b="1" i="0" u="none">
                <a:solidFill>
                  <a:srgbClr val="0F17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5 425 кәсіпорын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4905375"/>
            <a:ext cx="495300" cy="4953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19226" y="4783593"/>
            <a:ext cx="314325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Заңнамалық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міндеттеме</a:t>
            </a:r>
            <a:r>
              <a:rPr sz="1600" b="1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9225" y="5057775"/>
            <a:ext cx="10001250" cy="403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ҚР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Кодексіне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жұмыскерлерді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жазатайым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оқиғалардан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сақтандыру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берушінің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инспекциясының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0" i="0" u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бақылауында</a:t>
            </a:r>
            <a:r>
              <a:rPr sz="1400" b="0" i="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4875" y="3552825"/>
            <a:ext cx="232782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16653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✅ ШАРТ ЖАСАСҚАНДАР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4875" y="3752850"/>
            <a:ext cx="232782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000" b="1" i="0" u="none" dirty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kk-KZ" sz="2000" b="1" dirty="0" smtClean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253</a:t>
            </a:r>
            <a:r>
              <a:rPr sz="2000" b="1" i="0" u="none" dirty="0" smtClean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</a:t>
            </a:r>
            <a:r>
              <a:rPr lang="en-US" sz="2000" b="1" i="0" u="none" dirty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en-US" sz="2000" b="1" i="0" u="none" dirty="0" smtClean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kk-KZ" sz="2000" b="1" dirty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2000" b="1" i="0" u="none" dirty="0" smtClean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2000" b="1" i="0" u="none" dirty="0" smtClean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000" b="1" i="0" u="none" dirty="0" smtClean="0">
                <a:solidFill>
                  <a:srgbClr val="1580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                   </a:t>
            </a:r>
            <a:endParaRPr lang="en-US" sz="2000" b="1" i="0" u="none" dirty="0">
              <a:solidFill>
                <a:srgbClr val="15803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72250" y="3552825"/>
            <a:ext cx="2270670" cy="1612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92400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⏳ ЖҰМЫС ЖҮРГІЗІЛУДЕ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72250" y="3752850"/>
            <a:ext cx="227067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kk-KZ" sz="2000" b="1" dirty="0" smtClean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</a:t>
            </a:r>
            <a:r>
              <a:rPr sz="2000" b="1" i="0" u="none" dirty="0" smtClean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1" i="0" u="none" dirty="0" err="1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</a:t>
            </a:r>
            <a:r>
              <a:rPr lang="en-US" sz="2000" b="1" i="0" u="none" dirty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0" u="none" dirty="0" smtClean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kk-KZ" sz="2000" b="1" i="0" u="none" dirty="0" smtClean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i="0" u="none" dirty="0" smtClean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kk-KZ" sz="2000" b="1" i="0" u="none" dirty="0" smtClean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000" b="1" i="0" u="none" dirty="0" smtClean="0">
                <a:solidFill>
                  <a:srgbClr val="B4530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en-US" sz="2000" b="1" i="0" u="none" dirty="0">
              <a:solidFill>
                <a:srgbClr val="B453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19226" y="523281"/>
            <a:ext cx="7754272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Жазатайым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оқиғадан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сақтандыру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шартын</a:t>
            </a:r>
            <a:r>
              <a:rPr sz="2400" b="1" i="0" u="none" dirty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400" b="1" i="0" u="none" dirty="0" err="1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жасасу</a:t>
            </a:r>
            <a:endParaRPr sz="2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1500" y="476250"/>
            <a:ext cx="47625" cy="3810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963755" y="3002167"/>
            <a:ext cx="8302876" cy="384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4400" b="1" dirty="0" smtClean="0">
                <a:solidFill>
                  <a:srgbClr val="1E3A8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РАҚМЕТ!</a:t>
            </a:r>
            <a:endParaRPr sz="4400" b="1" i="0" u="none" dirty="0">
              <a:solidFill>
                <a:srgbClr val="1E3A8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695</Words>
  <Application>Microsoft Office PowerPoint</Application>
  <PresentationFormat>Широкоэкранный</PresentationFormat>
  <Paragraphs>144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Inter</vt:lpstr>
      <vt:lpstr>Poppins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dc:description>generated using python-pptx</dc:description>
  <cp:lastModifiedBy>User</cp:lastModifiedBy>
  <cp:revision>19</cp:revision>
  <cp:lastPrinted>2026-11-02T04:09:11Z</cp:lastPrinted>
  <dcterms:created xsi:type="dcterms:W3CDTF">2013-01-27T09:14:00Z</dcterms:created>
  <dcterms:modified xsi:type="dcterms:W3CDTF">2026-11-02T12:46:14Z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8D4DA586F1DD4819B0234DA34CD972B5_12</vt:lpwstr>
  </property>
</Properties>
</file>