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drawings/drawing9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theme/themeOverride5.xml" ContentType="application/vnd.openxmlformats-officedocument.themeOverride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theme/themeOverride8.xml" ContentType="application/vnd.openxmlformats-officedocument.themeOverride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theme/themeOverride9.xml" ContentType="application/vnd.openxmlformats-officedocument.themeOverride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theme/themeOverride10.xml" ContentType="application/vnd.openxmlformats-officedocument.themeOverride+xml"/>
  <Override PartName="/ppt/drawings/drawing15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1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6.xml" ContentType="application/vnd.openxmlformats-officedocument.drawingml.chartshapes+xml"/>
  <Override PartName="/ppt/charts/chart17.xml" ContentType="application/vnd.openxmlformats-officedocument.drawingml.chart+xml"/>
  <Override PartName="/ppt/drawings/drawing17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9" r:id="rId2"/>
    <p:sldId id="284" r:id="rId3"/>
    <p:sldId id="285" r:id="rId4"/>
    <p:sldId id="286" r:id="rId5"/>
    <p:sldId id="287" r:id="rId6"/>
    <p:sldId id="288" r:id="rId7"/>
    <p:sldId id="289" r:id="rId8"/>
    <p:sldId id="294" r:id="rId9"/>
    <p:sldId id="259" r:id="rId10"/>
    <p:sldId id="290" r:id="rId11"/>
    <p:sldId id="291" r:id="rId12"/>
    <p:sldId id="267" r:id="rId13"/>
    <p:sldId id="292" r:id="rId14"/>
    <p:sldId id="293" r:id="rId15"/>
    <p:sldId id="280" r:id="rId16"/>
    <p:sldId id="268" r:id="rId17"/>
    <p:sldId id="269" r:id="rId18"/>
    <p:sldId id="270" r:id="rId19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32" autoAdjust="0"/>
  </p:normalViewPr>
  <p:slideViewPr>
    <p:cSldViewPr>
      <p:cViewPr varScale="1">
        <p:scale>
          <a:sx n="121" d="100"/>
          <a:sy n="121" d="100"/>
        </p:scale>
        <p:origin x="1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3.xml"/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2026 ж. жоспар</c:v>
                </c:pt>
                <c:pt idx="1">
                  <c:v>2026ж.1.10. жоспар</c:v>
                </c:pt>
                <c:pt idx="2">
                  <c:v>2026ж.1.10. нақты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49278.2</c:v>
                </c:pt>
                <c:pt idx="1">
                  <c:v>29187.3</c:v>
                </c:pt>
                <c:pt idx="2">
                  <c:v>28707.5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3-4575-88E2-3615A0D80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3453056"/>
        <c:axId val="63454592"/>
        <c:axId val="0"/>
      </c:bar3DChart>
      <c:catAx>
        <c:axId val="63453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3454592"/>
        <c:crosses val="autoZero"/>
        <c:auto val="1"/>
        <c:lblAlgn val="ctr"/>
        <c:lblOffset val="100"/>
        <c:noMultiLvlLbl val="0"/>
      </c:catAx>
      <c:valAx>
        <c:axId val="63454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634530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04798881470371E-2"/>
          <c:y val="5.9212402985118907E-2"/>
          <c:w val="0.96019736502500619"/>
          <c:h val="0.607709141216706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15885.9</c:v>
                </c:pt>
                <c:pt idx="1">
                  <c:v>18147.099999999999</c:v>
                </c:pt>
                <c:pt idx="2">
                  <c:v>22791.7</c:v>
                </c:pt>
                <c:pt idx="3">
                  <c:v>28707.5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B-4C60-AB6B-FFF53F6DB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996288"/>
        <c:axId val="65997824"/>
        <c:axId val="0"/>
      </c:bar3DChart>
      <c:catAx>
        <c:axId val="65996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65997824"/>
        <c:crosses val="autoZero"/>
        <c:auto val="1"/>
        <c:lblAlgn val="ctr"/>
        <c:lblOffset val="100"/>
        <c:noMultiLvlLbl val="0"/>
      </c:catAx>
      <c:valAx>
        <c:axId val="65997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65996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095848900434458E-2"/>
          <c:y val="6.8812294665672111E-2"/>
          <c:w val="0.92290423127185395"/>
          <c:h val="0.914192773274826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1"/>
          <c:cat>
            <c:strRef>
              <c:f>Лист1!$A$2:$A$5</c:f>
              <c:strCache>
                <c:ptCount val="4"/>
                <c:pt idx="0">
                  <c:v>Налоговые поступления</c:v>
                </c:pt>
                <c:pt idx="1">
                  <c:v>Неналоговые поступления</c:v>
                </c:pt>
                <c:pt idx="2">
                  <c:v>Поступления от продажи основного капитала</c:v>
                </c:pt>
                <c:pt idx="3">
                  <c:v>Поступления трансфертов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18212.099999999999</c:v>
                </c:pt>
                <c:pt idx="1">
                  <c:v>394</c:v>
                </c:pt>
                <c:pt idx="2">
                  <c:v>475.4</c:v>
                </c:pt>
                <c:pt idx="3">
                  <c:v>9626.1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D-46E6-8DAC-039483C33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797447166551796E-2"/>
          <c:y val="8.1034539705798464E-2"/>
          <c:w val="0.87495412597678102"/>
          <c:h val="0.5887934373658194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2026 жыл жоспар</c:v>
                </c:pt>
                <c:pt idx="1">
                  <c:v>2026жыл 01.10.жоспар</c:v>
                </c:pt>
                <c:pt idx="2">
                  <c:v>2026жыл 01.10. нақты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29377.9</c:v>
                </c:pt>
                <c:pt idx="1">
                  <c:v>17829.2</c:v>
                </c:pt>
                <c:pt idx="2">
                  <c:v>18212.099999999999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B1-445E-9D6E-3E4B6F7D6C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481728"/>
        <c:axId val="65483520"/>
        <c:axId val="0"/>
      </c:bar3DChart>
      <c:catAx>
        <c:axId val="65481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5483520"/>
        <c:crosses val="autoZero"/>
        <c:auto val="1"/>
        <c:lblAlgn val="ctr"/>
        <c:lblOffset val="100"/>
        <c:noMultiLvlLbl val="0"/>
      </c:catAx>
      <c:valAx>
        <c:axId val="654835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65481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26012207415286"/>
          <c:y val="0.11680394097625545"/>
          <c:w val="0.42293139381969996"/>
          <c:h val="0.8831959331783768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Подоходный наллог</c:v>
                </c:pt>
                <c:pt idx="2">
                  <c:v>Налоги на собственность</c:v>
                </c:pt>
                <c:pt idx="3">
                  <c:v>Внутренние налоги на товары, работы и услуги</c:v>
                </c:pt>
                <c:pt idx="4">
                  <c:v>Прочие налоги и обязательные платежи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8229.6</c:v>
                </c:pt>
                <c:pt idx="2">
                  <c:v>1415.3</c:v>
                </c:pt>
                <c:pt idx="3">
                  <c:v>300.39999999999998</c:v>
                </c:pt>
                <c:pt idx="4">
                  <c:v>257.89999999999998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1E-4B17-BF97-890446C63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17457189987678"/>
          <c:y val="6.0374827633530914E-2"/>
          <c:w val="0.83583237794714238"/>
          <c:h val="0.8409323326771656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10798.8</c:v>
                </c:pt>
                <c:pt idx="1">
                  <c:v>14412</c:v>
                </c:pt>
                <c:pt idx="2">
                  <c:v>17546.599999999999</c:v>
                </c:pt>
                <c:pt idx="3">
                  <c:v>18212.099999999999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E-4621-8735-9392ECBED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8030464"/>
        <c:axId val="68032000"/>
        <c:axId val="0"/>
      </c:bar3DChart>
      <c:catAx>
        <c:axId val="680304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8032000"/>
        <c:crosses val="autoZero"/>
        <c:auto val="1"/>
        <c:lblAlgn val="ctr"/>
        <c:lblOffset val="100"/>
        <c:noMultiLvlLbl val="0"/>
      </c:catAx>
      <c:valAx>
        <c:axId val="680320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68030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2026 ж. жоспар</c:v>
                </c:pt>
                <c:pt idx="1">
                  <c:v>2026ж. 01.10.жоспар</c:v>
                </c:pt>
                <c:pt idx="2">
                  <c:v>2026ж. 01.10.накты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239</c:v>
                </c:pt>
                <c:pt idx="1">
                  <c:v>280.2</c:v>
                </c:pt>
                <c:pt idx="2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F8-4EE1-812F-C2F976266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7176704"/>
        <c:axId val="67178496"/>
        <c:axId val="0"/>
      </c:bar3DChart>
      <c:catAx>
        <c:axId val="67176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7178496"/>
        <c:crosses val="autoZero"/>
        <c:auto val="1"/>
        <c:lblAlgn val="ctr"/>
        <c:lblOffset val="100"/>
        <c:noMultiLvlLbl val="0"/>
      </c:catAx>
      <c:valAx>
        <c:axId val="671784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67176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306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5D-425B-B91C-DC303D1F5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23485805323844"/>
          <c:y val="4.4812831254043978E-2"/>
          <c:w val="0.84676523285735805"/>
          <c:h val="0.8409323326771656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39.700000000000003</c:v>
                </c:pt>
                <c:pt idx="1">
                  <c:v>43.5</c:v>
                </c:pt>
                <c:pt idx="2">
                  <c:v>105</c:v>
                </c:pt>
                <c:pt idx="3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6-4215-83A4-714DB51D0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1385088"/>
        <c:axId val="71386624"/>
        <c:axId val="0"/>
      </c:bar3DChart>
      <c:catAx>
        <c:axId val="713850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1386624"/>
        <c:crosses val="autoZero"/>
        <c:auto val="1"/>
        <c:lblAlgn val="ctr"/>
        <c:lblOffset val="100"/>
        <c:noMultiLvlLbl val="0"/>
      </c:catAx>
      <c:valAx>
        <c:axId val="713866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1385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BBB59">
                <a:lumMod val="75000"/>
              </a:srgbClr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 2026 ж. жоспар</c:v>
                </c:pt>
                <c:pt idx="1">
                  <c:v>2026 ж. 01.10.жоспар</c:v>
                </c:pt>
                <c:pt idx="2">
                  <c:v>2026 ж. 01.10.нақты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18434.5</c:v>
                </c:pt>
                <c:pt idx="1">
                  <c:v>10635.6</c:v>
                </c:pt>
                <c:pt idx="2">
                  <c:v>9626.1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14-4520-8225-2E059BBF4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456640"/>
        <c:axId val="71458176"/>
        <c:axId val="0"/>
      </c:bar3DChart>
      <c:catAx>
        <c:axId val="71456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71458176"/>
        <c:crosses val="autoZero"/>
        <c:auto val="1"/>
        <c:lblAlgn val="ctr"/>
        <c:lblOffset val="100"/>
        <c:noMultiLvlLbl val="0"/>
      </c:catAx>
      <c:valAx>
        <c:axId val="714581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1456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8064A2">
                <a:lumMod val="75000"/>
              </a:srgbClr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2026ж. жоспар</c:v>
                </c:pt>
                <c:pt idx="1">
                  <c:v>2026ж. 01.10.жоспар</c:v>
                </c:pt>
                <c:pt idx="2">
                  <c:v>2026ж. 01.10.нақты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677</c:v>
                </c:pt>
                <c:pt idx="1">
                  <c:v>442.2</c:v>
                </c:pt>
                <c:pt idx="2">
                  <c:v>475.4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F6-45EB-A00A-5081D349F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123328"/>
        <c:axId val="71124864"/>
        <c:axId val="0"/>
      </c:bar3DChart>
      <c:catAx>
        <c:axId val="71123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71124864"/>
        <c:crosses val="autoZero"/>
        <c:auto val="1"/>
        <c:lblAlgn val="ctr"/>
        <c:lblOffset val="100"/>
        <c:noMultiLvlLbl val="0"/>
      </c:catAx>
      <c:valAx>
        <c:axId val="711248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1123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23485805323844"/>
          <c:y val="4.4812831254043978E-2"/>
          <c:w val="0.78569105348671353"/>
          <c:h val="0.8409323326771656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8064A2">
                <a:lumMod val="75000"/>
              </a:srgbClr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213</c:v>
                </c:pt>
                <c:pt idx="1">
                  <c:v>234.3</c:v>
                </c:pt>
                <c:pt idx="2">
                  <c:v>247.2</c:v>
                </c:pt>
                <c:pt idx="3">
                  <c:v>475.4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D0-4FC6-B849-B5E0E9C01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1154688"/>
        <c:axId val="71164672"/>
        <c:axId val="0"/>
      </c:bar3DChart>
      <c:catAx>
        <c:axId val="71154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1164672"/>
        <c:crosses val="autoZero"/>
        <c:auto val="1"/>
        <c:lblAlgn val="ctr"/>
        <c:lblOffset val="100"/>
        <c:noMultiLvlLbl val="0"/>
      </c:catAx>
      <c:valAx>
        <c:axId val="711646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1154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23485805323844"/>
          <c:y val="4.4812831254043978E-2"/>
          <c:w val="0.78569105348671353"/>
          <c:h val="0.8409323326771656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BBB59">
                <a:lumMod val="75000"/>
              </a:srgbClr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4834.3999999999996</c:v>
                </c:pt>
                <c:pt idx="1">
                  <c:v>3457.3</c:v>
                </c:pt>
                <c:pt idx="2">
                  <c:v>4892.8</c:v>
                </c:pt>
                <c:pt idx="3">
                  <c:v>9626.1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E-4750-9AE3-D2978ACA6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1239552"/>
        <c:axId val="71241088"/>
        <c:axId val="0"/>
      </c:bar3DChart>
      <c:catAx>
        <c:axId val="712395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1241088"/>
        <c:crosses val="autoZero"/>
        <c:auto val="1"/>
        <c:lblAlgn val="ctr"/>
        <c:lblOffset val="100"/>
        <c:noMultiLvlLbl val="0"/>
      </c:catAx>
      <c:valAx>
        <c:axId val="712410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71239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2026ж. жоспар</c:v>
                </c:pt>
                <c:pt idx="1">
                  <c:v>2026ж. 01.08 жоспар</c:v>
                </c:pt>
                <c:pt idx="2">
                  <c:v>2026ж. 01.08 нақты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53385.3</c:v>
                </c:pt>
                <c:pt idx="1">
                  <c:v>27423.599999999999</c:v>
                </c:pt>
                <c:pt idx="2">
                  <c:v>26297.5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2C-4EA0-BA81-D7AE4CB76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076928"/>
        <c:axId val="100082816"/>
        <c:axId val="0"/>
      </c:bar3DChart>
      <c:catAx>
        <c:axId val="100076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100082816"/>
        <c:crosses val="autoZero"/>
        <c:auto val="1"/>
        <c:lblAlgn val="ctr"/>
        <c:lblOffset val="100"/>
        <c:noMultiLvlLbl val="0"/>
      </c:catAx>
      <c:valAx>
        <c:axId val="1000828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0076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711167922487187"/>
          <c:y val="4.4812831254043978E-2"/>
          <c:w val="0.73077444225721899"/>
          <c:h val="0.8409323326771656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2023ж</c:v>
                </c:pt>
                <c:pt idx="1">
                  <c:v>2024ж</c:v>
                </c:pt>
                <c:pt idx="2">
                  <c:v>2025ж</c:v>
                </c:pt>
                <c:pt idx="3">
                  <c:v>2026ж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25077.599999999999</c:v>
                </c:pt>
                <c:pt idx="1">
                  <c:v>16037.8</c:v>
                </c:pt>
                <c:pt idx="2">
                  <c:v>20471.400000000001</c:v>
                </c:pt>
                <c:pt idx="3">
                  <c:v>26297.5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F-4B90-80C8-FD79D7275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185600"/>
        <c:axId val="100187136"/>
        <c:axId val="0"/>
      </c:bar3DChart>
      <c:catAx>
        <c:axId val="1001856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00187136"/>
        <c:crosses val="autoZero"/>
        <c:auto val="1"/>
        <c:lblAlgn val="ctr"/>
        <c:lblOffset val="100"/>
        <c:noMultiLvlLbl val="0"/>
      </c:catAx>
      <c:valAx>
        <c:axId val="1001871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001856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6.0135098368887287E-2"/>
          <c:w val="0.62599335367965792"/>
          <c:h val="0.896912237410305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5"/>
          <c:dPt>
            <c:idx val="0"/>
            <c:bubble3D val="0"/>
            <c:explosion val="35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E022-4022-85F8-CAE4724A0A8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E022-4022-85F8-CAE4724A0A8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022-4022-85F8-CAE4724A0A8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022-4022-85F8-CAE4724A0A8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47BD-4836-9A2F-76336D2F02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E022-4022-85F8-CAE4724A0A89}"/>
              </c:ext>
            </c:extLst>
          </c:dPt>
          <c:dPt>
            <c:idx val="6"/>
            <c:bubble3D val="0"/>
            <c:explosion val="16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E022-4022-85F8-CAE4724A0A8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47BD-4836-9A2F-76336D2F02E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47BD-4836-9A2F-76336D2F02E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47BD-4836-9A2F-76336D2F02E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47BD-4836-9A2F-76336D2F02E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47BD-4836-9A2F-76336D2F02E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47BD-4836-9A2F-76336D2F02ED}"/>
              </c:ext>
            </c:extLst>
          </c:dPt>
          <c:cat>
            <c:strRef>
              <c:f>Лист1!$A$2:$A$14</c:f>
              <c:strCache>
                <c:ptCount val="13"/>
                <c:pt idx="0">
                  <c:v>Жалпы сипаттағы мемлекеттік қызмет</c:v>
                </c:pt>
                <c:pt idx="1">
                  <c:v>Қорғаныс</c:v>
                </c:pt>
                <c:pt idx="2">
                  <c:v>Әлеуметтік қорғау</c:v>
                </c:pt>
                <c:pt idx="3">
                  <c:v>Тұрғын үй-коммуналдық шаруашылығы</c:v>
                </c:pt>
                <c:pt idx="4">
                  <c:v>Өнеркәсіп, сәулет және құрылыс қызметі</c:v>
                </c:pt>
                <c:pt idx="5">
                  <c:v>Көлік және  коммуникация</c:v>
                </c:pt>
                <c:pt idx="6">
                  <c:v>Мәдениет</c:v>
                </c:pt>
                <c:pt idx="7">
                  <c:v>Трансферттер</c:v>
                </c:pt>
                <c:pt idx="8">
                  <c:v>Ауыл шаруашылығы</c:v>
                </c:pt>
                <c:pt idx="9">
                  <c:v>Басқалар</c:v>
                </c:pt>
                <c:pt idx="10">
                  <c:v>Қоғамдық тәртіп, қылмыстық-атқару қызметі</c:v>
                </c:pt>
                <c:pt idx="11">
                  <c:v>Отын-энергетика кешені және жер қойнауын пайдалану</c:v>
                </c:pt>
                <c:pt idx="12">
                  <c:v>Борышқа қызмет көрсету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1376272.4</c:v>
                </c:pt>
                <c:pt idx="1">
                  <c:v>24693.9</c:v>
                </c:pt>
                <c:pt idx="2">
                  <c:v>1490650.9</c:v>
                </c:pt>
                <c:pt idx="3">
                  <c:v>11742318.4</c:v>
                </c:pt>
                <c:pt idx="4">
                  <c:v>69574.5</c:v>
                </c:pt>
                <c:pt idx="5">
                  <c:v>5002884.5</c:v>
                </c:pt>
                <c:pt idx="6">
                  <c:v>1118951.3999999999</c:v>
                </c:pt>
                <c:pt idx="7">
                  <c:v>16780500.300000001</c:v>
                </c:pt>
                <c:pt idx="8">
                  <c:v>9061.2000000000007</c:v>
                </c:pt>
                <c:pt idx="9">
                  <c:v>93299</c:v>
                </c:pt>
                <c:pt idx="10">
                  <c:v>456667</c:v>
                </c:pt>
                <c:pt idx="11">
                  <c:v>826810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22-4022-85F8-CAE4724A0A8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47BD-4836-9A2F-76336D2F02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47BD-4836-9A2F-76336D2F02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F-47BD-4836-9A2F-76336D2F02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1-47BD-4836-9A2F-76336D2F02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3-47BD-4836-9A2F-76336D2F02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5-47BD-4836-9A2F-76336D2F02E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7-47BD-4836-9A2F-76336D2F02E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9-47BD-4836-9A2F-76336D2F02E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B-47BD-4836-9A2F-76336D2F02E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D-47BD-4836-9A2F-76336D2F02E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2F-47BD-4836-9A2F-76336D2F02E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31-47BD-4836-9A2F-76336D2F02E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33-47BD-4836-9A2F-76336D2F02ED}"/>
              </c:ext>
            </c:extLst>
          </c:dPt>
          <c:cat>
            <c:strRef>
              <c:f>Лист1!$A$2:$A$14</c:f>
              <c:strCache>
                <c:ptCount val="13"/>
                <c:pt idx="0">
                  <c:v>Жалпы сипаттағы мемлекеттік қызмет</c:v>
                </c:pt>
                <c:pt idx="1">
                  <c:v>Қорғаныс</c:v>
                </c:pt>
                <c:pt idx="2">
                  <c:v>Әлеуметтік қорғау</c:v>
                </c:pt>
                <c:pt idx="3">
                  <c:v>Тұрғын үй-коммуналдық шаруашылығы</c:v>
                </c:pt>
                <c:pt idx="4">
                  <c:v>Өнеркәсіп, сәулет және құрылыс қызметі</c:v>
                </c:pt>
                <c:pt idx="5">
                  <c:v>Көлік және  коммуникация</c:v>
                </c:pt>
                <c:pt idx="6">
                  <c:v>Мәдениет</c:v>
                </c:pt>
                <c:pt idx="7">
                  <c:v>Трансферттер</c:v>
                </c:pt>
                <c:pt idx="8">
                  <c:v>Ауыл шаруашылығы</c:v>
                </c:pt>
                <c:pt idx="9">
                  <c:v>Басқалар</c:v>
                </c:pt>
                <c:pt idx="10">
                  <c:v>Қоғамдық тәртіп, қылмыстық-атқару қызметі</c:v>
                </c:pt>
                <c:pt idx="11">
                  <c:v>Отын-энергетика кешені және жер қойнауын пайдалану</c:v>
                </c:pt>
                <c:pt idx="12">
                  <c:v>Борышқа қызмет көрсету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C-0818-4A71-92B0-3FFBF0FCA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284318549106116"/>
          <c:y val="7.8817050224750957E-3"/>
          <c:w val="0.30715681450893878"/>
          <c:h val="0.972418939646735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/>
              </a:solidFill>
              <a:latin typeface="Arial" pitchFamily="34" charset="0"/>
              <a:ea typeface="+mn-ea"/>
              <a:cs typeface="Arial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25647.200000000001</c:v>
                </c:pt>
                <c:pt idx="1">
                  <c:v>16111.4</c:v>
                </c:pt>
                <c:pt idx="2">
                  <c:v>20902.7</c:v>
                </c:pt>
                <c:pt idx="3">
                  <c:v>27423.5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C9-4DD2-840A-DCF39B2A280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7414696853575654E-2"/>
                  <c:y val="-2.258366144764651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21036,7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AC9-4DD2-840A-DCF39B2A2802}"/>
                </c:ext>
              </c:extLst>
            </c:dLbl>
            <c:dLbl>
              <c:idx val="1"/>
              <c:layout>
                <c:manualLayout>
                  <c:x val="3.7931757482860519E-2"/>
                  <c:y val="-6.401309992544256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33497,7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AC9-4DD2-840A-DCF39B2A2802}"/>
                </c:ext>
              </c:extLst>
            </c:dLbl>
            <c:dLbl>
              <c:idx val="2"/>
              <c:layout>
                <c:manualLayout>
                  <c:x val="5.1207872601861701E-2"/>
                  <c:y val="-1.006679359915236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35139,9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AC9-4DD2-840A-DCF39B2A2802}"/>
                </c:ext>
              </c:extLst>
            </c:dLbl>
            <c:dLbl>
              <c:idx val="3"/>
              <c:layout>
                <c:manualLayout>
                  <c:x val="3.603516960871749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41148,6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AC9-4DD2-840A-DCF39B2A28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25077.599999999999</c:v>
                </c:pt>
                <c:pt idx="1">
                  <c:v>16037.8</c:v>
                </c:pt>
                <c:pt idx="2">
                  <c:v>20471.400000000001</c:v>
                </c:pt>
                <c:pt idx="3">
                  <c:v>26297.5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C9-4DD2-840A-DCF39B2A280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2023 жыл</c:v>
                </c:pt>
                <c:pt idx="1">
                  <c:v>2024 жыл</c:v>
                </c:pt>
                <c:pt idx="2">
                  <c:v>2025 жыл</c:v>
                </c:pt>
                <c:pt idx="3">
                  <c:v>2026 жыл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7AC9-4DD2-840A-DCF39B2A2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4206592"/>
        <c:axId val="114208128"/>
        <c:axId val="0"/>
      </c:bar3DChart>
      <c:catAx>
        <c:axId val="11420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208128"/>
        <c:crosses val="autoZero"/>
        <c:auto val="1"/>
        <c:lblAlgn val="ctr"/>
        <c:lblOffset val="100"/>
        <c:noMultiLvlLbl val="0"/>
      </c:catAx>
      <c:valAx>
        <c:axId val="114208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1420659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BD6A28-B341-44BD-A641-B7DF520F8413}" type="doc">
      <dgm:prSet loTypeId="urn:microsoft.com/office/officeart/2005/8/layout/hList7#3" loCatId="list" qsTypeId="urn:microsoft.com/office/officeart/2005/8/quickstyle/simple1" qsCatId="simple" csTypeId="urn:microsoft.com/office/officeart/2005/8/colors/colorful4" csCatId="colorful" phldr="1"/>
      <dgm:spPr/>
    </dgm:pt>
    <dgm:pt modelId="{CC29BB02-D4D4-47F4-8C98-41D9F6291A7F}">
      <dgm:prSet phldrT="[Текст]" custT="1"/>
      <dgm:spPr/>
      <dgm:t>
        <a:bodyPr/>
        <a:lstStyle/>
        <a:p>
          <a:endParaRPr lang="ru-RU" sz="2000" dirty="0">
            <a:latin typeface="Arial" pitchFamily="34" charset="0"/>
            <a:cs typeface="Arial" pitchFamily="34" charset="0"/>
          </a:endParaRPr>
        </a:p>
      </dgm:t>
    </dgm:pt>
    <dgm:pt modelId="{13789683-4CC5-4A94-89EA-5529CC4F8AD1}" type="parTrans" cxnId="{1103F045-0C8A-4B1F-B65D-1F2474CD1F55}">
      <dgm:prSet/>
      <dgm:spPr/>
      <dgm:t>
        <a:bodyPr/>
        <a:lstStyle/>
        <a:p>
          <a:endParaRPr lang="ru-RU"/>
        </a:p>
      </dgm:t>
    </dgm:pt>
    <dgm:pt modelId="{4B4F2EC1-793E-42E0-A0CA-17730A6CC7F1}" type="sibTrans" cxnId="{1103F045-0C8A-4B1F-B65D-1F2474CD1F55}">
      <dgm:prSet/>
      <dgm:spPr/>
      <dgm:t>
        <a:bodyPr/>
        <a:lstStyle/>
        <a:p>
          <a:endParaRPr lang="ru-RU"/>
        </a:p>
      </dgm:t>
    </dgm:pt>
    <dgm:pt modelId="{1B963878-26B8-4500-85BF-B04374A24447}">
      <dgm:prSet phldrT="[Текст]" custT="1"/>
      <dgm:spPr/>
      <dgm:t>
        <a:bodyPr/>
        <a:lstStyle/>
        <a:p>
          <a:endParaRPr lang="ru-RU" sz="1050" dirty="0"/>
        </a:p>
      </dgm:t>
    </dgm:pt>
    <dgm:pt modelId="{5B0B6F17-F8C8-4E97-B241-211ECC1657F9}" type="sibTrans" cxnId="{B705A8AE-8E5A-477A-88EB-E928053BE02F}">
      <dgm:prSet/>
      <dgm:spPr/>
      <dgm:t>
        <a:bodyPr/>
        <a:lstStyle/>
        <a:p>
          <a:endParaRPr lang="ru-RU"/>
        </a:p>
      </dgm:t>
    </dgm:pt>
    <dgm:pt modelId="{043757A1-401C-49EB-8899-2AA759486983}" type="parTrans" cxnId="{B705A8AE-8E5A-477A-88EB-E928053BE02F}">
      <dgm:prSet/>
      <dgm:spPr/>
      <dgm:t>
        <a:bodyPr/>
        <a:lstStyle/>
        <a:p>
          <a:endParaRPr lang="ru-RU"/>
        </a:p>
      </dgm:t>
    </dgm:pt>
    <dgm:pt modelId="{4771CE2E-1379-4BF1-AECE-97E4DB5C6A18}">
      <dgm:prSet phldrT="[Текст]" custT="1"/>
      <dgm:spPr/>
      <dgm:t>
        <a:bodyPr/>
        <a:lstStyle/>
        <a:p>
          <a:endParaRPr lang="ru-RU" sz="1100" dirty="0">
            <a:latin typeface="Arial" pitchFamily="34" charset="0"/>
            <a:cs typeface="Arial" pitchFamily="34" charset="0"/>
          </a:endParaRPr>
        </a:p>
      </dgm:t>
    </dgm:pt>
    <dgm:pt modelId="{4A550B67-601C-4604-9D0D-EC6D8643EADC}" type="sibTrans" cxnId="{FA40EE5A-275C-4805-AF5D-9B5968E13A9B}">
      <dgm:prSet/>
      <dgm:spPr/>
      <dgm:t>
        <a:bodyPr/>
        <a:lstStyle/>
        <a:p>
          <a:endParaRPr lang="ru-RU"/>
        </a:p>
      </dgm:t>
    </dgm:pt>
    <dgm:pt modelId="{C33D7FEF-68AC-4896-B26D-E95A34837414}" type="parTrans" cxnId="{FA40EE5A-275C-4805-AF5D-9B5968E13A9B}">
      <dgm:prSet/>
      <dgm:spPr/>
      <dgm:t>
        <a:bodyPr/>
        <a:lstStyle/>
        <a:p>
          <a:endParaRPr lang="ru-RU"/>
        </a:p>
      </dgm:t>
    </dgm:pt>
    <dgm:pt modelId="{A2497EC7-7F12-4E37-AF2C-75A2BB41FDA0}" type="pres">
      <dgm:prSet presAssocID="{62BD6A28-B341-44BD-A641-B7DF520F8413}" presName="Name0" presStyleCnt="0">
        <dgm:presLayoutVars>
          <dgm:dir/>
          <dgm:resizeHandles val="exact"/>
        </dgm:presLayoutVars>
      </dgm:prSet>
      <dgm:spPr/>
    </dgm:pt>
    <dgm:pt modelId="{8F7F42B3-5BE3-4986-9170-2FF754F3C463}" type="pres">
      <dgm:prSet presAssocID="{62BD6A28-B341-44BD-A641-B7DF520F8413}" presName="fgShape" presStyleLbl="fgShp" presStyleIdx="0" presStyleCnt="1" custFlipVert="1" custScaleX="101183" custScaleY="333315" custLinFactY="33333" custLinFactNeighborX="669" custLinFactNeighborY="100000"/>
      <dgm:spPr/>
    </dgm:pt>
    <dgm:pt modelId="{072C4EFC-CD8C-4C0C-913B-1F819D29FB11}" type="pres">
      <dgm:prSet presAssocID="{62BD6A28-B341-44BD-A641-B7DF520F8413}" presName="linComp" presStyleCnt="0"/>
      <dgm:spPr/>
    </dgm:pt>
    <dgm:pt modelId="{94F2FF29-6117-483F-AE85-984884B77F48}" type="pres">
      <dgm:prSet presAssocID="{CC29BB02-D4D4-47F4-8C98-41D9F6291A7F}" presName="compNode" presStyleCnt="0"/>
      <dgm:spPr/>
    </dgm:pt>
    <dgm:pt modelId="{EDE6F6CF-631F-40D0-A487-2BF997FD6D64}" type="pres">
      <dgm:prSet presAssocID="{CC29BB02-D4D4-47F4-8C98-41D9F6291A7F}" presName="bkgdShape" presStyleLbl="node1" presStyleIdx="0" presStyleCnt="3" custScaleX="70684"/>
      <dgm:spPr/>
    </dgm:pt>
    <dgm:pt modelId="{2D876421-AA10-4683-8F50-84D6DF4EC274}" type="pres">
      <dgm:prSet presAssocID="{CC29BB02-D4D4-47F4-8C98-41D9F6291A7F}" presName="nodeTx" presStyleLbl="node1" presStyleIdx="0" presStyleCnt="3">
        <dgm:presLayoutVars>
          <dgm:bulletEnabled val="1"/>
        </dgm:presLayoutVars>
      </dgm:prSet>
      <dgm:spPr/>
    </dgm:pt>
    <dgm:pt modelId="{8EA47322-BD82-4BB2-B027-8CB8C9381DE6}" type="pres">
      <dgm:prSet presAssocID="{CC29BB02-D4D4-47F4-8C98-41D9F6291A7F}" presName="invisiNode" presStyleLbl="node1" presStyleIdx="0" presStyleCnt="3"/>
      <dgm:spPr/>
    </dgm:pt>
    <dgm:pt modelId="{73CAC7D3-0B66-46AC-BD88-D762B0FE754B}" type="pres">
      <dgm:prSet presAssocID="{CC29BB02-D4D4-47F4-8C98-41D9F6291A7F}" presName="imagNode" presStyleLbl="fgImgPlace1" presStyleIdx="0" presStyleCnt="3" custScaleX="234237" custScaleY="165254" custLinFactNeighborX="-5212" custLinFactNeighborY="1595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A582D19C-62E9-455F-9B11-2C29DCBD0D41}" type="pres">
      <dgm:prSet presAssocID="{4B4F2EC1-793E-42E0-A0CA-17730A6CC7F1}" presName="sibTrans" presStyleLbl="sibTrans2D1" presStyleIdx="0" presStyleCnt="0"/>
      <dgm:spPr/>
    </dgm:pt>
    <dgm:pt modelId="{FE6E0F41-F564-4EEE-A488-C574D1F1410C}" type="pres">
      <dgm:prSet presAssocID="{1B963878-26B8-4500-85BF-B04374A24447}" presName="compNode" presStyleCnt="0"/>
      <dgm:spPr/>
    </dgm:pt>
    <dgm:pt modelId="{20CEE5BA-EB24-4431-905A-804DBA88C632}" type="pres">
      <dgm:prSet presAssocID="{1B963878-26B8-4500-85BF-B04374A24447}" presName="bkgdShape" presStyleLbl="node1" presStyleIdx="1" presStyleCnt="3" custScaleX="70215"/>
      <dgm:spPr/>
    </dgm:pt>
    <dgm:pt modelId="{96AE2AB5-0588-4877-8B0E-4599B616368C}" type="pres">
      <dgm:prSet presAssocID="{1B963878-26B8-4500-85BF-B04374A24447}" presName="nodeTx" presStyleLbl="node1" presStyleIdx="1" presStyleCnt="3">
        <dgm:presLayoutVars>
          <dgm:bulletEnabled val="1"/>
        </dgm:presLayoutVars>
      </dgm:prSet>
      <dgm:spPr/>
    </dgm:pt>
    <dgm:pt modelId="{887FD380-8AED-4263-81E7-E51C1B768BFB}" type="pres">
      <dgm:prSet presAssocID="{1B963878-26B8-4500-85BF-B04374A24447}" presName="invisiNode" presStyleLbl="node1" presStyleIdx="1" presStyleCnt="3"/>
      <dgm:spPr/>
    </dgm:pt>
    <dgm:pt modelId="{270B82A8-245E-4FFB-A669-F06661DB8118}" type="pres">
      <dgm:prSet presAssocID="{1B963878-26B8-4500-85BF-B04374A24447}" presName="imagNode" presStyleLbl="fgImgPlace1" presStyleIdx="1" presStyleCnt="3" custScaleX="259341" custScaleY="165253" custLinFactNeighborX="4880" custLinFactNeighborY="730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  <dgm:pt modelId="{4C5ABFCE-9201-4F95-8757-17026E6B3E96}" type="pres">
      <dgm:prSet presAssocID="{5B0B6F17-F8C8-4E97-B241-211ECC1657F9}" presName="sibTrans" presStyleLbl="sibTrans2D1" presStyleIdx="0" presStyleCnt="0"/>
      <dgm:spPr/>
    </dgm:pt>
    <dgm:pt modelId="{4E1C5AEA-00F3-40BD-8458-05D1AE38D44A}" type="pres">
      <dgm:prSet presAssocID="{4771CE2E-1379-4BF1-AECE-97E4DB5C6A18}" presName="compNode" presStyleCnt="0"/>
      <dgm:spPr/>
    </dgm:pt>
    <dgm:pt modelId="{BB6E1940-3668-4A9D-9930-C76F5011C285}" type="pres">
      <dgm:prSet presAssocID="{4771CE2E-1379-4BF1-AECE-97E4DB5C6A18}" presName="bkgdShape" presStyleLbl="node1" presStyleIdx="2" presStyleCnt="3" custScaleX="71248"/>
      <dgm:spPr/>
    </dgm:pt>
    <dgm:pt modelId="{03E085B0-D77A-4E5B-ABF4-7BBCED6978E1}" type="pres">
      <dgm:prSet presAssocID="{4771CE2E-1379-4BF1-AECE-97E4DB5C6A18}" presName="nodeTx" presStyleLbl="node1" presStyleIdx="2" presStyleCnt="3">
        <dgm:presLayoutVars>
          <dgm:bulletEnabled val="1"/>
        </dgm:presLayoutVars>
      </dgm:prSet>
      <dgm:spPr/>
    </dgm:pt>
    <dgm:pt modelId="{09995732-B4B6-43F0-B4B9-CC0FBEFC7863}" type="pres">
      <dgm:prSet presAssocID="{4771CE2E-1379-4BF1-AECE-97E4DB5C6A18}" presName="invisiNode" presStyleLbl="node1" presStyleIdx="2" presStyleCnt="3"/>
      <dgm:spPr/>
    </dgm:pt>
    <dgm:pt modelId="{123E3DFD-2A93-4C2C-BEAF-FC23318EF651}" type="pres">
      <dgm:prSet presAssocID="{4771CE2E-1379-4BF1-AECE-97E4DB5C6A18}" presName="imagNode" presStyleLbl="fgImgPlace1" presStyleIdx="2" presStyleCnt="3" custScaleX="314377" custScaleY="165253" custLinFactNeighborX="-2438" custLinFactNeighborY="730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</dgm:ptLst>
  <dgm:cxnLst>
    <dgm:cxn modelId="{1103F045-0C8A-4B1F-B65D-1F2474CD1F55}" srcId="{62BD6A28-B341-44BD-A641-B7DF520F8413}" destId="{CC29BB02-D4D4-47F4-8C98-41D9F6291A7F}" srcOrd="0" destOrd="0" parTransId="{13789683-4CC5-4A94-89EA-5529CC4F8AD1}" sibTransId="{4B4F2EC1-793E-42E0-A0CA-17730A6CC7F1}"/>
    <dgm:cxn modelId="{FA40EE5A-275C-4805-AF5D-9B5968E13A9B}" srcId="{62BD6A28-B341-44BD-A641-B7DF520F8413}" destId="{4771CE2E-1379-4BF1-AECE-97E4DB5C6A18}" srcOrd="2" destOrd="0" parTransId="{C33D7FEF-68AC-4896-B26D-E95A34837414}" sibTransId="{4A550B67-601C-4604-9D0D-EC6D8643EADC}"/>
    <dgm:cxn modelId="{8B351D80-B465-49C5-9343-F0B1FE0F2CD8}" type="presOf" srcId="{CC29BB02-D4D4-47F4-8C98-41D9F6291A7F}" destId="{EDE6F6CF-631F-40D0-A487-2BF997FD6D64}" srcOrd="0" destOrd="0" presId="urn:microsoft.com/office/officeart/2005/8/layout/hList7#3"/>
    <dgm:cxn modelId="{16EEEC86-4502-43AE-8271-E39136E27243}" type="presOf" srcId="{1B963878-26B8-4500-85BF-B04374A24447}" destId="{20CEE5BA-EB24-4431-905A-804DBA88C632}" srcOrd="0" destOrd="0" presId="urn:microsoft.com/office/officeart/2005/8/layout/hList7#3"/>
    <dgm:cxn modelId="{08FA769D-A694-4B1E-A3C8-5CCDEEFEB5D2}" type="presOf" srcId="{5B0B6F17-F8C8-4E97-B241-211ECC1657F9}" destId="{4C5ABFCE-9201-4F95-8757-17026E6B3E96}" srcOrd="0" destOrd="0" presId="urn:microsoft.com/office/officeart/2005/8/layout/hList7#3"/>
    <dgm:cxn modelId="{4B4C239F-F643-4030-BBCC-2B4C860331FE}" type="presOf" srcId="{4B4F2EC1-793E-42E0-A0CA-17730A6CC7F1}" destId="{A582D19C-62E9-455F-9B11-2C29DCBD0D41}" srcOrd="0" destOrd="0" presId="urn:microsoft.com/office/officeart/2005/8/layout/hList7#3"/>
    <dgm:cxn modelId="{B705A8AE-8E5A-477A-88EB-E928053BE02F}" srcId="{62BD6A28-B341-44BD-A641-B7DF520F8413}" destId="{1B963878-26B8-4500-85BF-B04374A24447}" srcOrd="1" destOrd="0" parTransId="{043757A1-401C-49EB-8899-2AA759486983}" sibTransId="{5B0B6F17-F8C8-4E97-B241-211ECC1657F9}"/>
    <dgm:cxn modelId="{16A041B9-8995-44E0-8623-43266525E517}" type="presOf" srcId="{4771CE2E-1379-4BF1-AECE-97E4DB5C6A18}" destId="{BB6E1940-3668-4A9D-9930-C76F5011C285}" srcOrd="0" destOrd="0" presId="urn:microsoft.com/office/officeart/2005/8/layout/hList7#3"/>
    <dgm:cxn modelId="{B75034BB-7588-47C4-899F-DFE8A26A942E}" type="presOf" srcId="{CC29BB02-D4D4-47F4-8C98-41D9F6291A7F}" destId="{2D876421-AA10-4683-8F50-84D6DF4EC274}" srcOrd="1" destOrd="0" presId="urn:microsoft.com/office/officeart/2005/8/layout/hList7#3"/>
    <dgm:cxn modelId="{C40015D9-FFDA-4AB7-ACBB-64473C58B783}" type="presOf" srcId="{62BD6A28-B341-44BD-A641-B7DF520F8413}" destId="{A2497EC7-7F12-4E37-AF2C-75A2BB41FDA0}" srcOrd="0" destOrd="0" presId="urn:microsoft.com/office/officeart/2005/8/layout/hList7#3"/>
    <dgm:cxn modelId="{8BD53DE3-B99C-40C7-B731-83EA123E749A}" type="presOf" srcId="{1B963878-26B8-4500-85BF-B04374A24447}" destId="{96AE2AB5-0588-4877-8B0E-4599B616368C}" srcOrd="1" destOrd="0" presId="urn:microsoft.com/office/officeart/2005/8/layout/hList7#3"/>
    <dgm:cxn modelId="{88E7B9F0-57BF-4EA9-96AB-C4EEE934B92E}" type="presOf" srcId="{4771CE2E-1379-4BF1-AECE-97E4DB5C6A18}" destId="{03E085B0-D77A-4E5B-ABF4-7BBCED6978E1}" srcOrd="1" destOrd="0" presId="urn:microsoft.com/office/officeart/2005/8/layout/hList7#3"/>
    <dgm:cxn modelId="{B2F209A2-C01C-46D5-A9D9-9913AB9CA8FA}" type="presParOf" srcId="{A2497EC7-7F12-4E37-AF2C-75A2BB41FDA0}" destId="{8F7F42B3-5BE3-4986-9170-2FF754F3C463}" srcOrd="0" destOrd="0" presId="urn:microsoft.com/office/officeart/2005/8/layout/hList7#3"/>
    <dgm:cxn modelId="{14DEA017-3237-4DF6-AAF7-BC8220D1E1B8}" type="presParOf" srcId="{A2497EC7-7F12-4E37-AF2C-75A2BB41FDA0}" destId="{072C4EFC-CD8C-4C0C-913B-1F819D29FB11}" srcOrd="1" destOrd="0" presId="urn:microsoft.com/office/officeart/2005/8/layout/hList7#3"/>
    <dgm:cxn modelId="{56255586-206F-466C-AEB8-8C4D6659BA43}" type="presParOf" srcId="{072C4EFC-CD8C-4C0C-913B-1F819D29FB11}" destId="{94F2FF29-6117-483F-AE85-984884B77F48}" srcOrd="0" destOrd="0" presId="urn:microsoft.com/office/officeart/2005/8/layout/hList7#3"/>
    <dgm:cxn modelId="{739A865A-5CAF-4C86-BF96-A4833148B283}" type="presParOf" srcId="{94F2FF29-6117-483F-AE85-984884B77F48}" destId="{EDE6F6CF-631F-40D0-A487-2BF997FD6D64}" srcOrd="0" destOrd="0" presId="urn:microsoft.com/office/officeart/2005/8/layout/hList7#3"/>
    <dgm:cxn modelId="{E555B405-434B-4010-B166-02F8FBF80FF2}" type="presParOf" srcId="{94F2FF29-6117-483F-AE85-984884B77F48}" destId="{2D876421-AA10-4683-8F50-84D6DF4EC274}" srcOrd="1" destOrd="0" presId="urn:microsoft.com/office/officeart/2005/8/layout/hList7#3"/>
    <dgm:cxn modelId="{FDB5BE68-CA5F-4309-BF0D-B3D6A8EFFD09}" type="presParOf" srcId="{94F2FF29-6117-483F-AE85-984884B77F48}" destId="{8EA47322-BD82-4BB2-B027-8CB8C9381DE6}" srcOrd="2" destOrd="0" presId="urn:microsoft.com/office/officeart/2005/8/layout/hList7#3"/>
    <dgm:cxn modelId="{33A3B1E0-CB83-4194-B92F-4E43FA1E0B60}" type="presParOf" srcId="{94F2FF29-6117-483F-AE85-984884B77F48}" destId="{73CAC7D3-0B66-46AC-BD88-D762B0FE754B}" srcOrd="3" destOrd="0" presId="urn:microsoft.com/office/officeart/2005/8/layout/hList7#3"/>
    <dgm:cxn modelId="{A4838679-C0DB-44F3-9BAA-588591077DEE}" type="presParOf" srcId="{072C4EFC-CD8C-4C0C-913B-1F819D29FB11}" destId="{A582D19C-62E9-455F-9B11-2C29DCBD0D41}" srcOrd="1" destOrd="0" presId="urn:microsoft.com/office/officeart/2005/8/layout/hList7#3"/>
    <dgm:cxn modelId="{7E64FF31-B843-4FBA-9748-C32D470D734C}" type="presParOf" srcId="{072C4EFC-CD8C-4C0C-913B-1F819D29FB11}" destId="{FE6E0F41-F564-4EEE-A488-C574D1F1410C}" srcOrd="2" destOrd="0" presId="urn:microsoft.com/office/officeart/2005/8/layout/hList7#3"/>
    <dgm:cxn modelId="{68C4712B-A573-4A05-9224-946090FC14F4}" type="presParOf" srcId="{FE6E0F41-F564-4EEE-A488-C574D1F1410C}" destId="{20CEE5BA-EB24-4431-905A-804DBA88C632}" srcOrd="0" destOrd="0" presId="urn:microsoft.com/office/officeart/2005/8/layout/hList7#3"/>
    <dgm:cxn modelId="{43CC92C2-66D6-4BF1-A096-6454738AB340}" type="presParOf" srcId="{FE6E0F41-F564-4EEE-A488-C574D1F1410C}" destId="{96AE2AB5-0588-4877-8B0E-4599B616368C}" srcOrd="1" destOrd="0" presId="urn:microsoft.com/office/officeart/2005/8/layout/hList7#3"/>
    <dgm:cxn modelId="{EA17125A-3965-4E81-8E08-96926F281DFC}" type="presParOf" srcId="{FE6E0F41-F564-4EEE-A488-C574D1F1410C}" destId="{887FD380-8AED-4263-81E7-E51C1B768BFB}" srcOrd="2" destOrd="0" presId="urn:microsoft.com/office/officeart/2005/8/layout/hList7#3"/>
    <dgm:cxn modelId="{A29B0011-D414-40A1-9154-E989449846E3}" type="presParOf" srcId="{FE6E0F41-F564-4EEE-A488-C574D1F1410C}" destId="{270B82A8-245E-4FFB-A669-F06661DB8118}" srcOrd="3" destOrd="0" presId="urn:microsoft.com/office/officeart/2005/8/layout/hList7#3"/>
    <dgm:cxn modelId="{A0D248BA-C9E6-42E3-85B2-DB4397857B62}" type="presParOf" srcId="{072C4EFC-CD8C-4C0C-913B-1F819D29FB11}" destId="{4C5ABFCE-9201-4F95-8757-17026E6B3E96}" srcOrd="3" destOrd="0" presId="urn:microsoft.com/office/officeart/2005/8/layout/hList7#3"/>
    <dgm:cxn modelId="{FA9C2B25-3699-4FEE-B5E3-592359CFD5C9}" type="presParOf" srcId="{072C4EFC-CD8C-4C0C-913B-1F819D29FB11}" destId="{4E1C5AEA-00F3-40BD-8458-05D1AE38D44A}" srcOrd="4" destOrd="0" presId="urn:microsoft.com/office/officeart/2005/8/layout/hList7#3"/>
    <dgm:cxn modelId="{C408B9A5-D492-4BF2-B573-3AC875F4A3AF}" type="presParOf" srcId="{4E1C5AEA-00F3-40BD-8458-05D1AE38D44A}" destId="{BB6E1940-3668-4A9D-9930-C76F5011C285}" srcOrd="0" destOrd="0" presId="urn:microsoft.com/office/officeart/2005/8/layout/hList7#3"/>
    <dgm:cxn modelId="{A8C0AA7A-3734-458A-ACE2-64EDE2B90D17}" type="presParOf" srcId="{4E1C5AEA-00F3-40BD-8458-05D1AE38D44A}" destId="{03E085B0-D77A-4E5B-ABF4-7BBCED6978E1}" srcOrd="1" destOrd="0" presId="urn:microsoft.com/office/officeart/2005/8/layout/hList7#3"/>
    <dgm:cxn modelId="{0E7D43CB-A9B9-4D04-8DE3-7700ABCC4AD2}" type="presParOf" srcId="{4E1C5AEA-00F3-40BD-8458-05D1AE38D44A}" destId="{09995732-B4B6-43F0-B4B9-CC0FBEFC7863}" srcOrd="2" destOrd="0" presId="urn:microsoft.com/office/officeart/2005/8/layout/hList7#3"/>
    <dgm:cxn modelId="{178222F4-86B6-4549-BB82-F606565E19E3}" type="presParOf" srcId="{4E1C5AEA-00F3-40BD-8458-05D1AE38D44A}" destId="{123E3DFD-2A93-4C2C-BEAF-FC23318EF651}" srcOrd="3" destOrd="0" presId="urn:microsoft.com/office/officeart/2005/8/layout/hList7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C36F2A-0CD9-46E0-9809-DA4C95F51A6B}" type="doc">
      <dgm:prSet loTypeId="urn:microsoft.com/office/officeart/2005/8/layout/list1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A18DD96-CC43-4633-9B47-82305CF6903C}">
      <dgm:prSet phldrT="[Текст]" custT="1"/>
      <dgm:spPr/>
      <dgm:t>
        <a:bodyPr/>
        <a:lstStyle/>
        <a:p>
          <a:pPr algn="l"/>
          <a:r>
            <a:rPr lang="ru-RU" sz="1600" b="1" dirty="0">
              <a:latin typeface="Arial" pitchFamily="34" charset="0"/>
              <a:cs typeface="Arial" pitchFamily="34" charset="0"/>
            </a:rPr>
            <a:t>Даму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бюджетіне</a:t>
          </a:r>
          <a:r>
            <a:rPr lang="ru-RU" sz="1600" b="1" dirty="0">
              <a:latin typeface="Arial" pitchFamily="34" charset="0"/>
              <a:cs typeface="Arial" pitchFamily="34" charset="0"/>
            </a:rPr>
            <a:t>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шығыстар</a:t>
          </a:r>
          <a:r>
            <a:rPr lang="ru-RU" sz="1600" b="1" dirty="0">
              <a:latin typeface="Arial" pitchFamily="34" charset="0"/>
              <a:cs typeface="Arial" pitchFamily="34" charset="0"/>
            </a:rPr>
            <a:t>, </a:t>
          </a:r>
          <a:r>
            <a:rPr lang="ru-RU" sz="1600" b="1" dirty="0" err="1">
              <a:latin typeface="Arial" pitchFamily="34" charset="0"/>
              <a:cs typeface="Arial" pitchFamily="34" charset="0"/>
            </a:rPr>
            <a:t>барлығы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8D8F8BCF-FE1D-4365-9FE5-4507C429BA0D}" type="parTrans" cxnId="{EDB3439B-C5B0-4B4B-A7F6-7BBB5D82252A}">
      <dgm:prSet/>
      <dgm:spPr/>
      <dgm:t>
        <a:bodyPr/>
        <a:lstStyle/>
        <a:p>
          <a:endParaRPr lang="ru-RU"/>
        </a:p>
      </dgm:t>
    </dgm:pt>
    <dgm:pt modelId="{13751AD1-B81F-4C82-97C3-AAB068CC013F}" type="sibTrans" cxnId="{EDB3439B-C5B0-4B4B-A7F6-7BBB5D82252A}">
      <dgm:prSet/>
      <dgm:spPr/>
      <dgm:t>
        <a:bodyPr/>
        <a:lstStyle/>
        <a:p>
          <a:endParaRPr lang="ru-RU"/>
        </a:p>
      </dgm:t>
    </dgm:pt>
    <dgm:pt modelId="{BA7135AA-202D-49D4-B468-FD7075C80860}">
      <dgm:prSet phldrT="[Текст]" custT="1"/>
      <dgm:spPr/>
      <dgm:t>
        <a:bodyPr/>
        <a:lstStyle/>
        <a:p>
          <a:r>
            <a:rPr lang="ru-RU" sz="1400" i="1" dirty="0" err="1">
              <a:latin typeface="Arial" pitchFamily="34" charset="0"/>
              <a:cs typeface="Arial" pitchFamily="34" charset="0"/>
            </a:rPr>
            <a:t>Оның</a:t>
          </a:r>
          <a:r>
            <a:rPr lang="ru-RU" sz="1400" i="1" dirty="0">
              <a:latin typeface="Arial" pitchFamily="34" charset="0"/>
              <a:cs typeface="Arial" pitchFamily="34" charset="0"/>
            </a:rPr>
            <a:t> </a:t>
          </a:r>
          <a:r>
            <a:rPr lang="ru-RU" sz="1400" i="1" dirty="0" err="1">
              <a:latin typeface="Arial" pitchFamily="34" charset="0"/>
              <a:cs typeface="Arial" pitchFamily="34" charset="0"/>
            </a:rPr>
            <a:t>ішінде</a:t>
          </a:r>
          <a:endParaRPr lang="ru-RU" sz="900" dirty="0">
            <a:latin typeface="Arial" pitchFamily="34" charset="0"/>
            <a:cs typeface="Arial" pitchFamily="34" charset="0"/>
          </a:endParaRPr>
        </a:p>
      </dgm:t>
    </dgm:pt>
    <dgm:pt modelId="{F8216CEB-4440-4B0E-B007-B7AEDC0B4475}" type="parTrans" cxnId="{790C3CCE-C683-40D3-A565-3B66263B3760}">
      <dgm:prSet/>
      <dgm:spPr/>
      <dgm:t>
        <a:bodyPr/>
        <a:lstStyle/>
        <a:p>
          <a:endParaRPr lang="ru-RU"/>
        </a:p>
      </dgm:t>
    </dgm:pt>
    <dgm:pt modelId="{54F4CF2C-6E22-4CA1-99C8-3F205C9C5F67}" type="sibTrans" cxnId="{790C3CCE-C683-40D3-A565-3B66263B3760}">
      <dgm:prSet/>
      <dgm:spPr/>
      <dgm:t>
        <a:bodyPr/>
        <a:lstStyle/>
        <a:p>
          <a:endParaRPr lang="ru-RU"/>
        </a:p>
      </dgm:t>
    </dgm:pt>
    <dgm:pt modelId="{3D3ADEEA-7112-4C56-8797-5BE58FB93E6D}">
      <dgm:prSet custT="1"/>
      <dgm:spPr/>
      <dgm:t>
        <a:bodyPr/>
        <a:lstStyle/>
        <a:p>
          <a:r>
            <a:rPr lang="ru-RU" sz="1600" dirty="0" err="1">
              <a:latin typeface="Arial" pitchFamily="34" charset="0"/>
              <a:cs typeface="Arial" pitchFamily="34" charset="0"/>
            </a:rPr>
            <a:t>Инвестициялық</a:t>
          </a:r>
          <a:r>
            <a:rPr lang="ru-RU" sz="1600" dirty="0">
              <a:latin typeface="Arial" pitchFamily="34" charset="0"/>
              <a:cs typeface="Arial" pitchFamily="34" charset="0"/>
            </a:rPr>
            <a:t>  </a:t>
          </a:r>
          <a:r>
            <a:rPr lang="ru-RU" sz="1600" dirty="0" err="1">
              <a:latin typeface="Arial" pitchFamily="34" charset="0"/>
              <a:cs typeface="Arial" pitchFamily="34" charset="0"/>
            </a:rPr>
            <a:t>жобалар</a:t>
          </a:r>
          <a:endParaRPr lang="ru-RU" sz="1600" dirty="0">
            <a:latin typeface="Arial" pitchFamily="34" charset="0"/>
            <a:cs typeface="Arial" pitchFamily="34" charset="0"/>
          </a:endParaRPr>
        </a:p>
      </dgm:t>
    </dgm:pt>
    <dgm:pt modelId="{12F98130-9C90-428B-A8B4-2EA1F2279077}" type="parTrans" cxnId="{2DBFF2CE-D76B-4895-A85B-702197E9391D}">
      <dgm:prSet/>
      <dgm:spPr/>
      <dgm:t>
        <a:bodyPr/>
        <a:lstStyle/>
        <a:p>
          <a:endParaRPr lang="ru-RU"/>
        </a:p>
      </dgm:t>
    </dgm:pt>
    <dgm:pt modelId="{6DA13D22-ABE5-448D-BEEA-B11C4AABCC67}" type="sibTrans" cxnId="{2DBFF2CE-D76B-4895-A85B-702197E9391D}">
      <dgm:prSet/>
      <dgm:spPr/>
      <dgm:t>
        <a:bodyPr/>
        <a:lstStyle/>
        <a:p>
          <a:endParaRPr lang="ru-RU"/>
        </a:p>
      </dgm:t>
    </dgm:pt>
    <dgm:pt modelId="{E0EBA7FB-1465-491F-B60C-80C6A8039747}" type="pres">
      <dgm:prSet presAssocID="{C5C36F2A-0CD9-46E0-9809-DA4C95F51A6B}" presName="linear" presStyleCnt="0">
        <dgm:presLayoutVars>
          <dgm:dir/>
          <dgm:animLvl val="lvl"/>
          <dgm:resizeHandles val="exact"/>
        </dgm:presLayoutVars>
      </dgm:prSet>
      <dgm:spPr/>
    </dgm:pt>
    <dgm:pt modelId="{CD35AD1F-8AF6-4780-B314-397399C8D90F}" type="pres">
      <dgm:prSet presAssocID="{AA18DD96-CC43-4633-9B47-82305CF6903C}" presName="parentLin" presStyleCnt="0"/>
      <dgm:spPr/>
    </dgm:pt>
    <dgm:pt modelId="{06A0468C-49C7-47D5-8813-499A64602C9D}" type="pres">
      <dgm:prSet presAssocID="{AA18DD96-CC43-4633-9B47-82305CF6903C}" presName="parentLeftMargin" presStyleLbl="node1" presStyleIdx="0" presStyleCnt="3"/>
      <dgm:spPr/>
    </dgm:pt>
    <dgm:pt modelId="{649FA00E-8E19-468F-B954-32367EA05ED2}" type="pres">
      <dgm:prSet presAssocID="{AA18DD96-CC43-4633-9B47-82305CF6903C}" presName="parentText" presStyleLbl="node1" presStyleIdx="0" presStyleCnt="3" custScaleX="79283">
        <dgm:presLayoutVars>
          <dgm:chMax val="0"/>
          <dgm:bulletEnabled val="1"/>
        </dgm:presLayoutVars>
      </dgm:prSet>
      <dgm:spPr/>
    </dgm:pt>
    <dgm:pt modelId="{3A101F6F-C21C-486D-9DB2-AC00224103B0}" type="pres">
      <dgm:prSet presAssocID="{AA18DD96-CC43-4633-9B47-82305CF6903C}" presName="negativeSpace" presStyleCnt="0"/>
      <dgm:spPr/>
    </dgm:pt>
    <dgm:pt modelId="{F8AE38E9-74EC-426D-BF44-14E2197A6BCC}" type="pres">
      <dgm:prSet presAssocID="{AA18DD96-CC43-4633-9B47-82305CF6903C}" presName="childText" presStyleLbl="conFgAcc1" presStyleIdx="0" presStyleCnt="3">
        <dgm:presLayoutVars>
          <dgm:bulletEnabled val="1"/>
        </dgm:presLayoutVars>
      </dgm:prSet>
      <dgm:spPr/>
    </dgm:pt>
    <dgm:pt modelId="{31219ACC-6BF9-4DEB-8685-B667BA750ACA}" type="pres">
      <dgm:prSet presAssocID="{13751AD1-B81F-4C82-97C3-AAB068CC013F}" presName="spaceBetweenRectangles" presStyleCnt="0"/>
      <dgm:spPr/>
    </dgm:pt>
    <dgm:pt modelId="{BF711429-5B86-40E0-A0DD-F70425345676}" type="pres">
      <dgm:prSet presAssocID="{BA7135AA-202D-49D4-B468-FD7075C80860}" presName="parentLin" presStyleCnt="0"/>
      <dgm:spPr/>
    </dgm:pt>
    <dgm:pt modelId="{6D740C38-B6C6-4462-845D-B61EEF06AC47}" type="pres">
      <dgm:prSet presAssocID="{BA7135AA-202D-49D4-B468-FD7075C80860}" presName="parentLeftMargin" presStyleLbl="node1" presStyleIdx="0" presStyleCnt="3"/>
      <dgm:spPr/>
    </dgm:pt>
    <dgm:pt modelId="{F5ACF805-60CA-47C5-8EA4-348CC70D9AB4}" type="pres">
      <dgm:prSet presAssocID="{BA7135AA-202D-49D4-B468-FD7075C80860}" presName="parentText" presStyleLbl="node1" presStyleIdx="1" presStyleCnt="3" custScaleX="80011" custScaleY="46694">
        <dgm:presLayoutVars>
          <dgm:chMax val="0"/>
          <dgm:bulletEnabled val="1"/>
        </dgm:presLayoutVars>
      </dgm:prSet>
      <dgm:spPr/>
    </dgm:pt>
    <dgm:pt modelId="{45350D77-A5D3-4454-B385-5BA613D3AB79}" type="pres">
      <dgm:prSet presAssocID="{BA7135AA-202D-49D4-B468-FD7075C80860}" presName="negativeSpace" presStyleCnt="0"/>
      <dgm:spPr/>
    </dgm:pt>
    <dgm:pt modelId="{C334B940-84E6-4F09-A498-30138613BBC6}" type="pres">
      <dgm:prSet presAssocID="{BA7135AA-202D-49D4-B468-FD7075C80860}" presName="childText" presStyleLbl="conFgAcc1" presStyleIdx="1" presStyleCnt="3">
        <dgm:presLayoutVars>
          <dgm:bulletEnabled val="1"/>
        </dgm:presLayoutVars>
      </dgm:prSet>
      <dgm:spPr/>
    </dgm:pt>
    <dgm:pt modelId="{90D389D7-7D4F-4E42-AF8C-E19D9953EC43}" type="pres">
      <dgm:prSet presAssocID="{54F4CF2C-6E22-4CA1-99C8-3F205C9C5F67}" presName="spaceBetweenRectangles" presStyleCnt="0"/>
      <dgm:spPr/>
    </dgm:pt>
    <dgm:pt modelId="{B677DD84-B59C-43BA-B36D-C3981B0C46EE}" type="pres">
      <dgm:prSet presAssocID="{3D3ADEEA-7112-4C56-8797-5BE58FB93E6D}" presName="parentLin" presStyleCnt="0"/>
      <dgm:spPr/>
    </dgm:pt>
    <dgm:pt modelId="{864E9570-580D-4578-ABE8-37534FCE0330}" type="pres">
      <dgm:prSet presAssocID="{3D3ADEEA-7112-4C56-8797-5BE58FB93E6D}" presName="parentLeftMargin" presStyleLbl="node1" presStyleIdx="1" presStyleCnt="3"/>
      <dgm:spPr/>
    </dgm:pt>
    <dgm:pt modelId="{6E0E7E56-4473-475A-B6C6-6351854ADB39}" type="pres">
      <dgm:prSet presAssocID="{3D3ADEEA-7112-4C56-8797-5BE58FB93E6D}" presName="parentText" presStyleLbl="node1" presStyleIdx="2" presStyleCnt="3" custScaleX="80011">
        <dgm:presLayoutVars>
          <dgm:chMax val="0"/>
          <dgm:bulletEnabled val="1"/>
        </dgm:presLayoutVars>
      </dgm:prSet>
      <dgm:spPr/>
    </dgm:pt>
    <dgm:pt modelId="{D45C1420-2BE5-447A-8232-E406FCBD923F}" type="pres">
      <dgm:prSet presAssocID="{3D3ADEEA-7112-4C56-8797-5BE58FB93E6D}" presName="negativeSpace" presStyleCnt="0"/>
      <dgm:spPr/>
    </dgm:pt>
    <dgm:pt modelId="{1E3D9358-6B5D-40E5-BEE5-C44716218215}" type="pres">
      <dgm:prSet presAssocID="{3D3ADEEA-7112-4C56-8797-5BE58FB93E6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9F1E705-85B6-455B-9D44-08755424FDFF}" type="presOf" srcId="{3D3ADEEA-7112-4C56-8797-5BE58FB93E6D}" destId="{6E0E7E56-4473-475A-B6C6-6351854ADB39}" srcOrd="1" destOrd="0" presId="urn:microsoft.com/office/officeart/2005/8/layout/list1"/>
    <dgm:cxn modelId="{8C96F10B-0F0E-4506-98F4-C7D6C2BA4AC3}" type="presOf" srcId="{C5C36F2A-0CD9-46E0-9809-DA4C95F51A6B}" destId="{E0EBA7FB-1465-491F-B60C-80C6A8039747}" srcOrd="0" destOrd="0" presId="urn:microsoft.com/office/officeart/2005/8/layout/list1"/>
    <dgm:cxn modelId="{BD14BA16-C634-4BDB-A514-87CBDA22E148}" type="presOf" srcId="{BA7135AA-202D-49D4-B468-FD7075C80860}" destId="{6D740C38-B6C6-4462-845D-B61EEF06AC47}" srcOrd="0" destOrd="0" presId="urn:microsoft.com/office/officeart/2005/8/layout/list1"/>
    <dgm:cxn modelId="{8E146717-1D31-4547-90F1-F6CD0578E848}" type="presOf" srcId="{BA7135AA-202D-49D4-B468-FD7075C80860}" destId="{F5ACF805-60CA-47C5-8EA4-348CC70D9AB4}" srcOrd="1" destOrd="0" presId="urn:microsoft.com/office/officeart/2005/8/layout/list1"/>
    <dgm:cxn modelId="{856B0A1C-CD6D-4BFD-9734-523292A8891F}" type="presOf" srcId="{AA18DD96-CC43-4633-9B47-82305CF6903C}" destId="{06A0468C-49C7-47D5-8813-499A64602C9D}" srcOrd="0" destOrd="0" presId="urn:microsoft.com/office/officeart/2005/8/layout/list1"/>
    <dgm:cxn modelId="{E83DEB2F-4DBC-496F-8AE2-8C793B16AFD4}" type="presOf" srcId="{3D3ADEEA-7112-4C56-8797-5BE58FB93E6D}" destId="{864E9570-580D-4578-ABE8-37534FCE0330}" srcOrd="0" destOrd="0" presId="urn:microsoft.com/office/officeart/2005/8/layout/list1"/>
    <dgm:cxn modelId="{EDB3439B-C5B0-4B4B-A7F6-7BBB5D82252A}" srcId="{C5C36F2A-0CD9-46E0-9809-DA4C95F51A6B}" destId="{AA18DD96-CC43-4633-9B47-82305CF6903C}" srcOrd="0" destOrd="0" parTransId="{8D8F8BCF-FE1D-4365-9FE5-4507C429BA0D}" sibTransId="{13751AD1-B81F-4C82-97C3-AAB068CC013F}"/>
    <dgm:cxn modelId="{790C3CCE-C683-40D3-A565-3B66263B3760}" srcId="{C5C36F2A-0CD9-46E0-9809-DA4C95F51A6B}" destId="{BA7135AA-202D-49D4-B468-FD7075C80860}" srcOrd="1" destOrd="0" parTransId="{F8216CEB-4440-4B0E-B007-B7AEDC0B4475}" sibTransId="{54F4CF2C-6E22-4CA1-99C8-3F205C9C5F67}"/>
    <dgm:cxn modelId="{2DBFF2CE-D76B-4895-A85B-702197E9391D}" srcId="{C5C36F2A-0CD9-46E0-9809-DA4C95F51A6B}" destId="{3D3ADEEA-7112-4C56-8797-5BE58FB93E6D}" srcOrd="2" destOrd="0" parTransId="{12F98130-9C90-428B-A8B4-2EA1F2279077}" sibTransId="{6DA13D22-ABE5-448D-BEEA-B11C4AABCC67}"/>
    <dgm:cxn modelId="{1D0F09ED-075B-4617-B977-41B90819B961}" type="presOf" srcId="{AA18DD96-CC43-4633-9B47-82305CF6903C}" destId="{649FA00E-8E19-468F-B954-32367EA05ED2}" srcOrd="1" destOrd="0" presId="urn:microsoft.com/office/officeart/2005/8/layout/list1"/>
    <dgm:cxn modelId="{735CD463-E6FF-4AEE-883A-4C1BCAD9CE0B}" type="presParOf" srcId="{E0EBA7FB-1465-491F-B60C-80C6A8039747}" destId="{CD35AD1F-8AF6-4780-B314-397399C8D90F}" srcOrd="0" destOrd="0" presId="urn:microsoft.com/office/officeart/2005/8/layout/list1"/>
    <dgm:cxn modelId="{5D691C90-BC53-4BF0-ADEF-256787F710CB}" type="presParOf" srcId="{CD35AD1F-8AF6-4780-B314-397399C8D90F}" destId="{06A0468C-49C7-47D5-8813-499A64602C9D}" srcOrd="0" destOrd="0" presId="urn:microsoft.com/office/officeart/2005/8/layout/list1"/>
    <dgm:cxn modelId="{09C1EC5C-87EE-403A-8566-370C77E6099D}" type="presParOf" srcId="{CD35AD1F-8AF6-4780-B314-397399C8D90F}" destId="{649FA00E-8E19-468F-B954-32367EA05ED2}" srcOrd="1" destOrd="0" presId="urn:microsoft.com/office/officeart/2005/8/layout/list1"/>
    <dgm:cxn modelId="{C049E470-998D-4168-95A3-2AE1ABFD3AB8}" type="presParOf" srcId="{E0EBA7FB-1465-491F-B60C-80C6A8039747}" destId="{3A101F6F-C21C-486D-9DB2-AC00224103B0}" srcOrd="1" destOrd="0" presId="urn:microsoft.com/office/officeart/2005/8/layout/list1"/>
    <dgm:cxn modelId="{8A37A122-7A14-4959-8BB2-303B11876FA4}" type="presParOf" srcId="{E0EBA7FB-1465-491F-B60C-80C6A8039747}" destId="{F8AE38E9-74EC-426D-BF44-14E2197A6BCC}" srcOrd="2" destOrd="0" presId="urn:microsoft.com/office/officeart/2005/8/layout/list1"/>
    <dgm:cxn modelId="{5F5520FD-475F-40F8-B92D-514F6F120A85}" type="presParOf" srcId="{E0EBA7FB-1465-491F-B60C-80C6A8039747}" destId="{31219ACC-6BF9-4DEB-8685-B667BA750ACA}" srcOrd="3" destOrd="0" presId="urn:microsoft.com/office/officeart/2005/8/layout/list1"/>
    <dgm:cxn modelId="{61E61348-8D74-4DA9-86AA-889128FB2B5E}" type="presParOf" srcId="{E0EBA7FB-1465-491F-B60C-80C6A8039747}" destId="{BF711429-5B86-40E0-A0DD-F70425345676}" srcOrd="4" destOrd="0" presId="urn:microsoft.com/office/officeart/2005/8/layout/list1"/>
    <dgm:cxn modelId="{4E786719-A940-4040-881F-A3425A756FEF}" type="presParOf" srcId="{BF711429-5B86-40E0-A0DD-F70425345676}" destId="{6D740C38-B6C6-4462-845D-B61EEF06AC47}" srcOrd="0" destOrd="0" presId="urn:microsoft.com/office/officeart/2005/8/layout/list1"/>
    <dgm:cxn modelId="{DE4D55E0-7FAA-44B2-8AF1-BCBB3B3637B8}" type="presParOf" srcId="{BF711429-5B86-40E0-A0DD-F70425345676}" destId="{F5ACF805-60CA-47C5-8EA4-348CC70D9AB4}" srcOrd="1" destOrd="0" presId="urn:microsoft.com/office/officeart/2005/8/layout/list1"/>
    <dgm:cxn modelId="{DDD2C75D-FDB6-4D1C-A1D0-A91BA2CC6688}" type="presParOf" srcId="{E0EBA7FB-1465-491F-B60C-80C6A8039747}" destId="{45350D77-A5D3-4454-B385-5BA613D3AB79}" srcOrd="5" destOrd="0" presId="urn:microsoft.com/office/officeart/2005/8/layout/list1"/>
    <dgm:cxn modelId="{D85A42E5-EEB6-464C-95F9-2608988EC591}" type="presParOf" srcId="{E0EBA7FB-1465-491F-B60C-80C6A8039747}" destId="{C334B940-84E6-4F09-A498-30138613BBC6}" srcOrd="6" destOrd="0" presId="urn:microsoft.com/office/officeart/2005/8/layout/list1"/>
    <dgm:cxn modelId="{7581BD5B-B34F-4C97-A70D-9E52DA0B858B}" type="presParOf" srcId="{E0EBA7FB-1465-491F-B60C-80C6A8039747}" destId="{90D389D7-7D4F-4E42-AF8C-E19D9953EC43}" srcOrd="7" destOrd="0" presId="urn:microsoft.com/office/officeart/2005/8/layout/list1"/>
    <dgm:cxn modelId="{1B918571-9945-4B31-A38F-071DA7986D12}" type="presParOf" srcId="{E0EBA7FB-1465-491F-B60C-80C6A8039747}" destId="{B677DD84-B59C-43BA-B36D-C3981B0C46EE}" srcOrd="8" destOrd="0" presId="urn:microsoft.com/office/officeart/2005/8/layout/list1"/>
    <dgm:cxn modelId="{FB4185DF-179D-4B2D-8C69-B1ADCDB3D199}" type="presParOf" srcId="{B677DD84-B59C-43BA-B36D-C3981B0C46EE}" destId="{864E9570-580D-4578-ABE8-37534FCE0330}" srcOrd="0" destOrd="0" presId="urn:microsoft.com/office/officeart/2005/8/layout/list1"/>
    <dgm:cxn modelId="{F15B065A-2B65-41E8-A3A2-7F1FCAFE5121}" type="presParOf" srcId="{B677DD84-B59C-43BA-B36D-C3981B0C46EE}" destId="{6E0E7E56-4473-475A-B6C6-6351854ADB39}" srcOrd="1" destOrd="0" presId="urn:microsoft.com/office/officeart/2005/8/layout/list1"/>
    <dgm:cxn modelId="{C4EE8AFB-268C-4113-B120-50A6751B91A2}" type="presParOf" srcId="{E0EBA7FB-1465-491F-B60C-80C6A8039747}" destId="{D45C1420-2BE5-447A-8232-E406FCBD923F}" srcOrd="9" destOrd="0" presId="urn:microsoft.com/office/officeart/2005/8/layout/list1"/>
    <dgm:cxn modelId="{B968B1BC-F43D-4F32-816E-130751FFF211}" type="presParOf" srcId="{E0EBA7FB-1465-491F-B60C-80C6A8039747}" destId="{1E3D9358-6B5D-40E5-BEE5-C4471621821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6F6CF-631F-40D0-A487-2BF997FD6D64}">
      <dsp:nvSpPr>
        <dsp:cNvPr id="0" name=""/>
        <dsp:cNvSpPr/>
      </dsp:nvSpPr>
      <dsp:spPr>
        <a:xfrm>
          <a:off x="270119" y="-37578"/>
          <a:ext cx="1448929" cy="14449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latin typeface="Arial" pitchFamily="34" charset="0"/>
            <a:cs typeface="Arial" pitchFamily="34" charset="0"/>
          </a:endParaRPr>
        </a:p>
      </dsp:txBody>
      <dsp:txXfrm>
        <a:off x="270119" y="540389"/>
        <a:ext cx="1448929" cy="577968"/>
      </dsp:txXfrm>
    </dsp:sp>
    <dsp:sp modelId="{73CAC7D3-0B66-46AC-BD88-D762B0FE754B}">
      <dsp:nvSpPr>
        <dsp:cNvPr id="0" name=""/>
        <dsp:cNvSpPr/>
      </dsp:nvSpPr>
      <dsp:spPr>
        <a:xfrm>
          <a:off x="405980" y="-31101"/>
          <a:ext cx="1127050" cy="79513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CEE5BA-EB24-4431-905A-804DBA88C632}">
      <dsp:nvSpPr>
        <dsp:cNvPr id="0" name=""/>
        <dsp:cNvSpPr/>
      </dsp:nvSpPr>
      <dsp:spPr>
        <a:xfrm>
          <a:off x="1780545" y="-37579"/>
          <a:ext cx="1439315" cy="1444919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50" kern="1200" dirty="0"/>
        </a:p>
      </dsp:txBody>
      <dsp:txXfrm>
        <a:off x="1780545" y="540388"/>
        <a:ext cx="1439315" cy="577968"/>
      </dsp:txXfrm>
    </dsp:sp>
    <dsp:sp modelId="{270B82A8-245E-4FFB-A669-F06661DB8118}">
      <dsp:nvSpPr>
        <dsp:cNvPr id="0" name=""/>
        <dsp:cNvSpPr/>
      </dsp:nvSpPr>
      <dsp:spPr>
        <a:xfrm>
          <a:off x="1899763" y="-72725"/>
          <a:ext cx="1247840" cy="79512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6E1940-3668-4A9D-9930-C76F5011C285}">
      <dsp:nvSpPr>
        <dsp:cNvPr id="0" name=""/>
        <dsp:cNvSpPr/>
      </dsp:nvSpPr>
      <dsp:spPr>
        <a:xfrm>
          <a:off x="3307437" y="-37579"/>
          <a:ext cx="1460490" cy="1444919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latin typeface="Arial" pitchFamily="34" charset="0"/>
            <a:cs typeface="Arial" pitchFamily="34" charset="0"/>
          </a:endParaRPr>
        </a:p>
      </dsp:txBody>
      <dsp:txXfrm>
        <a:off x="3307437" y="540388"/>
        <a:ext cx="1460490" cy="577968"/>
      </dsp:txXfrm>
    </dsp:sp>
    <dsp:sp modelId="{123E3DFD-2A93-4C2C-BEAF-FC23318EF651}">
      <dsp:nvSpPr>
        <dsp:cNvPr id="0" name=""/>
        <dsp:cNvSpPr/>
      </dsp:nvSpPr>
      <dsp:spPr>
        <a:xfrm>
          <a:off x="3269626" y="-72725"/>
          <a:ext cx="1512651" cy="79512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7F42B3-5BE3-4986-9170-2FF754F3C463}">
      <dsp:nvSpPr>
        <dsp:cNvPr id="0" name=""/>
        <dsp:cNvSpPr/>
      </dsp:nvSpPr>
      <dsp:spPr>
        <a:xfrm flipV="1">
          <a:off x="477589" y="830370"/>
          <a:ext cx="4164013" cy="722420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E38E9-74EC-426D-BF44-14E2197A6BCC}">
      <dsp:nvSpPr>
        <dsp:cNvPr id="0" name=""/>
        <dsp:cNvSpPr/>
      </dsp:nvSpPr>
      <dsp:spPr>
        <a:xfrm>
          <a:off x="0" y="417188"/>
          <a:ext cx="7455521" cy="705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49FA00E-8E19-468F-B954-32367EA05ED2}">
      <dsp:nvSpPr>
        <dsp:cNvPr id="0" name=""/>
        <dsp:cNvSpPr/>
      </dsp:nvSpPr>
      <dsp:spPr>
        <a:xfrm>
          <a:off x="372776" y="3908"/>
          <a:ext cx="4137672" cy="8265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261" tIns="0" rIns="19726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Arial" pitchFamily="34" charset="0"/>
              <a:cs typeface="Arial" pitchFamily="34" charset="0"/>
            </a:rPr>
            <a:t>Даму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бюджетіне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шығыстар</a:t>
          </a:r>
          <a:r>
            <a:rPr lang="ru-RU" sz="1600" b="1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600" b="1" kern="1200" dirty="0" err="1">
              <a:latin typeface="Arial" pitchFamily="34" charset="0"/>
              <a:cs typeface="Arial" pitchFamily="34" charset="0"/>
            </a:rPr>
            <a:t>барлығы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413125" y="44257"/>
        <a:ext cx="4056974" cy="745862"/>
      </dsp:txXfrm>
    </dsp:sp>
    <dsp:sp modelId="{C334B940-84E6-4F09-A498-30138613BBC6}">
      <dsp:nvSpPr>
        <dsp:cNvPr id="0" name=""/>
        <dsp:cNvSpPr/>
      </dsp:nvSpPr>
      <dsp:spPr>
        <a:xfrm>
          <a:off x="0" y="1246662"/>
          <a:ext cx="7455521" cy="705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5ACF805-60CA-47C5-8EA4-348CC70D9AB4}">
      <dsp:nvSpPr>
        <dsp:cNvPr id="0" name=""/>
        <dsp:cNvSpPr/>
      </dsp:nvSpPr>
      <dsp:spPr>
        <a:xfrm>
          <a:off x="372776" y="1273988"/>
          <a:ext cx="4175665" cy="38595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261" tIns="0" rIns="19726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 err="1">
              <a:latin typeface="Arial" pitchFamily="34" charset="0"/>
              <a:cs typeface="Arial" pitchFamily="34" charset="0"/>
            </a:rPr>
            <a:t>Оның</a:t>
          </a:r>
          <a:r>
            <a:rPr lang="ru-RU" sz="1400" i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400" i="1" kern="1200" dirty="0" err="1">
              <a:latin typeface="Arial" pitchFamily="34" charset="0"/>
              <a:cs typeface="Arial" pitchFamily="34" charset="0"/>
            </a:rPr>
            <a:t>ішінде</a:t>
          </a:r>
          <a:endParaRPr lang="ru-RU" sz="900" kern="1200" dirty="0">
            <a:latin typeface="Arial" pitchFamily="34" charset="0"/>
            <a:cs typeface="Arial" pitchFamily="34" charset="0"/>
          </a:endParaRPr>
        </a:p>
      </dsp:txBody>
      <dsp:txXfrm>
        <a:off x="391617" y="1292829"/>
        <a:ext cx="4137983" cy="348271"/>
      </dsp:txXfrm>
    </dsp:sp>
    <dsp:sp modelId="{1E3D9358-6B5D-40E5-BEE5-C44716218215}">
      <dsp:nvSpPr>
        <dsp:cNvPr id="0" name=""/>
        <dsp:cNvSpPr/>
      </dsp:nvSpPr>
      <dsp:spPr>
        <a:xfrm>
          <a:off x="0" y="2516742"/>
          <a:ext cx="7455521" cy="705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E0E7E56-4473-475A-B6C6-6351854ADB39}">
      <dsp:nvSpPr>
        <dsp:cNvPr id="0" name=""/>
        <dsp:cNvSpPr/>
      </dsp:nvSpPr>
      <dsp:spPr>
        <a:xfrm>
          <a:off x="372776" y="2103462"/>
          <a:ext cx="4175665" cy="82656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7261" tIns="0" rIns="197261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 err="1">
              <a:latin typeface="Arial" pitchFamily="34" charset="0"/>
              <a:cs typeface="Arial" pitchFamily="34" charset="0"/>
            </a:rPr>
            <a:t>Инвестициялық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жобалар</a:t>
          </a:r>
          <a:endParaRPr lang="ru-RU" sz="1600" kern="1200" dirty="0">
            <a:latin typeface="Arial" pitchFamily="34" charset="0"/>
            <a:cs typeface="Arial" pitchFamily="34" charset="0"/>
          </a:endParaRPr>
        </a:p>
      </dsp:txBody>
      <dsp:txXfrm>
        <a:off x="413125" y="2143811"/>
        <a:ext cx="4094967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3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0.14192</cdr:x>
      <cdr:y>0.01945</cdr:y>
    </cdr:from>
    <cdr:to>
      <cdr:x>0.31502</cdr:x>
      <cdr:y>0.20429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66453" y="51815"/>
          <a:ext cx="934844" cy="4924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57929,9</a:t>
          </a:r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0.54192</cdr:x>
      <cdr:y>0.45148</cdr:y>
    </cdr:from>
    <cdr:to>
      <cdr:x>0.70192</cdr:x>
      <cdr:y>0.55959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926708" y="1202876"/>
          <a:ext cx="864097" cy="2880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400" b="1" dirty="0">
              <a:solidFill>
                <a:schemeClr val="tx1"/>
              </a:solidFill>
            </a:rPr>
            <a:t>  104,9</a:t>
          </a:r>
          <a:r>
            <a:rPr lang="ru-RU" sz="1400" b="1" dirty="0">
              <a:solidFill>
                <a:schemeClr val="tx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0.4172</cdr:x>
      <cdr:y>0.20429</cdr:y>
    </cdr:from>
    <cdr:to>
      <cdr:x>0.5828</cdr:x>
      <cdr:y>0.33943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253130" y="544280"/>
          <a:ext cx="894340" cy="3600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38162,3</a:t>
          </a:r>
          <a:endParaRPr lang="ru-RU" sz="1600" b="1" dirty="0">
            <a:solidFill>
              <a:schemeClr val="tx1"/>
            </a:solidFill>
          </a:endParaRPr>
        </a:p>
        <a:p xmlns:a="http://schemas.openxmlformats.org/drawingml/2006/main"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0.70192</cdr:x>
      <cdr:y>0.20429</cdr:y>
    </cdr:from>
    <cdr:to>
      <cdr:x>0.87525</cdr:x>
      <cdr:y>0.36645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790789" y="544280"/>
          <a:ext cx="936086" cy="4320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40024,8</a:t>
          </a:r>
        </a:p>
        <a:p xmlns:a="http://schemas.openxmlformats.org/drawingml/2006/main"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0.74192</cdr:x>
      <cdr:y>0.08267</cdr:y>
    </cdr:from>
    <cdr:to>
      <cdr:x>0.95525</cdr:x>
      <cdr:y>0.2178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4006828" y="220251"/>
          <a:ext cx="1152110" cy="3600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 err="1">
              <a:solidFill>
                <a:schemeClr val="tx1"/>
              </a:solidFill>
            </a:rPr>
            <a:t>млн.теңге</a:t>
          </a:r>
          <a:endParaRPr lang="ru-RU" sz="16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0.11948</cdr:x>
      <cdr:y>0.27469</cdr:y>
    </cdr:from>
    <cdr:to>
      <cdr:x>0.28789</cdr:x>
      <cdr:y>0.44255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48091" y="648073"/>
          <a:ext cx="913500" cy="3960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23272,2</a:t>
          </a:r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0.32762</cdr:x>
      <cdr:y>0.22351</cdr:y>
    </cdr:from>
    <cdr:to>
      <cdr:x>0.49161</cdr:x>
      <cdr:y>0.4201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777097" y="527320"/>
          <a:ext cx="889525" cy="4638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32496,9</a:t>
          </a:r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0.51109</cdr:x>
      <cdr:y>0.20646</cdr:y>
    </cdr:from>
    <cdr:to>
      <cdr:x>0.67033</cdr:x>
      <cdr:y>0.35906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772308" y="487095"/>
          <a:ext cx="863760" cy="36002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tx1"/>
              </a:solidFill>
            </a:rPr>
            <a:t>38257,6</a:t>
          </a:r>
        </a:p>
      </cdr:txBody>
    </cdr:sp>
  </cdr:relSizeAnchor>
  <cdr:relSizeAnchor xmlns:cdr="http://schemas.openxmlformats.org/drawingml/2006/chartDrawing">
    <cdr:from>
      <cdr:x>0.75987</cdr:x>
      <cdr:y>0.0498</cdr:y>
    </cdr:from>
    <cdr:to>
      <cdr:x>0.88886</cdr:x>
      <cdr:y>0.19091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4632176" y="127055"/>
          <a:ext cx="786341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tx1"/>
              </a:solidFill>
            </a:rPr>
            <a:t>   1046,5</a:t>
          </a:r>
        </a:p>
      </cdr:txBody>
    </cdr:sp>
  </cdr:relSizeAnchor>
  <cdr:relSizeAnchor xmlns:cdr="http://schemas.openxmlformats.org/drawingml/2006/chartDrawing">
    <cdr:from>
      <cdr:x>0.72443</cdr:x>
      <cdr:y>0.14541</cdr:y>
    </cdr:from>
    <cdr:to>
      <cdr:x>0.87443</cdr:x>
      <cdr:y>0.29802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929500" y="343078"/>
          <a:ext cx="813639" cy="360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0.71686</cdr:x>
      <cdr:y>0.11489</cdr:y>
    </cdr:from>
    <cdr:to>
      <cdr:x>0.86686</cdr:x>
      <cdr:y>0.2675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88438" y="271072"/>
          <a:ext cx="813639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k-KZ" sz="1600" b="1" dirty="0"/>
            <a:t>40024,8</a:t>
          </a:r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0.37752</cdr:x>
      <cdr:y>0.04423</cdr:y>
    </cdr:from>
    <cdr:to>
      <cdr:x>0.62983</cdr:x>
      <cdr:y>0.13269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368152" y="144016"/>
          <a:ext cx="914400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0.44986</cdr:x>
      <cdr:y>0.49402</cdr:y>
    </cdr:from>
    <cdr:to>
      <cdr:x>0.9232</cdr:x>
      <cdr:y>0.66038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687043" y="1885407"/>
          <a:ext cx="1775089" cy="6348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Салықтық түсімдер </a:t>
          </a:r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0.61597</cdr:x>
      <cdr:y>0.375</cdr:y>
    </cdr:from>
    <cdr:to>
      <cdr:x>0.8977</cdr:x>
      <cdr:y>0.44643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2309987" y="1512168"/>
          <a:ext cx="1056521" cy="28803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u="sng" dirty="0">
              <a:solidFill>
                <a:schemeClr val="tx1"/>
              </a:solidFill>
            </a:rPr>
            <a:t>33641,8</a:t>
          </a:r>
          <a:endParaRPr lang="ru-RU" sz="1800" b="1" u="sng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5.3331E-7</cdr:x>
      <cdr:y>0.71429</cdr:y>
    </cdr:from>
    <cdr:to>
      <cdr:x>0.36636</cdr:x>
      <cdr:y>0.82143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2" y="2880321"/>
          <a:ext cx="1373898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err="1">
              <a:solidFill>
                <a:schemeClr val="tx1"/>
              </a:solidFill>
            </a:rPr>
            <a:t>Салықтық</a:t>
          </a:r>
          <a:r>
            <a:rPr lang="ru-RU" sz="1400" b="1" dirty="0">
              <a:solidFill>
                <a:schemeClr val="tx1"/>
              </a:solidFill>
            </a:rPr>
            <a:t> </a:t>
          </a:r>
          <a:r>
            <a:rPr lang="ru-RU" sz="1400" b="1" dirty="0" err="1">
              <a:solidFill>
                <a:schemeClr val="tx1"/>
              </a:solidFill>
            </a:rPr>
            <a:t>емес</a:t>
          </a:r>
          <a:r>
            <a:rPr lang="ru-RU" sz="1400" b="1" dirty="0">
              <a:solidFill>
                <a:schemeClr val="tx1"/>
              </a:solidFill>
            </a:rPr>
            <a:t> </a:t>
          </a:r>
          <a:r>
            <a:rPr lang="ru-RU" sz="1400" b="1" dirty="0" err="1">
              <a:solidFill>
                <a:schemeClr val="tx1"/>
              </a:solidFill>
            </a:rPr>
            <a:t>түсімдер</a:t>
          </a:r>
          <a:r>
            <a:rPr lang="ru-RU" sz="1400" b="1" dirty="0">
              <a:solidFill>
                <a:schemeClr val="tx1"/>
              </a:solidFill>
            </a:rPr>
            <a:t> </a:t>
          </a:r>
        </a:p>
      </cdr:txBody>
    </cdr:sp>
  </cdr:relSizeAnchor>
  <cdr:relSizeAnchor xmlns:cdr="http://schemas.openxmlformats.org/drawingml/2006/chartDrawing">
    <cdr:from>
      <cdr:x>0</cdr:x>
      <cdr:y>0.10714</cdr:y>
    </cdr:from>
    <cdr:to>
      <cdr:x>0.50077</cdr:x>
      <cdr:y>0.28216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-5214324" y="432048"/>
          <a:ext cx="1877955" cy="70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err="1">
              <a:solidFill>
                <a:schemeClr val="tx1"/>
              </a:solidFill>
            </a:rPr>
            <a:t>Негізгі</a:t>
          </a:r>
          <a:r>
            <a:rPr lang="ru-RU" sz="1400" b="1" dirty="0">
              <a:solidFill>
                <a:schemeClr val="tx1"/>
              </a:solidFill>
            </a:rPr>
            <a:t> </a:t>
          </a:r>
          <a:r>
            <a:rPr lang="ru-RU" sz="1400" b="1" dirty="0" err="1">
              <a:solidFill>
                <a:schemeClr val="tx1"/>
              </a:solidFill>
            </a:rPr>
            <a:t>капиталды</a:t>
          </a:r>
          <a:r>
            <a:rPr lang="ru-RU" sz="1400" b="1" dirty="0">
              <a:solidFill>
                <a:schemeClr val="tx1"/>
              </a:solidFill>
            </a:rPr>
            <a:t> </a:t>
          </a:r>
          <a:r>
            <a:rPr lang="ru-RU" sz="1400" b="1" dirty="0" err="1">
              <a:solidFill>
                <a:schemeClr val="tx1"/>
              </a:solidFill>
            </a:rPr>
            <a:t>сатудан</a:t>
          </a:r>
          <a:r>
            <a:rPr lang="ru-RU" sz="1400" b="1" dirty="0">
              <a:solidFill>
                <a:schemeClr val="tx1"/>
              </a:solidFill>
            </a:rPr>
            <a:t> </a:t>
          </a:r>
          <a:r>
            <a:rPr lang="ru-RU" sz="1400" b="1" dirty="0" err="1">
              <a:solidFill>
                <a:schemeClr val="tx1"/>
              </a:solidFill>
            </a:rPr>
            <a:t>түскен</a:t>
          </a:r>
          <a:r>
            <a:rPr lang="ru-RU" sz="1400" b="1" dirty="0">
              <a:solidFill>
                <a:schemeClr val="tx1"/>
              </a:solidFill>
            </a:rPr>
            <a:t> </a:t>
          </a:r>
          <a:r>
            <a:rPr lang="ru-RU" sz="1400" b="1" dirty="0" err="1">
              <a:solidFill>
                <a:schemeClr val="tx1"/>
              </a:solidFill>
            </a:rPr>
            <a:t>түсім</a:t>
          </a:r>
          <a:r>
            <a:rPr lang="ru-RU" sz="1400" b="1" dirty="0">
              <a:solidFill>
                <a:schemeClr val="tx1"/>
              </a:solidFill>
            </a:rPr>
            <a:t> </a:t>
          </a:r>
        </a:p>
      </cdr:txBody>
    </cdr:sp>
  </cdr:relSizeAnchor>
  <cdr:relSizeAnchor xmlns:cdr="http://schemas.openxmlformats.org/drawingml/2006/chartDrawing">
    <cdr:from>
      <cdr:x>0.05914</cdr:x>
      <cdr:y>0.03571</cdr:y>
    </cdr:from>
    <cdr:to>
      <cdr:x>0.28955</cdr:x>
      <cdr:y>0.10714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221772" y="144016"/>
          <a:ext cx="864096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800" b="1" u="sng" dirty="0">
              <a:solidFill>
                <a:schemeClr val="tx1"/>
              </a:solidFill>
            </a:rPr>
            <a:t>1482,7</a:t>
          </a:r>
          <a:endParaRPr lang="ru-RU" sz="1800" b="1" u="sng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0.46276</cdr:x>
      <cdr:y>0.25</cdr:y>
    </cdr:from>
    <cdr:to>
      <cdr:x>0.60968</cdr:x>
      <cdr:y>0.35714</cdr:y>
    </cdr:to>
    <cdr:cxnSp macro="">
      <cdr:nvCxnSpPr>
        <cdr:cNvPr id="11" name="Прямая со стрелкой 10">
          <a:extLst xmlns:a="http://schemas.openxmlformats.org/drawingml/2006/main">
            <a:ext uri="{FF2B5EF4-FFF2-40B4-BE49-F238E27FC236}">
              <a16:creationId xmlns:a16="http://schemas.microsoft.com/office/drawing/2014/main" id="{C4AE95CA-AC32-6009-27C8-90ECA6DFEC3D}"/>
            </a:ext>
          </a:extLst>
        </cdr:cNvPr>
        <cdr:cNvCxnSpPr/>
      </cdr:nvCxnSpPr>
      <cdr:spPr>
        <a:xfrm xmlns:a="http://schemas.openxmlformats.org/drawingml/2006/main" flipV="1">
          <a:off x="1735437" y="1008112"/>
          <a:ext cx="550962" cy="43204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0.16805</cdr:x>
      <cdr:y>0.625</cdr:y>
    </cdr:from>
    <cdr:to>
      <cdr:x>0.20645</cdr:x>
      <cdr:y>0.67857</cdr:y>
    </cdr:to>
    <cdr:cxnSp macro="">
      <cdr:nvCxnSpPr>
        <cdr:cNvPr id="13" name="Прямая со стрелкой 12">
          <a:extLst xmlns:a="http://schemas.openxmlformats.org/drawingml/2006/main">
            <a:ext uri="{FF2B5EF4-FFF2-40B4-BE49-F238E27FC236}">
              <a16:creationId xmlns:a16="http://schemas.microsoft.com/office/drawing/2014/main" id="{70D74030-A675-275E-EEAF-0DD9371D11B3}"/>
            </a:ext>
          </a:extLst>
        </cdr:cNvPr>
        <cdr:cNvCxnSpPr/>
      </cdr:nvCxnSpPr>
      <cdr:spPr>
        <a:xfrm xmlns:a="http://schemas.openxmlformats.org/drawingml/2006/main" flipH="1">
          <a:off x="630205" y="2520280"/>
          <a:ext cx="144016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0.0044</cdr:x>
      <cdr:y>0.64286</cdr:y>
    </cdr:from>
    <cdr:to>
      <cdr:x>0.23482</cdr:x>
      <cdr:y>0.71429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16499" y="2592288"/>
          <a:ext cx="864096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800" b="1" u="sng" dirty="0">
              <a:solidFill>
                <a:schemeClr val="tx1"/>
              </a:solidFill>
            </a:rPr>
            <a:t>516,0</a:t>
          </a:r>
          <a:endParaRPr lang="ru-RU" sz="1800" b="1" u="sng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0.59112</cdr:x>
      <cdr:y>0.1376</cdr:y>
    </cdr:from>
    <cdr:to>
      <cdr:x>0.93674</cdr:x>
      <cdr:y>0.2626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2216788" y="554856"/>
          <a:ext cx="1296143" cy="5040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err="1">
              <a:solidFill>
                <a:schemeClr val="tx1"/>
              </a:solidFill>
            </a:rPr>
            <a:t>Түскен</a:t>
          </a:r>
          <a:r>
            <a:rPr lang="ru-RU" sz="1400" b="1" dirty="0">
              <a:solidFill>
                <a:schemeClr val="tx1"/>
              </a:solidFill>
            </a:rPr>
            <a:t>  </a:t>
          </a:r>
          <a:r>
            <a:rPr lang="ru-RU" sz="1400" b="1" dirty="0" err="1">
              <a:solidFill>
                <a:schemeClr val="tx1"/>
              </a:solidFill>
            </a:rPr>
            <a:t>трансферттер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0.09754</cdr:x>
      <cdr:y>0.21429</cdr:y>
    </cdr:from>
    <cdr:to>
      <cdr:x>0.16805</cdr:x>
      <cdr:y>0.55357</cdr:y>
    </cdr:to>
    <cdr:cxnSp macro="">
      <cdr:nvCxnSpPr>
        <cdr:cNvPr id="20" name="Прямая со стрелкой 19">
          <a:extLst xmlns:a="http://schemas.openxmlformats.org/drawingml/2006/main">
            <a:ext uri="{FF2B5EF4-FFF2-40B4-BE49-F238E27FC236}">
              <a16:creationId xmlns:a16="http://schemas.microsoft.com/office/drawing/2014/main" id="{06AAF071-431B-5925-7421-812491FB2364}"/>
            </a:ext>
          </a:extLst>
        </cdr:cNvPr>
        <cdr:cNvCxnSpPr/>
      </cdr:nvCxnSpPr>
      <cdr:spPr>
        <a:xfrm xmlns:a="http://schemas.openxmlformats.org/drawingml/2006/main" flipH="1" flipV="1">
          <a:off x="365792" y="864113"/>
          <a:ext cx="264413" cy="136813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0.66792</cdr:x>
      <cdr:y>0.04831</cdr:y>
    </cdr:from>
    <cdr:to>
      <cdr:x>0.89834</cdr:x>
      <cdr:y>0.11974</cdr:y>
    </cdr:to>
    <cdr:sp macro="" textlink="">
      <cdr:nvSpPr>
        <cdr:cNvPr id="21" name="Прямоугольник 20"/>
        <cdr:cNvSpPr/>
      </cdr:nvSpPr>
      <cdr:spPr>
        <a:xfrm xmlns:a="http://schemas.openxmlformats.org/drawingml/2006/main">
          <a:off x="2504820" y="194816"/>
          <a:ext cx="864096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800" b="1" u="sng" dirty="0">
              <a:solidFill>
                <a:schemeClr val="tx1"/>
              </a:solidFill>
            </a:rPr>
            <a:t>4384,2</a:t>
          </a:r>
          <a:endParaRPr lang="ru-RU" sz="1800" b="1" u="sng" dirty="0">
            <a:solidFill>
              <a:schemeClr val="tx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0.15067</cdr:x>
      <cdr:y>0.13514</cdr:y>
    </cdr:from>
    <cdr:to>
      <cdr:x>0.3659</cdr:x>
      <cdr:y>0.24943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04322" y="360040"/>
          <a:ext cx="1006115" cy="3045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tx1"/>
              </a:solidFill>
            </a:rPr>
            <a:t>50166,5</a:t>
          </a:r>
        </a:p>
      </cdr:txBody>
    </cdr:sp>
  </cdr:relSizeAnchor>
  <cdr:relSizeAnchor xmlns:cdr="http://schemas.openxmlformats.org/drawingml/2006/chartDrawing">
    <cdr:from>
      <cdr:x>0.37651</cdr:x>
      <cdr:y>0.28462</cdr:y>
    </cdr:from>
    <cdr:to>
      <cdr:x>0.56669</cdr:x>
      <cdr:y>0.48649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760050" y="758324"/>
          <a:ext cx="889015" cy="5378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32287,1</a:t>
          </a:r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0.67715</cdr:x>
      <cdr:y>0</cdr:y>
    </cdr:from>
    <cdr:to>
      <cdr:x>0.9659</cdr:x>
      <cdr:y>0.10811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165392" y="0"/>
          <a:ext cx="1349806" cy="2880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 err="1">
              <a:solidFill>
                <a:schemeClr val="tx1"/>
              </a:solidFill>
            </a:rPr>
            <a:t>млн.теңге</a:t>
          </a:r>
          <a:endParaRPr lang="ru-RU" sz="1600" b="1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0.40586</cdr:x>
      <cdr:y>0.40839</cdr:y>
    </cdr:from>
    <cdr:to>
      <cdr:x>0.60527</cdr:x>
      <cdr:y>0.56952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051720" y="970432"/>
          <a:ext cx="1008112" cy="3829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u="sng" dirty="0">
              <a:solidFill>
                <a:schemeClr val="tx1"/>
              </a:solidFill>
            </a:rPr>
            <a:t>30803,8</a:t>
          </a:r>
          <a:endParaRPr lang="ru-RU" sz="1800" b="1" u="sng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0.06469</cdr:x>
      <cdr:y>0.79448</cdr:y>
    </cdr:from>
    <cdr:to>
      <cdr:x>0.26019</cdr:x>
      <cdr:y>0.9855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71726" y="1900428"/>
          <a:ext cx="821089" cy="4569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800" b="1" u="sng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0.01716</cdr:x>
      <cdr:y>0.13832</cdr:y>
    </cdr:from>
    <cdr:to>
      <cdr:x>0.19498</cdr:x>
      <cdr:y>0.28984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86737" y="328685"/>
          <a:ext cx="898943" cy="3600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800" b="1" u="sng" dirty="0">
              <a:solidFill>
                <a:schemeClr val="tx1"/>
              </a:solidFill>
            </a:rPr>
            <a:t>1823,5</a:t>
          </a:r>
          <a:endParaRPr lang="ru-RU" sz="1800" b="1" u="sng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0.23493</cdr:x>
      <cdr:y>0</cdr:y>
    </cdr:from>
    <cdr:to>
      <cdr:x>0.37445</cdr:x>
      <cdr:y>0.12121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1187624" y="0"/>
          <a:ext cx="705329" cy="2880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u="sng" dirty="0">
              <a:solidFill>
                <a:schemeClr val="tx1"/>
              </a:solidFill>
            </a:rPr>
            <a:t>442,7</a:t>
          </a:r>
        </a:p>
      </cdr:txBody>
    </cdr:sp>
  </cdr:relSizeAnchor>
  <cdr:relSizeAnchor xmlns:cdr="http://schemas.openxmlformats.org/drawingml/2006/chartDrawing">
    <cdr:from>
      <cdr:x>0.46078</cdr:x>
      <cdr:y>0</cdr:y>
    </cdr:from>
    <cdr:to>
      <cdr:x>0.61747</cdr:x>
      <cdr:y>0.13369</cdr:y>
    </cdr:to>
    <cdr:sp macro="" textlink="">
      <cdr:nvSpPr>
        <cdr:cNvPr id="22" name="Прямоугольник 21"/>
        <cdr:cNvSpPr/>
      </cdr:nvSpPr>
      <cdr:spPr>
        <a:xfrm xmlns:a="http://schemas.openxmlformats.org/drawingml/2006/main">
          <a:off x="2329368" y="-1383133"/>
          <a:ext cx="792113" cy="3176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800" b="1" u="sng" dirty="0">
              <a:solidFill>
                <a:schemeClr val="tx1"/>
              </a:solidFill>
            </a:rPr>
            <a:t>38,5</a:t>
          </a:r>
          <a:endParaRPr lang="ru-RU" sz="1800" b="1" u="sng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0.37737</cdr:x>
      <cdr:y>0.07308</cdr:y>
    </cdr:from>
    <cdr:to>
      <cdr:x>0.46078</cdr:x>
      <cdr:y>0.14528</cdr:y>
    </cdr:to>
    <cdr:cxnSp macro="">
      <cdr:nvCxnSpPr>
        <cdr:cNvPr id="27" name="Соединительная линия уступом 26">
          <a:extLst xmlns:a="http://schemas.openxmlformats.org/drawingml/2006/main">
            <a:ext uri="{FF2B5EF4-FFF2-40B4-BE49-F238E27FC236}">
              <a16:creationId xmlns:a16="http://schemas.microsoft.com/office/drawing/2014/main" id="{2132CD9E-68AC-E24B-155D-3EBD2E42CECA}"/>
            </a:ext>
          </a:extLst>
        </cdr:cNvPr>
        <cdr:cNvCxnSpPr/>
      </cdr:nvCxnSpPr>
      <cdr:spPr>
        <a:xfrm xmlns:a="http://schemas.openxmlformats.org/drawingml/2006/main" flipV="1">
          <a:off x="1907704" y="173658"/>
          <a:ext cx="421672" cy="171562"/>
        </a:xfrm>
        <a:prstGeom xmlns:a="http://schemas.openxmlformats.org/drawingml/2006/main" prst="bentConnector3">
          <a:avLst>
            <a:gd name="adj1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0.30615</cdr:x>
      <cdr:y>0.10338</cdr:y>
    </cdr:from>
    <cdr:to>
      <cdr:x>0.39161</cdr:x>
      <cdr:y>0.17558</cdr:y>
    </cdr:to>
    <cdr:cxnSp macro="">
      <cdr:nvCxnSpPr>
        <cdr:cNvPr id="30" name="Соединительная линия уступом 29">
          <a:extLst xmlns:a="http://schemas.openxmlformats.org/drawingml/2006/main">
            <a:ext uri="{FF2B5EF4-FFF2-40B4-BE49-F238E27FC236}">
              <a16:creationId xmlns:a16="http://schemas.microsoft.com/office/drawing/2014/main" id="{97836D5B-3B4A-606C-49CE-419B8A8E7992}"/>
            </a:ext>
          </a:extLst>
        </cdr:cNvPr>
        <cdr:cNvCxnSpPr/>
      </cdr:nvCxnSpPr>
      <cdr:spPr>
        <a:xfrm xmlns:a="http://schemas.openxmlformats.org/drawingml/2006/main" rot="10800000">
          <a:off x="1547676" y="245660"/>
          <a:ext cx="432036" cy="171569"/>
        </a:xfrm>
        <a:prstGeom xmlns:a="http://schemas.openxmlformats.org/drawingml/2006/main" prst="bentConnector3">
          <a:avLst>
            <a:gd name="adj1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0.16371</cdr:x>
      <cdr:y>0.2246</cdr:y>
    </cdr:from>
    <cdr:to>
      <cdr:x>0.2919</cdr:x>
      <cdr:y>0.22923</cdr:y>
    </cdr:to>
    <cdr:cxnSp macro="">
      <cdr:nvCxnSpPr>
        <cdr:cNvPr id="34" name="Соединительная линия уступом 33">
          <a:extLst xmlns:a="http://schemas.openxmlformats.org/drawingml/2006/main">
            <a:ext uri="{FF2B5EF4-FFF2-40B4-BE49-F238E27FC236}">
              <a16:creationId xmlns:a16="http://schemas.microsoft.com/office/drawing/2014/main" id="{D292B5FC-AD85-D665-8AC5-A834D3F366FE}"/>
            </a:ext>
          </a:extLst>
        </cdr:cNvPr>
        <cdr:cNvCxnSpPr/>
      </cdr:nvCxnSpPr>
      <cdr:spPr>
        <a:xfrm xmlns:a="http://schemas.openxmlformats.org/drawingml/2006/main" flipV="1">
          <a:off x="827601" y="533699"/>
          <a:ext cx="648055" cy="11013"/>
        </a:xfrm>
        <a:prstGeom xmlns:a="http://schemas.openxmlformats.org/drawingml/2006/main" prst="bentConnector3">
          <a:avLst>
            <a:gd name="adj1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0.01835</cdr:x>
      <cdr:y>0</cdr:y>
    </cdr:from>
    <cdr:to>
      <cdr:x>0.22068</cdr:x>
      <cdr:y>0.10802</cdr:y>
    </cdr:to>
    <cdr:sp macro="" textlink="">
      <cdr:nvSpPr>
        <cdr:cNvPr id="36" name="Прямоугольник 35"/>
        <cdr:cNvSpPr/>
      </cdr:nvSpPr>
      <cdr:spPr>
        <a:xfrm xmlns:a="http://schemas.openxmlformats.org/drawingml/2006/main">
          <a:off x="92776" y="0"/>
          <a:ext cx="1022840" cy="2566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b="1" dirty="0" err="1">
              <a:solidFill>
                <a:schemeClr val="tx1"/>
              </a:solidFill>
            </a:rPr>
            <a:t>млн.теңге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0.63376</cdr:x>
      <cdr:y>0.07308</cdr:y>
    </cdr:from>
    <cdr:to>
      <cdr:x>0.66225</cdr:x>
      <cdr:y>0.13369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3203848" y="173659"/>
          <a:ext cx="144016" cy="14401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0.68156</cdr:x>
      <cdr:y>0.04278</cdr:y>
    </cdr:from>
    <cdr:to>
      <cdr:x>0.97562</cdr:x>
      <cdr:y>0.13944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445482" y="101658"/>
          <a:ext cx="1486558" cy="2296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b="1" dirty="0" err="1">
              <a:solidFill>
                <a:schemeClr val="tx1"/>
              </a:solidFill>
            </a:rPr>
            <a:t>Табыс</a:t>
          </a:r>
          <a:r>
            <a:rPr lang="ru-RU" sz="1200" b="1" dirty="0">
              <a:solidFill>
                <a:schemeClr val="tx1"/>
              </a:solidFill>
            </a:rPr>
            <a:t> </a:t>
          </a:r>
          <a:r>
            <a:rPr lang="ru-RU" sz="1200" b="1" dirty="0" err="1">
              <a:solidFill>
                <a:schemeClr val="tx1"/>
              </a:solidFill>
            </a:rPr>
            <a:t>салығы</a:t>
          </a:r>
          <a:endParaRPr lang="ru-RU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0.63376</cdr:x>
      <cdr:y>0.20588</cdr:y>
    </cdr:from>
    <cdr:to>
      <cdr:x>0.66225</cdr:x>
      <cdr:y>0.27088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 flipV="1">
          <a:off x="3203848" y="489236"/>
          <a:ext cx="144025" cy="15445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0.67649</cdr:x>
      <cdr:y>0.19429</cdr:y>
    </cdr:from>
    <cdr:to>
      <cdr:x>0.96644</cdr:x>
      <cdr:y>0.28976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3419852" y="461684"/>
          <a:ext cx="1465781" cy="2268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0.67736</cdr:x>
      <cdr:y>0.17558</cdr:y>
    </cdr:from>
    <cdr:to>
      <cdr:x>0.97142</cdr:x>
      <cdr:y>0.3574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3424250" y="417228"/>
          <a:ext cx="1486558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1" dirty="0">
              <a:solidFill>
                <a:schemeClr val="tx1"/>
              </a:solidFill>
            </a:rPr>
            <a:t>Меншікке салынатын салық</a:t>
          </a:r>
          <a:endParaRPr lang="ru-RU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0.63376</cdr:x>
      <cdr:y>0.39626</cdr:y>
    </cdr:from>
    <cdr:to>
      <cdr:x>0.66225</cdr:x>
      <cdr:y>0.46126</cdr:y>
    </cdr:to>
    <cdr:sp macro="" textlink="">
      <cdr:nvSpPr>
        <cdr:cNvPr id="20" name="Прямоугольник 19"/>
        <cdr:cNvSpPr/>
      </cdr:nvSpPr>
      <cdr:spPr>
        <a:xfrm xmlns:a="http://schemas.openxmlformats.org/drawingml/2006/main" flipV="1">
          <a:off x="3203848" y="941616"/>
          <a:ext cx="144025" cy="154457"/>
        </a:xfrm>
        <a:prstGeom xmlns:a="http://schemas.openxmlformats.org/drawingml/2006/main" prst="rect">
          <a:avLst/>
        </a:prstGeom>
        <a:solidFill xmlns:a="http://schemas.openxmlformats.org/drawingml/2006/main">
          <a:srgbClr val="7030A0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0.67649</cdr:x>
      <cdr:y>0.3574</cdr:y>
    </cdr:from>
    <cdr:to>
      <cdr:x>0.96644</cdr:x>
      <cdr:y>0.63013</cdr:y>
    </cdr:to>
    <cdr:sp macro="" textlink="">
      <cdr:nvSpPr>
        <cdr:cNvPr id="23" name="Прямоугольник 22"/>
        <cdr:cNvSpPr/>
      </cdr:nvSpPr>
      <cdr:spPr>
        <a:xfrm xmlns:a="http://schemas.openxmlformats.org/drawingml/2006/main">
          <a:off x="3419852" y="849276"/>
          <a:ext cx="1465781" cy="6480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err="1">
              <a:solidFill>
                <a:schemeClr val="tx1"/>
              </a:solidFill>
            </a:rPr>
            <a:t>Тауарларға</a:t>
          </a:r>
          <a:r>
            <a:rPr lang="ru-RU" b="1" dirty="0">
              <a:solidFill>
                <a:schemeClr val="tx1"/>
              </a:solidFill>
            </a:rPr>
            <a:t>, </a:t>
          </a:r>
          <a:r>
            <a:rPr lang="ru-RU" b="1" dirty="0" err="1">
              <a:solidFill>
                <a:schemeClr val="tx1"/>
              </a:solidFill>
            </a:rPr>
            <a:t>жұмыстарға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және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қызметтерге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ішкі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салықтар</a:t>
          </a:r>
          <a:endParaRPr lang="ru-RU" b="1" dirty="0">
            <a:solidFill>
              <a:schemeClr val="tx1"/>
            </a:solidFill>
          </a:endParaRPr>
        </a:p>
        <a:p xmlns:a="http://schemas.openxmlformats.org/drawingml/2006/main">
          <a:endParaRPr lang="kk-KZ" b="1" dirty="0">
            <a:solidFill>
              <a:schemeClr val="tx1"/>
            </a:solidFill>
          </a:endParaRPr>
        </a:p>
        <a:p xmlns:a="http://schemas.openxmlformats.org/drawingml/2006/main">
          <a:r>
            <a:rPr lang="kk-KZ" b="1" dirty="0">
              <a:solidFill>
                <a:schemeClr val="tx1"/>
              </a:solidFill>
            </a:rPr>
            <a:t>Басқада салықтар және  міндетті </a:t>
          </a:r>
          <a:r>
            <a:rPr lang="kk-KZ" sz="1200" b="1" dirty="0">
              <a:solidFill>
                <a:schemeClr val="tx1"/>
              </a:solidFill>
            </a:rPr>
            <a:t>төлемдер</a:t>
          </a:r>
          <a:endParaRPr lang="ru-RU" sz="1200" b="1" dirty="0">
            <a:solidFill>
              <a:schemeClr val="tx1"/>
            </a:solidFill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0.64801</cdr:x>
      <cdr:y>0.73375</cdr:y>
    </cdr:from>
    <cdr:to>
      <cdr:x>0.6765</cdr:x>
      <cdr:y>0.79875</cdr:y>
    </cdr:to>
    <cdr:sp macro="" textlink="">
      <cdr:nvSpPr>
        <cdr:cNvPr id="24" name="Прямоугольник 23"/>
        <cdr:cNvSpPr/>
      </cdr:nvSpPr>
      <cdr:spPr>
        <a:xfrm xmlns:a="http://schemas.openxmlformats.org/drawingml/2006/main" flipV="1">
          <a:off x="3275856" y="1743594"/>
          <a:ext cx="144025" cy="154458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0.67649</cdr:x>
      <cdr:y>0.77005</cdr:y>
    </cdr:from>
    <cdr:to>
      <cdr:x>0.96644</cdr:x>
      <cdr:y>0.95187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3419872" y="1829843"/>
          <a:ext cx="1465780" cy="4320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solidFill>
              <a:schemeClr val="tx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0.74147</cdr:x>
      <cdr:y>0.02808</cdr:y>
    </cdr:from>
    <cdr:to>
      <cdr:x>1</cdr:x>
      <cdr:y>0.13172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923919" y="73549"/>
          <a:ext cx="1368161" cy="2715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tx1"/>
              </a:solidFill>
            </a:rPr>
            <a:t>          33641,8</a:t>
          </a:r>
        </a:p>
      </cdr:txBody>
    </cdr:sp>
  </cdr:relSizeAnchor>
  <cdr:relSizeAnchor xmlns:cdr="http://schemas.openxmlformats.org/drawingml/2006/chartDrawing">
    <cdr:from>
      <cdr:x>0.72787</cdr:x>
      <cdr:y>0.33645</cdr:y>
    </cdr:from>
    <cdr:to>
      <cdr:x>1</cdr:x>
      <cdr:y>0.4541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851920" y="881394"/>
          <a:ext cx="1440160" cy="3082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            23308,8</a:t>
          </a:r>
        </a:p>
      </cdr:txBody>
    </cdr:sp>
  </cdr:relSizeAnchor>
  <cdr:relSizeAnchor xmlns:cdr="http://schemas.openxmlformats.org/drawingml/2006/chartDrawing">
    <cdr:from>
      <cdr:x>0.64622</cdr:x>
      <cdr:y>0.50523</cdr:y>
    </cdr:from>
    <cdr:to>
      <cdr:x>0.91809</cdr:x>
      <cdr:y>0.61518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419872" y="1323537"/>
          <a:ext cx="1438734" cy="2880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600" b="1" dirty="0">
              <a:solidFill>
                <a:schemeClr val="tx1"/>
              </a:solidFill>
            </a:rPr>
            <a:t>       21114,7</a:t>
          </a:r>
          <a:endParaRPr lang="ru-RU" sz="16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0.4616</cdr:x>
      <cdr:y>0.69764</cdr:y>
    </cdr:from>
    <cdr:to>
      <cdr:x>0.7959</cdr:x>
      <cdr:y>0.80759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2442826" y="1827588"/>
          <a:ext cx="1769134" cy="2880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tx1"/>
              </a:solidFill>
            </a:rPr>
            <a:t>             18409,4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0.40733</cdr:x>
      <cdr:y>0.16899</cdr:y>
    </cdr:from>
    <cdr:to>
      <cdr:x>0.58512</cdr:x>
      <cdr:y>0.33006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820281" y="402084"/>
          <a:ext cx="794477" cy="383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278,4</a:t>
          </a:r>
        </a:p>
      </cdr:txBody>
    </cdr:sp>
  </cdr:relSizeAnchor>
  <cdr:relSizeAnchor xmlns:cdr="http://schemas.openxmlformats.org/drawingml/2006/chartDrawing">
    <cdr:from>
      <cdr:x>0.67348</cdr:x>
      <cdr:y>0.00775</cdr:y>
    </cdr:from>
    <cdr:to>
      <cdr:x>0.86685</cdr:x>
      <cdr:y>0.11586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009608" y="18432"/>
          <a:ext cx="864125" cy="2572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516,0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0.53394</cdr:x>
      <cdr:y>0.39794</cdr:y>
    </cdr:from>
    <cdr:to>
      <cdr:x>0.71713</cdr:x>
      <cdr:y>0.57856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242615" y="951888"/>
          <a:ext cx="769403" cy="432051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2000" b="1" dirty="0">
              <a:solidFill>
                <a:schemeClr val="tx1"/>
              </a:solidFill>
            </a:rPr>
            <a:t>516,0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0.36001</cdr:x>
      <cdr:y>0.10844</cdr:y>
    </cdr:from>
    <cdr:to>
      <cdr:x>0.52898</cdr:x>
      <cdr:y>0.28906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512095" y="259386"/>
          <a:ext cx="709681" cy="432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</a:rPr>
            <a:t>25,3</a:t>
          </a:r>
        </a:p>
      </cdr:txBody>
    </cdr:sp>
  </cdr:relSizeAnchor>
  <cdr:relSizeAnchor xmlns:cdr="http://schemas.openxmlformats.org/drawingml/2006/chartDrawing">
    <cdr:from>
      <cdr:x>0.01421</cdr:x>
      <cdr:y>0.01813</cdr:y>
    </cdr:from>
    <cdr:to>
      <cdr:x>0.21994</cdr:x>
      <cdr:y>0.10844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9691" y="43362"/>
          <a:ext cx="864096" cy="2160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b="1" dirty="0" err="1">
              <a:solidFill>
                <a:schemeClr val="tx1"/>
              </a:solidFill>
            </a:rPr>
            <a:t>млн.теңге</a:t>
          </a:r>
          <a:endParaRPr lang="ru-RU" sz="1200" b="1" dirty="0">
            <a:solidFill>
              <a:schemeClr val="tx1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0.23277</cdr:x>
      <cdr:y>0.48177</cdr:y>
    </cdr:from>
    <cdr:to>
      <cdr:x>0.47331</cdr:x>
      <cdr:y>0.68766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070494" y="1179512"/>
          <a:ext cx="1106207" cy="50405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    317,7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0.28288</cdr:x>
      <cdr:y>0.3053</cdr:y>
    </cdr:from>
    <cdr:to>
      <cdr:x>0.56158</cdr:x>
      <cdr:y>0.42295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300933" y="747457"/>
          <a:ext cx="1281729" cy="288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         458,5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0.24141</cdr:x>
      <cdr:y>0.68766</cdr:y>
    </cdr:from>
    <cdr:to>
      <cdr:x>0.43632</cdr:x>
      <cdr:y>0.8053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110216" y="1683579"/>
          <a:ext cx="896381" cy="2880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 86,4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0.40633</cdr:x>
      <cdr:y>0.27963</cdr:y>
    </cdr:from>
    <cdr:to>
      <cdr:x>0.63193</cdr:x>
      <cdr:y>0.39597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815813" y="745030"/>
          <a:ext cx="1008112" cy="3099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4384,2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0.69229</cdr:x>
      <cdr:y>0.30666</cdr:y>
    </cdr:from>
    <cdr:to>
      <cdr:x>0.88838</cdr:x>
      <cdr:y>0.423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093700" y="817038"/>
          <a:ext cx="876279" cy="3099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4384,2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0.40151</cdr:x>
      <cdr:y>0.27055</cdr:y>
    </cdr:from>
    <cdr:to>
      <cdr:x>0.59179</cdr:x>
      <cdr:y>0.4179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835704" y="568948"/>
          <a:ext cx="869960" cy="3098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1212,6</a:t>
          </a:r>
        </a:p>
      </cdr:txBody>
    </cdr:sp>
  </cdr:relSizeAnchor>
  <cdr:relSizeAnchor xmlns:cdr="http://schemas.openxmlformats.org/drawingml/2006/chartDrawing">
    <cdr:from>
      <cdr:x>0.6535</cdr:x>
      <cdr:y>0.24669</cdr:y>
    </cdr:from>
    <cdr:to>
      <cdr:x>0.84554</cdr:x>
      <cdr:y>0.4179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987802" y="518784"/>
          <a:ext cx="878007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1482,7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0.16526</cdr:x>
      <cdr:y>0.14727</cdr:y>
    </cdr:from>
    <cdr:to>
      <cdr:x>0.3573</cdr:x>
      <cdr:y>0.27034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755577" y="309703"/>
          <a:ext cx="878000" cy="2588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1322,1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0.47458</cdr:x>
      <cdr:y>0.28653</cdr:y>
    </cdr:from>
    <cdr:to>
      <cdr:x>0.6564</cdr:x>
      <cdr:y>0.43517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255441" y="694049"/>
          <a:ext cx="864105" cy="3600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538,9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0.33821</cdr:x>
      <cdr:y>0.49463</cdr:y>
    </cdr:from>
    <cdr:to>
      <cdr:x>0.61094</cdr:x>
      <cdr:y>0.61353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607369" y="1198113"/>
          <a:ext cx="1296144" cy="2880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          275,6</a:t>
          </a:r>
        </a:p>
      </cdr:txBody>
    </cdr:sp>
  </cdr:relSizeAnchor>
  <cdr:relSizeAnchor xmlns:cdr="http://schemas.openxmlformats.org/drawingml/2006/chartDrawing">
    <cdr:from>
      <cdr:x>0.41397</cdr:x>
      <cdr:y>0.67299</cdr:y>
    </cdr:from>
    <cdr:to>
      <cdr:x>0.64124</cdr:x>
      <cdr:y>0.82036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967403" y="1630144"/>
          <a:ext cx="1080125" cy="35696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 262,0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0.40213</cdr:x>
      <cdr:y>0.29728</cdr:y>
    </cdr:from>
    <cdr:to>
      <cdr:x>0.73173</cdr:x>
      <cdr:y>0.44592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932796" y="720084"/>
          <a:ext cx="1584176" cy="3600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            13951,2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0.43209</cdr:x>
      <cdr:y>0.47565</cdr:y>
    </cdr:from>
    <cdr:to>
      <cdr:x>0.76169</cdr:x>
      <cdr:y>0.59455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076812" y="1152139"/>
          <a:ext cx="1584178" cy="2880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10788,8</a:t>
          </a:r>
        </a:p>
      </cdr:txBody>
    </cdr:sp>
  </cdr:relSizeAnchor>
  <cdr:relSizeAnchor xmlns:cdr="http://schemas.openxmlformats.org/drawingml/2006/chartDrawing">
    <cdr:from>
      <cdr:x>0.39731</cdr:x>
      <cdr:y>0.68374</cdr:y>
    </cdr:from>
    <cdr:to>
      <cdr:x>0.76169</cdr:x>
      <cdr:y>0.83238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909632" y="1656183"/>
          <a:ext cx="1751356" cy="3600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            4514,2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0.71674</cdr:x>
      <cdr:y>0</cdr:y>
    </cdr:from>
    <cdr:to>
      <cdr:x>0.97143</cdr:x>
      <cdr:y>0.15939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444942" y="0"/>
          <a:ext cx="1224143" cy="3860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      4384,2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0.68007</cdr:x>
      <cdr:y>0.31639</cdr:y>
    </cdr:from>
    <cdr:to>
      <cdr:x>0.90566</cdr:x>
      <cdr:y>0.46343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039064" y="842947"/>
          <a:ext cx="1008107" cy="3917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41148,6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0.70216</cdr:x>
      <cdr:y>0.08102</cdr:y>
    </cdr:from>
    <cdr:to>
      <cdr:x>0.98646</cdr:x>
      <cdr:y>0.26211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734790" y="171407"/>
          <a:ext cx="1512157" cy="3831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         41148,6</a:t>
          </a:r>
          <a:endParaRPr lang="ru-RU" sz="18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0.53971</cdr:x>
      <cdr:y>0.28524</cdr:y>
    </cdr:from>
    <cdr:to>
      <cdr:x>0.85108</cdr:x>
      <cdr:y>0.46938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870698" y="603458"/>
          <a:ext cx="1656179" cy="3895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           35139,9</a:t>
          </a:r>
        </a:p>
      </cdr:txBody>
    </cdr:sp>
  </cdr:relSizeAnchor>
  <cdr:relSizeAnchor xmlns:cdr="http://schemas.openxmlformats.org/drawingml/2006/chartDrawing">
    <cdr:from>
      <cdr:x>0.46525</cdr:x>
      <cdr:y>0.48945</cdr:y>
    </cdr:from>
    <cdr:to>
      <cdr:x>0.78339</cdr:x>
      <cdr:y>0.6256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474648" y="1035488"/>
          <a:ext cx="1692189" cy="2880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800" b="1" dirty="0">
              <a:solidFill>
                <a:schemeClr val="tx1"/>
              </a:solidFill>
            </a:rPr>
            <a:t>          33497,7</a:t>
          </a:r>
        </a:p>
      </cdr:txBody>
    </cdr:sp>
  </cdr:relSizeAnchor>
  <cdr:relSizeAnchor xmlns:cdr="http://schemas.openxmlformats.org/drawingml/2006/chartDrawing">
    <cdr:from>
      <cdr:x>0.67968</cdr:x>
      <cdr:y>0.65964</cdr:y>
    </cdr:from>
    <cdr:to>
      <cdr:x>1</cdr:x>
      <cdr:y>0.82982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615195" y="1395536"/>
          <a:ext cx="1703771" cy="3600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800" b="1" dirty="0">
              <a:solidFill>
                <a:schemeClr val="tx1"/>
              </a:solidFill>
            </a:rPr>
            <a:t>        21036,7</a:t>
          </a:r>
          <a:endParaRPr lang="ru-RU" sz="1800" b="1" dirty="0">
            <a:solidFill>
              <a:schemeClr val="tx1"/>
            </a:solidFill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0.5591</cdr:x>
      <cdr:y>0.3786</cdr:y>
    </cdr:from>
    <cdr:to>
      <cdr:x>0.68067</cdr:x>
      <cdr:y>0.49083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790901" y="1080122"/>
          <a:ext cx="1041747" cy="3201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11 742,3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0.38655</cdr:x>
      <cdr:y>0.10022</cdr:y>
    </cdr:from>
    <cdr:to>
      <cdr:x>0.46217</cdr:x>
      <cdr:y>0.18394</cdr:y>
    </cdr:to>
    <cdr:cxnSp macro="">
      <cdr:nvCxnSpPr>
        <cdr:cNvPr id="4" name="Прямая соединительная линия 3">
          <a:extLst xmlns:a="http://schemas.openxmlformats.org/drawingml/2006/main">
            <a:ext uri="{FF2B5EF4-FFF2-40B4-BE49-F238E27FC236}">
              <a16:creationId xmlns:a16="http://schemas.microsoft.com/office/drawing/2014/main" id="{B40CAF2D-86AE-9913-E0E5-5A24EDFD40B5}"/>
            </a:ext>
          </a:extLst>
        </cdr:cNvPr>
        <cdr:cNvCxnSpPr/>
      </cdr:nvCxnSpPr>
      <cdr:spPr>
        <a:xfrm xmlns:a="http://schemas.openxmlformats.org/drawingml/2006/main" flipV="1">
          <a:off x="3312368" y="285926"/>
          <a:ext cx="647984" cy="23884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0.0221</cdr:x>
      <cdr:y>0.08927</cdr:y>
    </cdr:from>
    <cdr:to>
      <cdr:x>0.12294</cdr:x>
      <cdr:y>0.20151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189408" y="259199"/>
          <a:ext cx="864093" cy="3259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9,0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0.54622</cdr:x>
      <cdr:y>0.15047</cdr:y>
    </cdr:from>
    <cdr:to>
      <cdr:x>0.62045</cdr:x>
      <cdr:y>0.24234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4680520" y="429287"/>
          <a:ext cx="636074" cy="2620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 24,7 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0.30104</cdr:x>
      <cdr:y>0.0821</cdr:y>
    </cdr:from>
    <cdr:to>
      <cdr:x>0.30635</cdr:x>
      <cdr:y>0.12902</cdr:y>
    </cdr:to>
    <cdr:cxnSp macro="">
      <cdr:nvCxnSpPr>
        <cdr:cNvPr id="25" name="Прямая соединительная линия 24">
          <a:extLst xmlns:a="http://schemas.openxmlformats.org/drawingml/2006/main">
            <a:ext uri="{FF2B5EF4-FFF2-40B4-BE49-F238E27FC236}">
              <a16:creationId xmlns:a16="http://schemas.microsoft.com/office/drawing/2014/main" id="{1DFC3C84-8E58-1BD6-411B-03190CB50837}"/>
            </a:ext>
          </a:extLst>
        </cdr:cNvPr>
        <cdr:cNvCxnSpPr/>
      </cdr:nvCxnSpPr>
      <cdr:spPr>
        <a:xfrm xmlns:a="http://schemas.openxmlformats.org/drawingml/2006/main" flipH="1">
          <a:off x="2579590" y="238378"/>
          <a:ext cx="45527" cy="13624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0.33746</cdr:x>
      <cdr:y>0.05402</cdr:y>
    </cdr:from>
    <cdr:to>
      <cdr:x>0.37303</cdr:x>
      <cdr:y>0.1262</cdr:y>
    </cdr:to>
    <cdr:cxnSp macro="">
      <cdr:nvCxnSpPr>
        <cdr:cNvPr id="28" name="Прямая соединительная линия 27">
          <a:extLst xmlns:a="http://schemas.openxmlformats.org/drawingml/2006/main">
            <a:ext uri="{FF2B5EF4-FFF2-40B4-BE49-F238E27FC236}">
              <a16:creationId xmlns:a16="http://schemas.microsoft.com/office/drawing/2014/main" id="{B94B6CDB-FA57-1E67-CF7C-6A80B6DB64AA}"/>
            </a:ext>
          </a:extLst>
        </cdr:cNvPr>
        <cdr:cNvCxnSpPr/>
      </cdr:nvCxnSpPr>
      <cdr:spPr>
        <a:xfrm xmlns:a="http://schemas.openxmlformats.org/drawingml/2006/main" flipV="1">
          <a:off x="2891653" y="154117"/>
          <a:ext cx="304823" cy="20592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0.13384</cdr:x>
      <cdr:y>0.8138</cdr:y>
    </cdr:from>
    <cdr:to>
      <cdr:x>0.22235</cdr:x>
      <cdr:y>0.93065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1146835" y="2321726"/>
          <a:ext cx="758438" cy="3333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1118,9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0.34138</cdr:x>
      <cdr:y>0.20804</cdr:y>
    </cdr:from>
    <cdr:to>
      <cdr:x>0.56303</cdr:x>
      <cdr:y>0.20804</cdr:y>
    </cdr:to>
    <cdr:cxnSp macro="">
      <cdr:nvCxnSpPr>
        <cdr:cNvPr id="12" name="Прямая соединительная линия 11">
          <a:extLst xmlns:a="http://schemas.openxmlformats.org/drawingml/2006/main">
            <a:ext uri="{FF2B5EF4-FFF2-40B4-BE49-F238E27FC236}">
              <a16:creationId xmlns:a16="http://schemas.microsoft.com/office/drawing/2014/main" id="{E9E1D9DC-BB0D-CC92-A765-7EA4297099DF}"/>
            </a:ext>
          </a:extLst>
        </cdr:cNvPr>
        <cdr:cNvCxnSpPr/>
      </cdr:nvCxnSpPr>
      <cdr:spPr>
        <a:xfrm xmlns:a="http://schemas.openxmlformats.org/drawingml/2006/main" flipH="1">
          <a:off x="2925283" y="593534"/>
          <a:ext cx="1899253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0.21382</cdr:x>
      <cdr:y>0.80216</cdr:y>
    </cdr:from>
    <cdr:to>
      <cdr:x>0.26237</cdr:x>
      <cdr:y>0.84135</cdr:y>
    </cdr:to>
    <cdr:cxnSp macro="">
      <cdr:nvCxnSpPr>
        <cdr:cNvPr id="15" name="Прямая соединительная линия 14">
          <a:extLst xmlns:a="http://schemas.openxmlformats.org/drawingml/2006/main">
            <a:ext uri="{FF2B5EF4-FFF2-40B4-BE49-F238E27FC236}">
              <a16:creationId xmlns:a16="http://schemas.microsoft.com/office/drawing/2014/main" id="{131401EF-91C1-DEE4-2490-6C1BAADFB601}"/>
            </a:ext>
          </a:extLst>
        </cdr:cNvPr>
        <cdr:cNvCxnSpPr/>
      </cdr:nvCxnSpPr>
      <cdr:spPr>
        <a:xfrm xmlns:a="http://schemas.openxmlformats.org/drawingml/2006/main" flipV="1">
          <a:off x="1832173" y="2288497"/>
          <a:ext cx="416049" cy="11181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0.43592</cdr:x>
      <cdr:y>0.8138</cdr:y>
    </cdr:from>
    <cdr:to>
      <cdr:x>0.52696</cdr:x>
      <cdr:y>0.92782</cdr:y>
    </cdr:to>
    <cdr:sp macro="" textlink="">
      <cdr:nvSpPr>
        <cdr:cNvPr id="20" name="Прямоугольник 19"/>
        <cdr:cNvSpPr/>
      </cdr:nvSpPr>
      <cdr:spPr>
        <a:xfrm xmlns:a="http://schemas.openxmlformats.org/drawingml/2006/main">
          <a:off x="3735373" y="2321726"/>
          <a:ext cx="780117" cy="32529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5002,9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0.06723</cdr:x>
      <cdr:y>0.13671</cdr:y>
    </cdr:from>
    <cdr:to>
      <cdr:x>0.2839</cdr:x>
      <cdr:y>0.25567</cdr:y>
    </cdr:to>
    <cdr:cxnSp macro="">
      <cdr:nvCxnSpPr>
        <cdr:cNvPr id="21" name="Прямая соединительная линия 20">
          <a:extLst xmlns:a="http://schemas.openxmlformats.org/drawingml/2006/main">
            <a:ext uri="{FF2B5EF4-FFF2-40B4-BE49-F238E27FC236}">
              <a16:creationId xmlns:a16="http://schemas.microsoft.com/office/drawing/2014/main" id="{E2AEE82B-DE25-E696-0C9D-36F8A4764E7C}"/>
            </a:ext>
          </a:extLst>
        </cdr:cNvPr>
        <cdr:cNvCxnSpPr/>
      </cdr:nvCxnSpPr>
      <cdr:spPr>
        <a:xfrm xmlns:a="http://schemas.openxmlformats.org/drawingml/2006/main" flipH="1" flipV="1">
          <a:off x="576064" y="396958"/>
          <a:ext cx="1856638" cy="34543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0.36811</cdr:x>
      <cdr:y>0</cdr:y>
    </cdr:from>
    <cdr:to>
      <cdr:x>0.4561</cdr:x>
      <cdr:y>0.09378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154317" y="-4059602"/>
          <a:ext cx="753982" cy="2675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1376,3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0.16045</cdr:x>
      <cdr:y>0.0116</cdr:y>
    </cdr:from>
    <cdr:to>
      <cdr:x>0.25633</cdr:x>
      <cdr:y>0.1378</cdr:y>
    </cdr:to>
    <cdr:sp macro="" textlink="">
      <cdr:nvSpPr>
        <cdr:cNvPr id="22" name="Прямоугольник 21"/>
        <cdr:cNvSpPr/>
      </cdr:nvSpPr>
      <cdr:spPr>
        <a:xfrm xmlns:a="http://schemas.openxmlformats.org/drawingml/2006/main">
          <a:off x="1374930" y="33677"/>
          <a:ext cx="821591" cy="36644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456,6</a:t>
          </a:r>
        </a:p>
      </cdr:txBody>
    </cdr:sp>
  </cdr:relSizeAnchor>
  <cdr:relSizeAnchor xmlns:cdr="http://schemas.openxmlformats.org/drawingml/2006/chartDrawing">
    <cdr:from>
      <cdr:x>0.08011</cdr:x>
      <cdr:y>0.40384</cdr:y>
    </cdr:from>
    <cdr:to>
      <cdr:x>0.10532</cdr:x>
      <cdr:y>0.46317</cdr:y>
    </cdr:to>
    <cdr:cxnSp macro="">
      <cdr:nvCxnSpPr>
        <cdr:cNvPr id="23" name="Прямая соединительная линия 22">
          <a:extLst xmlns:a="http://schemas.openxmlformats.org/drawingml/2006/main">
            <a:ext uri="{FF2B5EF4-FFF2-40B4-BE49-F238E27FC236}">
              <a16:creationId xmlns:a16="http://schemas.microsoft.com/office/drawing/2014/main" id="{013C79FE-4A88-012D-FD5E-7973808F3B9E}"/>
            </a:ext>
          </a:extLst>
        </cdr:cNvPr>
        <cdr:cNvCxnSpPr/>
      </cdr:nvCxnSpPr>
      <cdr:spPr>
        <a:xfrm xmlns:a="http://schemas.openxmlformats.org/drawingml/2006/main" flipH="1">
          <a:off x="686450" y="1152128"/>
          <a:ext cx="216024" cy="16927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0.48065</cdr:x>
      <cdr:y>0.60162</cdr:y>
    </cdr:from>
    <cdr:to>
      <cdr:x>0.59946</cdr:x>
      <cdr:y>0.64462</cdr:y>
    </cdr:to>
    <cdr:cxnSp macro="">
      <cdr:nvCxnSpPr>
        <cdr:cNvPr id="17" name="Прямая соединительная линия 16">
          <a:extLst xmlns:a="http://schemas.openxmlformats.org/drawingml/2006/main">
            <a:ext uri="{FF2B5EF4-FFF2-40B4-BE49-F238E27FC236}">
              <a16:creationId xmlns:a16="http://schemas.microsoft.com/office/drawing/2014/main" id="{5E12C5FA-43FB-FD61-EB7E-DE8F8A70EF14}"/>
            </a:ext>
          </a:extLst>
        </cdr:cNvPr>
        <cdr:cNvCxnSpPr/>
      </cdr:nvCxnSpPr>
      <cdr:spPr>
        <a:xfrm xmlns:a="http://schemas.openxmlformats.org/drawingml/2006/main" flipH="1" flipV="1">
          <a:off x="4118703" y="1716379"/>
          <a:ext cx="1018077" cy="1226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0.5132</cdr:x>
      <cdr:y>0.42908</cdr:y>
    </cdr:from>
    <cdr:to>
      <cdr:x>0.5591</cdr:x>
      <cdr:y>0.45432</cdr:y>
    </cdr:to>
    <cdr:cxnSp macro="">
      <cdr:nvCxnSpPr>
        <cdr:cNvPr id="24" name="Прямая соединительная линия 23">
          <a:extLst xmlns:a="http://schemas.openxmlformats.org/drawingml/2006/main">
            <a:ext uri="{FF2B5EF4-FFF2-40B4-BE49-F238E27FC236}">
              <a16:creationId xmlns:a16="http://schemas.microsoft.com/office/drawing/2014/main" id="{6CA721A2-580B-8E13-16D5-2520B9F800E6}"/>
            </a:ext>
          </a:extLst>
        </cdr:cNvPr>
        <cdr:cNvCxnSpPr/>
      </cdr:nvCxnSpPr>
      <cdr:spPr>
        <a:xfrm xmlns:a="http://schemas.openxmlformats.org/drawingml/2006/main" flipV="1">
          <a:off x="4397606" y="1224136"/>
          <a:ext cx="393300" cy="720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0.40704</cdr:x>
      <cdr:y>0.82889</cdr:y>
    </cdr:from>
    <cdr:to>
      <cdr:x>0.44066</cdr:x>
      <cdr:y>0.85033</cdr:y>
    </cdr:to>
    <cdr:cxnSp macro="">
      <cdr:nvCxnSpPr>
        <cdr:cNvPr id="27" name="Прямая соединительная линия 26">
          <a:extLst xmlns:a="http://schemas.openxmlformats.org/drawingml/2006/main">
            <a:ext uri="{FF2B5EF4-FFF2-40B4-BE49-F238E27FC236}">
              <a16:creationId xmlns:a16="http://schemas.microsoft.com/office/drawing/2014/main" id="{92FDF536-9B82-5688-162D-B0D03EE21DD8}"/>
            </a:ext>
          </a:extLst>
        </cdr:cNvPr>
        <cdr:cNvCxnSpPr/>
      </cdr:nvCxnSpPr>
      <cdr:spPr>
        <a:xfrm xmlns:a="http://schemas.openxmlformats.org/drawingml/2006/main" flipH="1" flipV="1">
          <a:off x="3487921" y="2364771"/>
          <a:ext cx="288088" cy="6116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0.26237</cdr:x>
      <cdr:y>0</cdr:y>
    </cdr:from>
    <cdr:to>
      <cdr:x>0.34701</cdr:x>
      <cdr:y>0.11867</cdr:y>
    </cdr:to>
    <cdr:sp macro="" textlink="">
      <cdr:nvSpPr>
        <cdr:cNvPr id="29" name="TextBox 5"/>
        <cdr:cNvSpPr txBox="1"/>
      </cdr:nvSpPr>
      <cdr:spPr>
        <a:xfrm xmlns:a="http://schemas.openxmlformats.org/drawingml/2006/main">
          <a:off x="2248222" y="-4005064"/>
          <a:ext cx="725276" cy="34457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600" b="1" dirty="0"/>
            <a:t>819,1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0.56983</cdr:x>
      <cdr:y>0.58635</cdr:y>
    </cdr:from>
    <cdr:to>
      <cdr:x>0.66227</cdr:x>
      <cdr:y>0.67092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4882817" y="1672810"/>
          <a:ext cx="792114" cy="2412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   69,6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0.57064</cdr:x>
      <cdr:y>0.70985</cdr:y>
    </cdr:from>
    <cdr:to>
      <cdr:x>0.63866</cdr:x>
      <cdr:y>0.82387</cdr:y>
    </cdr:to>
    <cdr:sp macro="" textlink="">
      <cdr:nvSpPr>
        <cdr:cNvPr id="14" name="Прямоугольник 13">
          <a:extLst xmlns:a="http://schemas.openxmlformats.org/drawingml/2006/main">
            <a:ext uri="{FF2B5EF4-FFF2-40B4-BE49-F238E27FC236}">
              <a16:creationId xmlns:a16="http://schemas.microsoft.com/office/drawing/2014/main" id="{08BB76F4-C183-523C-2426-43DC7E8E12A7}"/>
            </a:ext>
          </a:extLst>
        </cdr:cNvPr>
        <cdr:cNvSpPr/>
      </cdr:nvSpPr>
      <cdr:spPr>
        <a:xfrm xmlns:a="http://schemas.openxmlformats.org/drawingml/2006/main">
          <a:off x="4889794" y="2061172"/>
          <a:ext cx="582814" cy="3310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93,2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0.07268</cdr:x>
      <cdr:y>0.06022</cdr:y>
    </cdr:from>
    <cdr:to>
      <cdr:x>0.18551</cdr:x>
      <cdr:y>0.16627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86661" y="156379"/>
          <a:ext cx="755536" cy="27537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200" b="1" dirty="0">
              <a:solidFill>
                <a:schemeClr val="tx2"/>
              </a:solidFill>
            </a:rPr>
            <a:t>21317,4</a:t>
          </a:r>
          <a:endParaRPr lang="ru-RU" sz="1200" b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0.26867</cdr:x>
      <cdr:y>0.28846</cdr:y>
    </cdr:from>
    <cdr:to>
      <cdr:x>0.39015</cdr:x>
      <cdr:y>0.42373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799078" y="749028"/>
          <a:ext cx="813458" cy="3512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chemeClr val="tx2"/>
              </a:solidFill>
            </a:rPr>
            <a:t>  34259,5</a:t>
          </a:r>
        </a:p>
        <a:p xmlns:a="http://schemas.openxmlformats.org/drawingml/2006/main">
          <a:endParaRPr lang="ru-RU" sz="1200" b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0.49196</cdr:x>
      <cdr:y>0.17205</cdr:y>
    </cdr:from>
    <cdr:to>
      <cdr:x>0.60392</cdr:x>
      <cdr:y>0.27451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294270" y="446755"/>
          <a:ext cx="749711" cy="2660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200" b="1" dirty="0">
              <a:solidFill>
                <a:schemeClr val="tx2"/>
              </a:solidFill>
            </a:rPr>
            <a:t>37620,3</a:t>
          </a:r>
          <a:endParaRPr lang="ru-RU" sz="1200" b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0.64115</cdr:x>
      <cdr:y>0.04002</cdr:y>
    </cdr:from>
    <cdr:to>
      <cdr:x>0.74613</cdr:x>
      <cdr:y>0.14152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4293265" y="103921"/>
          <a:ext cx="702971" cy="2635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200" b="1" dirty="0">
              <a:solidFill>
                <a:schemeClr val="tx2"/>
              </a:solidFill>
            </a:rPr>
            <a:t>42487,0</a:t>
          </a:r>
          <a:endParaRPr lang="ru-RU" sz="1200" b="1" dirty="0">
            <a:solidFill>
              <a:schemeClr val="tx2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F6657129-EE05-40D2-907B-391003ED47CE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1363"/>
            <a:ext cx="4938713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39"/>
            <a:ext cx="5408930" cy="4446985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3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3"/>
            <a:ext cx="2929837" cy="494109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BFD24270-D442-4744-8ECA-5F4FCB0003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807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24270-D442-4744-8ECA-5F4FCB0003B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178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512101-9130-4CD2-8AD2-E4886B2198EE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2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9984D-F8D7-4916-8048-E1FB8AACE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50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jpeg"/><Relationship Id="rId9" Type="http://schemas.microsoft.com/office/2007/relationships/diagramDrawing" Target="../diagrams/drawin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7"/>
          <p:cNvGrpSpPr>
            <a:grpSpLocks/>
          </p:cNvGrpSpPr>
          <p:nvPr/>
        </p:nvGrpSpPr>
        <p:grpSpPr bwMode="auto">
          <a:xfrm>
            <a:off x="790575" y="1654175"/>
            <a:ext cx="539750" cy="304800"/>
            <a:chOff x="1775" y="4039"/>
            <a:chExt cx="850" cy="481"/>
          </a:xfrm>
        </p:grpSpPr>
        <p:sp>
          <p:nvSpPr>
            <p:cNvPr id="11270" name="Oval 8"/>
            <p:cNvSpPr>
              <a:spLocks noChangeArrowheads="1" noChangeShapeType="1"/>
            </p:cNvSpPr>
            <p:nvPr/>
          </p:nvSpPr>
          <p:spPr bwMode="auto">
            <a:xfrm>
              <a:off x="1877" y="4419"/>
              <a:ext cx="748" cy="10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6576" tIns="36576" rIns="36576" bIns="36576"/>
            <a:lstStyle/>
            <a:p>
              <a:pPr algn="ctr"/>
              <a:endParaRPr lang="ru-RU" sz="2800">
                <a:solidFill>
                  <a:schemeClr val="tx2"/>
                </a:solidFill>
              </a:endParaRPr>
            </a:p>
          </p:txBody>
        </p:sp>
        <p:sp>
          <p:nvSpPr>
            <p:cNvPr id="11271" name="Oval 9"/>
            <p:cNvSpPr>
              <a:spLocks noChangeArrowheads="1" noChangeShapeType="1"/>
            </p:cNvSpPr>
            <p:nvPr/>
          </p:nvSpPr>
          <p:spPr bwMode="auto">
            <a:xfrm>
              <a:off x="1775" y="4039"/>
              <a:ext cx="287" cy="29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6576" tIns="36576" rIns="36576" bIns="36576"/>
            <a:lstStyle/>
            <a:p>
              <a:pPr algn="ctr"/>
              <a:endParaRPr lang="ru-RU" sz="2800">
                <a:solidFill>
                  <a:schemeClr val="tx2"/>
                </a:solidFill>
              </a:endParaRPr>
            </a:p>
          </p:txBody>
        </p:sp>
      </p:grpSp>
      <p:sp>
        <p:nvSpPr>
          <p:cNvPr id="11267" name="Rectangle 10"/>
          <p:cNvSpPr>
            <a:spLocks noChangeArrowheads="1"/>
          </p:cNvSpPr>
          <p:nvPr/>
        </p:nvSpPr>
        <p:spPr bwMode="auto">
          <a:xfrm>
            <a:off x="1475656" y="3172908"/>
            <a:ext cx="614715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ru-RU" sz="3200" dirty="0" err="1"/>
              <a:t>Кеңгір</a:t>
            </a:r>
            <a:r>
              <a:rPr lang="ru-RU" sz="3200" dirty="0"/>
              <a:t>, </a:t>
            </a:r>
            <a:r>
              <a:rPr lang="ru-RU" sz="3200" dirty="0" err="1"/>
              <a:t>Талап</a:t>
            </a:r>
            <a:r>
              <a:rPr lang="ru-RU" sz="3200" dirty="0"/>
              <a:t>, Малшыбай-3 </a:t>
            </a:r>
            <a:r>
              <a:rPr lang="ru-RU" sz="3200" dirty="0" err="1"/>
              <a:t>селоны</a:t>
            </a:r>
            <a:r>
              <a:rPr lang="ru-RU" sz="3200" dirty="0"/>
              <a:t> </a:t>
            </a:r>
            <a:r>
              <a:rPr lang="ru-RU" sz="3200" dirty="0" err="1"/>
              <a:t>ескере</a:t>
            </a:r>
            <a:r>
              <a:rPr lang="ru-RU" sz="3200" dirty="0"/>
              <a:t> </a:t>
            </a:r>
            <a:r>
              <a:rPr lang="ru-RU" sz="3200" dirty="0" err="1"/>
              <a:t>отырып</a:t>
            </a:r>
            <a:r>
              <a:rPr lang="ru-RU" sz="3200" dirty="0"/>
              <a:t>, </a:t>
            </a:r>
            <a:r>
              <a:rPr lang="ru-RU" sz="3200" dirty="0" err="1"/>
              <a:t>Жезқазған</a:t>
            </a:r>
            <a:r>
              <a:rPr lang="ru-RU" sz="3200" dirty="0"/>
              <a:t> </a:t>
            </a:r>
            <a:r>
              <a:rPr lang="ru-RU" sz="3200" dirty="0" err="1"/>
              <a:t>қаласы</a:t>
            </a:r>
            <a:r>
              <a:rPr lang="ru-RU" sz="3200" dirty="0"/>
              <a:t> </a:t>
            </a:r>
            <a:r>
              <a:rPr lang="ru-RU" sz="3200" dirty="0" err="1"/>
              <a:t>бюджетінің</a:t>
            </a:r>
            <a:r>
              <a:rPr lang="ru-RU" sz="3200" dirty="0"/>
              <a:t> </a:t>
            </a:r>
            <a:r>
              <a:rPr lang="ru-RU" sz="3200" dirty="0" err="1"/>
              <a:t>атқарылуы</a:t>
            </a:r>
            <a:r>
              <a:rPr lang="ru-RU" sz="3200" dirty="0"/>
              <a:t> </a:t>
            </a:r>
            <a:r>
              <a:rPr lang="ru-RU" sz="3200" dirty="0" err="1"/>
              <a:t>туралы</a:t>
            </a:r>
            <a:r>
              <a:rPr lang="ru-RU" sz="3200" dirty="0"/>
              <a:t> 2026 </a:t>
            </a:r>
            <a:r>
              <a:rPr lang="ru-RU" sz="3200" dirty="0" err="1"/>
              <a:t>жылғы</a:t>
            </a:r>
            <a:r>
              <a:rPr lang="ru-RU" sz="3200" dirty="0"/>
              <a:t> </a:t>
            </a:r>
            <a:r>
              <a:rPr lang="ru-RU" sz="3200" dirty="0" err="1"/>
              <a:t>қаңтар-қыркүйек</a:t>
            </a:r>
            <a:r>
              <a:rPr lang="ru-RU" sz="3200" dirty="0"/>
              <a:t> </a:t>
            </a:r>
            <a:r>
              <a:rPr lang="ru-RU" sz="3200" dirty="0" err="1"/>
              <a:t>айларының</a:t>
            </a:r>
            <a:r>
              <a:rPr lang="ru-RU" sz="3200" dirty="0"/>
              <a:t> </a:t>
            </a:r>
            <a:r>
              <a:rPr lang="ru-RU" sz="3200" dirty="0" err="1"/>
              <a:t>есебі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1268" name="Picture 2" descr="C:\Users\user\Documents\Жезказган фото\000000000000000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07" y="719138"/>
            <a:ext cx="2239778" cy="198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809165F-8DF0-4644-9965-A144773F4A97}" type="slidenum">
              <a:rPr lang="ru-RU" sz="1000" smtClean="0"/>
              <a:pPr eaLnBrk="1" hangingPunct="1"/>
              <a:t>1</a:t>
            </a:fld>
            <a:endParaRPr lang="ru-RU" sz="1000"/>
          </a:p>
        </p:txBody>
      </p:sp>
      <p:sp>
        <p:nvSpPr>
          <p:cNvPr id="8" name="Прямоугольник 7"/>
          <p:cNvSpPr/>
          <p:nvPr/>
        </p:nvSpPr>
        <p:spPr>
          <a:xfrm>
            <a:off x="1309432" y="2681556"/>
            <a:ext cx="6599238" cy="768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FF0000"/>
                </a:solidFill>
                <a:latin typeface="Arial Narrow" panose="020B0606020202030204" pitchFamily="34" charset="0"/>
              </a:rPr>
              <a:t>«АЗАМАТТЫҚ  БЮДЖЕТ</a:t>
            </a:r>
            <a:r>
              <a:rPr lang="ru-RU" sz="4400" b="1" dirty="0">
                <a:solidFill>
                  <a:srgbClr val="C00000"/>
                </a:solidFill>
                <a:latin typeface="Arial Narrow" panose="020B0606020202030204" pitchFamily="34" charset="0"/>
              </a:rPr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2452"/>
            <a:ext cx="9144000" cy="526228"/>
          </a:xfrm>
          <a:prstGeom prst="rect">
            <a:avLst/>
          </a:prstGeom>
          <a:solidFill>
            <a:srgbClr val="0070C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88" y="6138861"/>
            <a:ext cx="9144000" cy="731839"/>
          </a:xfrm>
          <a:prstGeom prst="rect">
            <a:avLst/>
          </a:prstGeom>
          <a:solidFill>
            <a:srgbClr val="0070C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prstClr val="white"/>
                </a:solidFill>
                <a:latin typeface="Arial Narrow" panose="020B0606020202030204" pitchFamily="34" charset="0"/>
              </a:rPr>
              <a:t>ЖЕЗҚАЗҒАН-2026</a:t>
            </a:r>
          </a:p>
        </p:txBody>
      </p:sp>
    </p:spTree>
    <p:extLst>
      <p:ext uri="{BB962C8B-B14F-4D97-AF65-F5344CB8AC3E}">
        <p14:creationId xmlns:p14="http://schemas.microsoft.com/office/powerpoint/2010/main" val="1450306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9144000" cy="908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latin typeface="Arial Narrow" pitchFamily="34" charset="0"/>
              </a:rPr>
              <a:t>Қаланың</a:t>
            </a:r>
            <a:r>
              <a:rPr lang="ru-RU" sz="3200" b="1" dirty="0">
                <a:latin typeface="Arial Narrow" pitchFamily="34" charset="0"/>
              </a:rPr>
              <a:t> </a:t>
            </a:r>
            <a:r>
              <a:rPr lang="ru-RU" sz="3200" b="1" dirty="0" err="1">
                <a:latin typeface="Arial Narrow" pitchFamily="34" charset="0"/>
              </a:rPr>
              <a:t>және</a:t>
            </a:r>
            <a:r>
              <a:rPr lang="ru-RU" sz="3200" b="1" dirty="0">
                <a:latin typeface="Arial Narrow" pitchFamily="34" charset="0"/>
              </a:rPr>
              <a:t>  </a:t>
            </a:r>
            <a:r>
              <a:rPr lang="ru-RU" sz="3200" b="1" dirty="0">
                <a:solidFill>
                  <a:schemeClr val="bg1"/>
                </a:solidFill>
                <a:latin typeface="Arial Narrow" pitchFamily="34" charset="0"/>
              </a:rPr>
              <a:t>3 </a:t>
            </a:r>
            <a:r>
              <a:rPr lang="ru-RU" sz="3200" b="1" dirty="0" err="1">
                <a:solidFill>
                  <a:schemeClr val="bg1"/>
                </a:solidFill>
                <a:latin typeface="Arial Narrow" pitchFamily="34" charset="0"/>
              </a:rPr>
              <a:t>селоның</a:t>
            </a:r>
            <a:r>
              <a:rPr lang="ru-RU" sz="3200" b="1" dirty="0">
                <a:solidFill>
                  <a:schemeClr val="bg1"/>
                </a:solidFill>
                <a:latin typeface="Arial Narrow" pitchFamily="34" charset="0"/>
              </a:rPr>
              <a:t> -</a:t>
            </a:r>
            <a:r>
              <a:rPr lang="ru-RU" sz="3200" b="1" dirty="0" err="1">
                <a:solidFill>
                  <a:schemeClr val="bg1"/>
                </a:solidFill>
                <a:latin typeface="Arial Narrow" pitchFamily="34" charset="0"/>
              </a:rPr>
              <a:t>Кеңгір</a:t>
            </a:r>
            <a:r>
              <a:rPr lang="ru-RU" sz="3200" b="1" dirty="0">
                <a:solidFill>
                  <a:schemeClr val="bg1"/>
                </a:solidFill>
                <a:latin typeface="Arial Narrow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Arial Narrow" pitchFamily="34" charset="0"/>
              </a:rPr>
              <a:t>Талап</a:t>
            </a:r>
            <a:r>
              <a:rPr lang="ru-RU" sz="3200" b="1" dirty="0">
                <a:solidFill>
                  <a:schemeClr val="bg1"/>
                </a:solidFill>
                <a:latin typeface="Arial Narrow" pitchFamily="34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latin typeface="Arial Narrow" pitchFamily="34" charset="0"/>
              </a:rPr>
              <a:t>Малшыбай</a:t>
            </a:r>
            <a:r>
              <a:rPr lang="ru-RU" sz="3200" b="1" dirty="0">
                <a:solidFill>
                  <a:schemeClr val="bg1"/>
                </a:solidFill>
                <a:latin typeface="Arial Narrow" pitchFamily="34" charset="0"/>
              </a:rPr>
              <a:t>   </a:t>
            </a:r>
            <a:r>
              <a:rPr lang="ru-RU" sz="3200" b="1" dirty="0" err="1">
                <a:solidFill>
                  <a:schemeClr val="bg1"/>
                </a:solidFill>
                <a:latin typeface="Arial Narrow" pitchFamily="34" charset="0"/>
              </a:rPr>
              <a:t>бюджеттеріне</a:t>
            </a:r>
            <a:r>
              <a:rPr lang="ru-RU" sz="3200" b="1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Arial Narrow" pitchFamily="34" charset="0"/>
              </a:rPr>
              <a:t>түсімдер</a:t>
            </a:r>
            <a:endParaRPr lang="ru-RU" sz="3200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87284808"/>
              </p:ext>
            </p:extLst>
          </p:nvPr>
        </p:nvGraphicFramePr>
        <p:xfrm>
          <a:off x="-370932" y="1228536"/>
          <a:ext cx="54006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10176455"/>
              </p:ext>
            </p:extLst>
          </p:nvPr>
        </p:nvGraphicFramePr>
        <p:xfrm>
          <a:off x="107504" y="4382065"/>
          <a:ext cx="5424264" cy="2359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3508" y="4077072"/>
            <a:ext cx="482453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2023-2026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жж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қаңтар-қыркүйек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айлары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кіріс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көлемінің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динамикасы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" y="873568"/>
            <a:ext cx="4658736" cy="40678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кірісінің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көлемі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58737" y="920311"/>
            <a:ext cx="4485263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Бюджеттің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кіріс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бөлігінің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құрылымы</a:t>
            </a: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2026ж.01.10-не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барлығы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                                  40024,8 </a:t>
            </a:r>
            <a:r>
              <a:rPr lang="ru-RU" sz="16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033579430"/>
              </p:ext>
            </p:extLst>
          </p:nvPr>
        </p:nvGraphicFramePr>
        <p:xfrm>
          <a:off x="5165931" y="1772816"/>
          <a:ext cx="3750163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3" name="Прямая со стрелкой 2"/>
          <p:cNvCxnSpPr/>
          <p:nvPr/>
        </p:nvCxnSpPr>
        <p:spPr>
          <a:xfrm>
            <a:off x="2555776" y="278092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374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latin typeface="Arial Narrow" pitchFamily="34" charset="0"/>
              </a:rPr>
              <a:t>Салықтық</a:t>
            </a:r>
            <a:r>
              <a:rPr lang="ru-RU" sz="3200" b="1" dirty="0">
                <a:latin typeface="Arial Narrow" pitchFamily="34" charset="0"/>
              </a:rPr>
              <a:t> </a:t>
            </a:r>
            <a:r>
              <a:rPr lang="ru-RU" sz="3200" b="1" dirty="0" err="1">
                <a:latin typeface="Arial Narrow" pitchFamily="34" charset="0"/>
              </a:rPr>
              <a:t>түсімдер</a:t>
            </a:r>
            <a:endParaRPr lang="ru-RU" sz="3200" b="1" dirty="0">
              <a:latin typeface="Arial Narrow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602841484"/>
              </p:ext>
            </p:extLst>
          </p:nvPr>
        </p:nvGraphicFramePr>
        <p:xfrm>
          <a:off x="4851719" y="4005064"/>
          <a:ext cx="467460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4005064"/>
            <a:ext cx="488565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2022-2025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жж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қаңтар-қыркүйек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айларының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динамикасы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737" y="836712"/>
            <a:ext cx="4485263" cy="3193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түсімдердің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құрылымы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338935136"/>
              </p:ext>
            </p:extLst>
          </p:nvPr>
        </p:nvGraphicFramePr>
        <p:xfrm>
          <a:off x="0" y="1571612"/>
          <a:ext cx="5055288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976398906"/>
              </p:ext>
            </p:extLst>
          </p:nvPr>
        </p:nvGraphicFramePr>
        <p:xfrm>
          <a:off x="0" y="4409728"/>
          <a:ext cx="5292080" cy="261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148065" y="1556792"/>
            <a:ext cx="3816424" cy="19128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А.ж.қаңтар</a:t>
            </a:r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kk-KZ" dirty="0">
                <a:solidFill>
                  <a:schemeClr val="tx1"/>
                </a:solidFill>
              </a:rPr>
              <a:t>қазан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айларында</a:t>
            </a:r>
            <a:r>
              <a:rPr lang="ru-RU" dirty="0">
                <a:solidFill>
                  <a:schemeClr val="tx1"/>
                </a:solidFill>
              </a:rPr>
              <a:t> 33641,8 </a:t>
            </a:r>
            <a:r>
              <a:rPr lang="ru-RU" dirty="0" err="1">
                <a:solidFill>
                  <a:schemeClr val="tx1"/>
                </a:solidFill>
              </a:rPr>
              <a:t>млн.теңге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салық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түскен</a:t>
            </a:r>
            <a:r>
              <a:rPr lang="ru-RU" dirty="0">
                <a:solidFill>
                  <a:schemeClr val="tx1"/>
                </a:solidFill>
              </a:rPr>
              <a:t>, </a:t>
            </a:r>
            <a:r>
              <a:rPr lang="ru-RU" dirty="0" err="1">
                <a:solidFill>
                  <a:schemeClr val="tx1"/>
                </a:solidFill>
              </a:rPr>
              <a:t>немесе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жоспарға</a:t>
            </a:r>
            <a:r>
              <a:rPr lang="ru-RU" dirty="0">
                <a:solidFill>
                  <a:schemeClr val="tx1"/>
                </a:solidFill>
              </a:rPr>
              <a:t> 104,2</a:t>
            </a:r>
            <a:r>
              <a:rPr lang="en-US" dirty="0">
                <a:solidFill>
                  <a:schemeClr val="tx1"/>
                </a:solidFill>
              </a:rPr>
              <a:t>%</a:t>
            </a:r>
            <a:r>
              <a:rPr lang="ru-RU" dirty="0">
                <a:solidFill>
                  <a:schemeClr val="tx1"/>
                </a:solidFill>
              </a:rPr>
              <a:t> . </a:t>
            </a:r>
            <a:r>
              <a:rPr lang="ru-RU" dirty="0" err="1">
                <a:solidFill>
                  <a:schemeClr val="tx1"/>
                </a:solidFill>
              </a:rPr>
              <a:t>Жоспардың</a:t>
            </a:r>
            <a:r>
              <a:rPr lang="ru-RU" dirty="0">
                <a:solidFill>
                  <a:schemeClr val="tx1"/>
                </a:solidFill>
              </a:rPr>
              <a:t> 1354,7млн.теңге  </a:t>
            </a:r>
            <a:r>
              <a:rPr lang="ru-RU" dirty="0" err="1">
                <a:solidFill>
                  <a:schemeClr val="tx1"/>
                </a:solidFill>
              </a:rPr>
              <a:t>сомасына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артық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орындалғаны</a:t>
            </a:r>
            <a:r>
              <a:rPr lang="ru-RU" dirty="0">
                <a:solidFill>
                  <a:schemeClr val="tx1"/>
                </a:solidFill>
              </a:rPr>
              <a:t>   «</a:t>
            </a:r>
            <a:r>
              <a:rPr lang="ru-RU" dirty="0" err="1">
                <a:solidFill>
                  <a:schemeClr val="tx1"/>
                </a:solidFill>
              </a:rPr>
              <a:t>Қазақмыс</a:t>
            </a:r>
            <a:r>
              <a:rPr lang="ru-RU" dirty="0">
                <a:solidFill>
                  <a:schemeClr val="tx1"/>
                </a:solidFill>
              </a:rPr>
              <a:t>»  </a:t>
            </a:r>
            <a:r>
              <a:rPr lang="ru-RU" dirty="0" err="1">
                <a:solidFill>
                  <a:schemeClr val="tx1"/>
                </a:solidFill>
              </a:rPr>
              <a:t>Корпорациясы</a:t>
            </a:r>
            <a:r>
              <a:rPr lang="ru-RU" dirty="0">
                <a:solidFill>
                  <a:schemeClr val="tx1"/>
                </a:solidFill>
              </a:rPr>
              <a:t> АҚ-н </a:t>
            </a:r>
            <a:r>
              <a:rPr lang="ru-RU" dirty="0" err="1">
                <a:solidFill>
                  <a:schemeClr val="tx1"/>
                </a:solidFill>
              </a:rPr>
              <a:t>түскен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түсімдер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есебінен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85652" y="836712"/>
            <a:ext cx="4078835" cy="535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2026ж. 01.10-не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нақты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33641,8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7236296" y="5445224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596336" y="4725144"/>
            <a:ext cx="927926" cy="4023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chemeClr val="tx1"/>
                </a:solidFill>
              </a:rPr>
              <a:t>33641,8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299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latin typeface="Arial Narrow" pitchFamily="34" charset="0"/>
              </a:rPr>
              <a:t>Салықтық</a:t>
            </a:r>
            <a:r>
              <a:rPr lang="ru-RU" sz="3200" b="1" dirty="0">
                <a:latin typeface="Arial Narrow" pitchFamily="34" charset="0"/>
              </a:rPr>
              <a:t> </a:t>
            </a:r>
            <a:r>
              <a:rPr lang="ru-RU" sz="3200" b="1" dirty="0" err="1">
                <a:latin typeface="Arial Narrow" pitchFamily="34" charset="0"/>
              </a:rPr>
              <a:t>емес</a:t>
            </a:r>
            <a:r>
              <a:rPr lang="ru-RU" sz="3200" b="1" dirty="0">
                <a:latin typeface="Arial Narrow" pitchFamily="34" charset="0"/>
              </a:rPr>
              <a:t> </a:t>
            </a:r>
            <a:r>
              <a:rPr lang="ru-RU" sz="3200" b="1" dirty="0" err="1">
                <a:latin typeface="Arial Narrow" pitchFamily="34" charset="0"/>
              </a:rPr>
              <a:t>түсімдер</a:t>
            </a:r>
            <a:endParaRPr lang="ru-RU" sz="3200" b="1" dirty="0">
              <a:latin typeface="Arial Narrow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787154733"/>
              </p:ext>
            </p:extLst>
          </p:nvPr>
        </p:nvGraphicFramePr>
        <p:xfrm>
          <a:off x="4658736" y="4074043"/>
          <a:ext cx="4468760" cy="2379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2776" y="3933056"/>
            <a:ext cx="4623240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2022-2025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жж</a:t>
            </a:r>
            <a:r>
              <a:rPr lang="kk-KZ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қаңтар-қыркүйек айларының динамикасы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737" y="836712"/>
            <a:ext cx="4485263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емес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түсімдердің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құрылымы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806322853"/>
              </p:ext>
            </p:extLst>
          </p:nvPr>
        </p:nvGraphicFramePr>
        <p:xfrm>
          <a:off x="119821" y="1513430"/>
          <a:ext cx="4200128" cy="23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932040" y="1556792"/>
            <a:ext cx="3888432" cy="22322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Ағымдағы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жылдың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9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айындағы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орындалуы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516,0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немесе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жоспарға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185,3%.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Жоспардың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237</a:t>
            </a:r>
            <a:r>
              <a:rPr lang="kk-KZ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,5 мың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сомасына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артық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орындалған</a:t>
            </a:r>
            <a:r>
              <a:rPr lang="ru-RU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себебі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меншіктегі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қорынан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үйлерді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жалға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беруден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түсетін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кірістер</a:t>
            </a:r>
            <a:r>
              <a:rPr lang="ru-RU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есебінен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85653" y="868056"/>
            <a:ext cx="4078836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2026ж.01.10-не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нақты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– 516</a:t>
            </a:r>
            <a:r>
              <a:rPr lang="kk-KZ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,0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21556" y="4667744"/>
            <a:ext cx="1054499" cy="291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</a:rPr>
              <a:t>   516,0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25033" y="4606483"/>
            <a:ext cx="720080" cy="333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281,5</a:t>
            </a: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894067358"/>
              </p:ext>
            </p:extLst>
          </p:nvPr>
        </p:nvGraphicFramePr>
        <p:xfrm>
          <a:off x="-26886" y="4409728"/>
          <a:ext cx="4598886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2947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latin typeface="Arial Narrow" pitchFamily="34" charset="0"/>
              </a:rPr>
              <a:t>Басқа</a:t>
            </a:r>
            <a:r>
              <a:rPr lang="ru-RU" sz="3200" b="1" dirty="0">
                <a:latin typeface="Arial Narrow" pitchFamily="34" charset="0"/>
              </a:rPr>
              <a:t> </a:t>
            </a:r>
            <a:r>
              <a:rPr lang="ru-RU" sz="3200" b="1" dirty="0" err="1">
                <a:latin typeface="Arial Narrow" pitchFamily="34" charset="0"/>
              </a:rPr>
              <a:t>түсімдер</a:t>
            </a:r>
            <a:endParaRPr lang="ru-RU" sz="3200" b="1" dirty="0">
              <a:latin typeface="Arial Narrow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615216036"/>
              </p:ext>
            </p:extLst>
          </p:nvPr>
        </p:nvGraphicFramePr>
        <p:xfrm>
          <a:off x="254164" y="4196138"/>
          <a:ext cx="446876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62413" y="3717032"/>
            <a:ext cx="4623240" cy="4320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Трансферттердің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түсімдері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737" y="836712"/>
            <a:ext cx="4485263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капиталды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сатудан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түскен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түсімдер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85653" y="868056"/>
            <a:ext cx="4078836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2023-2026жж.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қаңтар-қыркүйек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айларының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динамикасы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4409374"/>
            <a:ext cx="1149017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</a:rPr>
              <a:t>6159,5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220643610"/>
              </p:ext>
            </p:extLst>
          </p:nvPr>
        </p:nvGraphicFramePr>
        <p:xfrm>
          <a:off x="0" y="1470056"/>
          <a:ext cx="4572000" cy="2102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359690754"/>
              </p:ext>
            </p:extLst>
          </p:nvPr>
        </p:nvGraphicFramePr>
        <p:xfrm>
          <a:off x="4548807" y="1510815"/>
          <a:ext cx="4752528" cy="2422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728686542"/>
              </p:ext>
            </p:extLst>
          </p:nvPr>
        </p:nvGraphicFramePr>
        <p:xfrm>
          <a:off x="4583420" y="4293096"/>
          <a:ext cx="4806404" cy="2422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956375" y="1822980"/>
            <a:ext cx="1152129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1482,7</a:t>
            </a:r>
          </a:p>
        </p:txBody>
      </p:sp>
    </p:spTree>
    <p:extLst>
      <p:ext uri="{BB962C8B-B14F-4D97-AF65-F5344CB8AC3E}">
        <p14:creationId xmlns:p14="http://schemas.microsoft.com/office/powerpoint/2010/main" val="3760808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724158"/>
              </p:ext>
            </p:extLst>
          </p:nvPr>
        </p:nvGraphicFramePr>
        <p:xfrm>
          <a:off x="404919" y="1437486"/>
          <a:ext cx="8631577" cy="22973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507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76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7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Аты</a:t>
                      </a:r>
                      <a:endParaRPr lang="ru-RU" sz="11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1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жылға</a:t>
                      </a:r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қаралғаны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2026 ж 01.10-на </a:t>
                      </a:r>
                      <a:r>
                        <a:rPr lang="ru-RU" sz="1100" b="1" u="none" strike="noStrike" dirty="0" err="1">
                          <a:effectLst/>
                        </a:rPr>
                        <a:t>түскені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08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kk-KZ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Нысаналы трансферттер-Барлығы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7 886 963,0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4 521 718,4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700">
                <a:tc gridSpan="2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Нысаналы</a:t>
                      </a:r>
                      <a:r>
                        <a:rPr lang="ru-RU" sz="1200" b="1" u="none" strike="noStrike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u="none" strike="noStrike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ағымдағы</a:t>
                      </a:r>
                      <a:r>
                        <a:rPr lang="ru-RU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r>
                        <a:rPr lang="ru-RU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- </a:t>
                      </a:r>
                      <a:r>
                        <a:rPr lang="ru-RU" sz="12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lang="ru-RU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2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lang="ru-RU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lang="ru-RU" sz="12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1 161 750,0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515 438,0</a:t>
                      </a:r>
                    </a:p>
                  </a:txBody>
                  <a:tcPr marL="1549" marR="1549" marT="1549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871">
                <a:tc>
                  <a:txBody>
                    <a:bodyPr/>
                    <a:lstStyle/>
                    <a:p>
                      <a:pPr algn="ctr" fontAlgn="t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Республикалық бюджеттен, барлығы: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1 161 750,0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515 438,0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5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</a:p>
                  </a:txBody>
                  <a:tcPr marL="1549" marR="1549" marT="1549" marB="0" anchor="ctr"/>
                </a:tc>
                <a:tc>
                  <a:txBody>
                    <a:bodyPr/>
                    <a:lstStyle/>
                    <a:p>
                      <a:pPr hangingPunct="0">
                        <a:buNone/>
                      </a:pPr>
                      <a:r>
                        <a:rPr lang="kk-KZ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Жезқазған қаласының ХӘОТ үшін 40 пәтер сатып алу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861 750,0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215 438,0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5329714"/>
                  </a:ext>
                </a:extLst>
              </a:tr>
              <a:tr h="2985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2</a:t>
                      </a:r>
                    </a:p>
                  </a:txBody>
                  <a:tcPr marL="1549" marR="1549" marT="1549" marB="0" anchor="ctr"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Жылумен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жабдықтау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кәсіпорыны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акционерлік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қоғамының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қаржы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тапшылығын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субсидиялау</a:t>
                      </a:r>
                      <a:endParaRPr lang="ru-RU" dirty="0"/>
                    </a:p>
                  </a:txBody>
                  <a:tcPr marL="1549" marR="1549" marT="1549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300 000,0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549" marR="1549" marT="15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300 000,0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1639" y="170448"/>
            <a:ext cx="7704856" cy="927981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     </a:t>
            </a:r>
            <a:r>
              <a:rPr lang="kk-KZ" sz="2000" b="1" cap="all" dirty="0">
                <a:solidFill>
                  <a:schemeClr val="bg1"/>
                </a:solidFill>
                <a:latin typeface="Arial Narrow" pitchFamily="34" charset="0"/>
              </a:rPr>
              <a:t>Жезқазған қаласының 2025 жылғы бюджеті бойынша нысаналы трансферттер</a:t>
            </a:r>
            <a:r>
              <a:rPr lang="ru-RU" sz="2000" b="1" cap="all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20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                                                                   </a:t>
            </a:r>
            <a:r>
              <a:rPr lang="ru-RU" sz="20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</a:t>
            </a:r>
            <a:r>
              <a:rPr lang="en-US" sz="2000" b="1" cap="all" dirty="0">
                <a:solidFill>
                  <a:schemeClr val="bg1"/>
                </a:solidFill>
                <a:latin typeface="Arial Narrow" pitchFamily="34" charset="0"/>
              </a:rPr>
              <a:t>   </a:t>
            </a:r>
            <a:r>
              <a:rPr lang="ru-RU" sz="2000" b="1" cap="all" dirty="0">
                <a:solidFill>
                  <a:schemeClr val="bg1"/>
                </a:solidFill>
                <a:latin typeface="Arial Narrow" pitchFamily="34" charset="0"/>
              </a:rPr>
              <a:t>      </a:t>
            </a:r>
          </a:p>
        </p:txBody>
      </p:sp>
      <p:pic>
        <p:nvPicPr>
          <p:cNvPr id="6" name="Picture 2" descr="C:\Users\user\Documents\Жезказган фото\00000000000000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2126"/>
            <a:ext cx="1224135" cy="112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573538" y="740005"/>
            <a:ext cx="14189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lang="kk-KZ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ru-RU" sz="1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тыс.теңге</a:t>
            </a: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679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819426"/>
              </p:ext>
            </p:extLst>
          </p:nvPr>
        </p:nvGraphicFramePr>
        <p:xfrm>
          <a:off x="179511" y="942590"/>
          <a:ext cx="8856984" cy="57189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21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Аты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1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жылға</a:t>
                      </a:r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қаралғаны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2026 ж 01.10-на </a:t>
                      </a:r>
                      <a:r>
                        <a:rPr lang="ru-RU" sz="1100" b="1" u="none" strike="noStrike" dirty="0" err="1">
                          <a:effectLst/>
                        </a:rPr>
                        <a:t>түскені</a:t>
                      </a:r>
                      <a:endParaRPr lang="ru-RU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97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Дамуға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бөлінген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нысаналфы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трансферттер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6 725 213,0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4 006 280,4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Республикалық</a:t>
                      </a: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бюджеттен</a:t>
                      </a: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берілетін</a:t>
                      </a: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1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1 867 000</a:t>
                      </a:r>
                      <a:r>
                        <a:rPr lang="ru-RU" sz="1100" b="1" i="1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,0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1 076 731,7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Айдос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кен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орнының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жерасты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суларының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сужинағыш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құрылыстарын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Ұлытау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обылыс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1 000 000,0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750 000,0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k-KZ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Ұйтас кен орнының пайдаланудағы ұңғымалары мен құрама коллекторларын реконструкциялау, пайдаланылмайтын ұңғымаларын қайта бұрғылау, Ұлытау облысы, Жезқазған қаласы.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867 000,0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326 731,7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ҚР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Ұлттық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қорынан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берілетін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нысаналы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трансферт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есебінен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351"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Облыст</a:t>
                      </a:r>
                      <a:r>
                        <a:rPr lang="ru-RU" sz="11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ық</a:t>
                      </a:r>
                      <a:r>
                        <a:rPr lang="ru-RU" sz="11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бюджеттен</a:t>
                      </a:r>
                      <a:r>
                        <a:rPr lang="ru-RU" sz="11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1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lang="ru-RU" sz="1100" b="1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3 130 944,0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2 526 544,5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52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 қаласының қалаішілік су құбыры желілерін  қайта жаңарту (2 кезек).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210 736,0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210 736,0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529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 қаласының шаруашылық-ауыз су тазарту ғимараттарын қайта жаңарту, 3 кезек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273 000,0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272 165,8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657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Ұлытау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облысы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қаласының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Кеңгір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ауылына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жеткізуші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газ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құбыры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мен газ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тарату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желілерін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салу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84 338,0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83 928,7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«Сары-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Арқа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 МГҚ «АГРС» - «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қаласынан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қаласының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газ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тарату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желілерінің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құрылыстың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IV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кезегі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441 129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436 853,6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«Сары-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Арқа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МГҚ «АГРС» - «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қаласынан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қаласының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газ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тарату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желілерінің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құрылыстың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ІІ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кезегі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201 752,0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198 385,3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772">
                <a:tc>
                  <a:txBody>
                    <a:bodyPr/>
                    <a:lstStyle/>
                    <a:p>
                      <a:pPr algn="ctr" fontAlgn="t"/>
                      <a:r>
                        <a:rPr lang="kk-K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қаласындағы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Алашахана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көшесі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34Л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мекенжайындағы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байланыстыру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).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Сыртқы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инженерлік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желілер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мен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абаттандыруды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қоспағанда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260 547,0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65 064,0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Айдос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кен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орнының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жерасты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суларының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сужинағыш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құрылыстарын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реконструкциялау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Ұлытау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обылыс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200 979,0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200 979,0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482266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Ұйтас кен орнының пайдаланудағы ұңғымалары мен құрама коллекторларын реконструкциялау, пайдаланылмайтын ұңғымаларын қайта бұрғылау, Ұлытау облысы, Жезқазған қаласы.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808 463,0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567 949,1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577709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Ұлытау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облысы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Алашахана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көшесі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34Т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мекенжайында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орналасқан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90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пәтерлі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көпқабатты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үйдің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абаттандырусыз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650 000,0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490 483,0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3913171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1639" y="72127"/>
            <a:ext cx="7704856" cy="404545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    </a:t>
            </a:r>
            <a:endParaRPr lang="ru-RU" sz="2800" b="1" cap="all" dirty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kk-KZ" b="1" cap="all" dirty="0">
                <a:solidFill>
                  <a:schemeClr val="bg1"/>
                </a:solidFill>
                <a:latin typeface="Arial Narrow" pitchFamily="34" charset="0"/>
              </a:rPr>
              <a:t>Жезқазған қаласының 2025 жылғы бюджеті бойынша нысаналы трансферттер</a:t>
            </a:r>
            <a:endParaRPr lang="ru-RU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</a:t>
            </a:r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                                                                   </a:t>
            </a:r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</a:t>
            </a:r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</a:t>
            </a:r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</a:t>
            </a:r>
          </a:p>
        </p:txBody>
      </p:sp>
      <p:pic>
        <p:nvPicPr>
          <p:cNvPr id="6" name="Picture 2" descr="C:\Users\user\Documents\Жезказган фото\00000000000000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" y="11088"/>
            <a:ext cx="1330897" cy="86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301430" y="634177"/>
            <a:ext cx="27363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1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кестенің</a:t>
            </a:r>
            <a:r>
              <a:rPr lang="ru-RU" sz="1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жалғасы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424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794055"/>
              </p:ext>
            </p:extLst>
          </p:nvPr>
        </p:nvGraphicFramePr>
        <p:xfrm>
          <a:off x="179511" y="1100695"/>
          <a:ext cx="8856984" cy="21642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8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Аты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1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жылға</a:t>
                      </a:r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1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қаралғаны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2026 ж 01.10-на </a:t>
                      </a:r>
                      <a:r>
                        <a:rPr lang="ru-RU" sz="1100" b="1" u="none" strike="noStrike" dirty="0" err="1">
                          <a:effectLst/>
                        </a:rPr>
                        <a:t>түскені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351"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Республикалық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бюджеттен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берілетін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8 650,0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5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Мамандарды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қолдау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шараларын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іске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асыру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үшін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атқарушы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органдарға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берілетін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кредит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8 650,0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432"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Облыстық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бюджеттен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берілетін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1 718 619,0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403 004,3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9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 қаласындағы Алашахана көшесі, 34Л мекенжайындағы 90 пәтерлік тұрғын үйдің құрылысы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697 935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403 004,3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9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Жезқазған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ХӘОТ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үшін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60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пәтер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1 020 684,0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1597928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1639" y="72127"/>
            <a:ext cx="7704856" cy="75906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    </a:t>
            </a:r>
            <a:endParaRPr lang="ru-RU" sz="2800" b="1" cap="all" dirty="0">
              <a:solidFill>
                <a:schemeClr val="bg1"/>
              </a:solidFill>
              <a:latin typeface="Arial Narrow" pitchFamily="34" charset="0"/>
            </a:endParaRPr>
          </a:p>
          <a:p>
            <a:pPr algn="ctr"/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kk-KZ" b="1" cap="all" dirty="0">
                <a:solidFill>
                  <a:schemeClr val="bg1"/>
                </a:solidFill>
                <a:latin typeface="Arial Narrow" pitchFamily="34" charset="0"/>
              </a:rPr>
              <a:t>Жезқазған қаласының 2025 жылғы бюджеті бойынша нысаналы трансферттер</a:t>
            </a:r>
            <a:endParaRPr lang="ru-RU" b="1" cap="all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</a:t>
            </a:r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                                                                   </a:t>
            </a:r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</a:t>
            </a:r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</a:t>
            </a:r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</a:t>
            </a:r>
          </a:p>
        </p:txBody>
      </p:sp>
      <p:pic>
        <p:nvPicPr>
          <p:cNvPr id="6" name="Picture 2" descr="C:\Users\user\Documents\Жезказган фото\00000000000000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" y="11088"/>
            <a:ext cx="1330897" cy="86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43609" y="809201"/>
            <a:ext cx="27363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1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кестенің</a:t>
            </a:r>
            <a:r>
              <a:rPr lang="ru-RU" sz="1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1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жалғасы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72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68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latin typeface="Arial Narrow" pitchFamily="34" charset="0"/>
              </a:rPr>
              <a:t>Кеңгір,Талап</a:t>
            </a:r>
            <a:r>
              <a:rPr lang="ru-RU" sz="3200" dirty="0">
                <a:latin typeface="Arial Narrow" pitchFamily="34" charset="0"/>
              </a:rPr>
              <a:t>, </a:t>
            </a:r>
            <a:r>
              <a:rPr lang="ru-RU" sz="3200" dirty="0" err="1">
                <a:latin typeface="Arial Narrow" pitchFamily="34" charset="0"/>
              </a:rPr>
              <a:t>Малшыбай</a:t>
            </a:r>
            <a:r>
              <a:rPr lang="ru-RU" sz="3200" dirty="0">
                <a:latin typeface="Arial Narrow" pitchFamily="34" charset="0"/>
              </a:rPr>
              <a:t>- 3 село </a:t>
            </a:r>
            <a:r>
              <a:rPr lang="ru-RU" sz="3200" dirty="0" err="1">
                <a:latin typeface="Arial Narrow" pitchFamily="34" charset="0"/>
              </a:rPr>
              <a:t>бюджеттерін</a:t>
            </a:r>
            <a:r>
              <a:rPr lang="ru-RU" sz="3200" dirty="0">
                <a:latin typeface="Arial Narrow" pitchFamily="34" charset="0"/>
              </a:rPr>
              <a:t> </a:t>
            </a:r>
            <a:r>
              <a:rPr lang="ru-RU" sz="3200" dirty="0" err="1">
                <a:latin typeface="Arial Narrow" pitchFamily="34" charset="0"/>
              </a:rPr>
              <a:t>ескере</a:t>
            </a:r>
            <a:r>
              <a:rPr lang="ru-RU" sz="3200" dirty="0">
                <a:latin typeface="Arial Narrow" pitchFamily="34" charset="0"/>
              </a:rPr>
              <a:t> </a:t>
            </a:r>
            <a:r>
              <a:rPr lang="ru-RU" sz="3200" dirty="0" err="1">
                <a:latin typeface="Arial Narrow" pitchFamily="34" charset="0"/>
              </a:rPr>
              <a:t>отырып</a:t>
            </a:r>
            <a:r>
              <a:rPr lang="ru-RU" sz="3200" dirty="0">
                <a:latin typeface="Arial Narrow" pitchFamily="34" charset="0"/>
              </a:rPr>
              <a:t>, бюджет </a:t>
            </a:r>
            <a:r>
              <a:rPr lang="ru-RU" sz="3200" dirty="0" err="1">
                <a:latin typeface="Arial Narrow" pitchFamily="34" charset="0"/>
              </a:rPr>
              <a:t>шығыстары</a:t>
            </a:r>
            <a:endParaRPr lang="ru-RU" sz="3200" b="1" dirty="0">
              <a:latin typeface="Arial Narrow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80177220"/>
              </p:ext>
            </p:extLst>
          </p:nvPr>
        </p:nvGraphicFramePr>
        <p:xfrm>
          <a:off x="92776" y="1077583"/>
          <a:ext cx="446876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79512" y="3789040"/>
            <a:ext cx="4536504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2023-2026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жж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қаңтар-қыркүйек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айларының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шығыс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динамикасы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839667907"/>
              </p:ext>
            </p:extLst>
          </p:nvPr>
        </p:nvGraphicFramePr>
        <p:xfrm>
          <a:off x="-26886" y="4409728"/>
          <a:ext cx="5318966" cy="2115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220072" y="1498710"/>
            <a:ext cx="3744417" cy="5026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800" b="1" dirty="0" err="1"/>
              <a:t>Республикалық</a:t>
            </a:r>
            <a:r>
              <a:rPr lang="ru-RU" sz="800" b="1" dirty="0"/>
              <a:t> </a:t>
            </a:r>
            <a:r>
              <a:rPr lang="ru-RU" sz="800" b="1" dirty="0" err="1"/>
              <a:t>бюджеттер</a:t>
            </a:r>
            <a:r>
              <a:rPr lang="ru-RU" sz="800" b="1" dirty="0"/>
              <a:t> </a:t>
            </a:r>
            <a:r>
              <a:rPr lang="ru-RU" sz="800" b="1" dirty="0" err="1"/>
              <a:t>трансферттер</a:t>
            </a:r>
            <a:r>
              <a:rPr lang="ru-RU" sz="800" b="1" dirty="0"/>
              <a:t> - 183 268 </a:t>
            </a:r>
            <a:r>
              <a:rPr lang="ru-RU" sz="800" b="1" dirty="0" err="1"/>
              <a:t>мың.теңге</a:t>
            </a:r>
            <a:r>
              <a:rPr lang="ru-RU" sz="800" b="1" dirty="0"/>
              <a:t>:</a:t>
            </a:r>
          </a:p>
          <a:p>
            <a:pPr algn="just"/>
            <a:r>
              <a:rPr lang="ru-RU" sz="800" b="1" dirty="0"/>
              <a:t>183 268 </a:t>
            </a:r>
            <a:r>
              <a:rPr lang="ru-RU" sz="800" b="1" dirty="0" err="1"/>
              <a:t>мың.теңге</a:t>
            </a:r>
            <a:r>
              <a:rPr lang="ru-RU" sz="800" b="1" dirty="0"/>
              <a:t>  - </a:t>
            </a:r>
            <a:r>
              <a:rPr lang="ru-RU" sz="800" b="1" dirty="0" err="1"/>
              <a:t>Ұйтас</a:t>
            </a:r>
            <a:r>
              <a:rPr lang="ru-RU" sz="800" b="1" dirty="0"/>
              <a:t> кен </a:t>
            </a:r>
            <a:r>
              <a:rPr lang="ru-RU" sz="800" b="1" dirty="0" err="1"/>
              <a:t>орнының</a:t>
            </a:r>
            <a:r>
              <a:rPr lang="ru-RU" sz="800" b="1" dirty="0"/>
              <a:t> </a:t>
            </a:r>
            <a:r>
              <a:rPr lang="ru-RU" sz="800" b="1" dirty="0" err="1"/>
              <a:t>пайдаланудағы</a:t>
            </a:r>
            <a:r>
              <a:rPr lang="ru-RU" sz="800" b="1" dirty="0"/>
              <a:t> </a:t>
            </a:r>
            <a:r>
              <a:rPr lang="ru-RU" sz="800" b="1" dirty="0" err="1"/>
              <a:t>ұңғымалары</a:t>
            </a:r>
            <a:r>
              <a:rPr lang="ru-RU" sz="800" b="1" dirty="0"/>
              <a:t> мен </a:t>
            </a:r>
            <a:r>
              <a:rPr lang="ru-RU" sz="800" b="1" dirty="0" err="1"/>
              <a:t>құрама</a:t>
            </a:r>
            <a:r>
              <a:rPr lang="ru-RU" sz="800" b="1" dirty="0"/>
              <a:t> </a:t>
            </a:r>
            <a:r>
              <a:rPr lang="ru-RU" sz="800" b="1" dirty="0" err="1"/>
              <a:t>коллекторларын</a:t>
            </a:r>
            <a:r>
              <a:rPr lang="ru-RU" sz="800" b="1" dirty="0"/>
              <a:t> </a:t>
            </a:r>
            <a:r>
              <a:rPr lang="ru-RU" sz="800" b="1" dirty="0" err="1"/>
              <a:t>реконструкциялау</a:t>
            </a:r>
            <a:r>
              <a:rPr lang="ru-RU" sz="800" b="1" dirty="0"/>
              <a:t>, </a:t>
            </a:r>
            <a:r>
              <a:rPr lang="ru-RU" sz="800" b="1" dirty="0" err="1"/>
              <a:t>пайдаланылмайтын</a:t>
            </a:r>
            <a:r>
              <a:rPr lang="ru-RU" sz="800" b="1" dirty="0"/>
              <a:t> </a:t>
            </a:r>
            <a:r>
              <a:rPr lang="ru-RU" sz="800" b="1" dirty="0" err="1"/>
              <a:t>ұңғымаларын</a:t>
            </a:r>
            <a:r>
              <a:rPr lang="ru-RU" sz="800" b="1" dirty="0"/>
              <a:t> </a:t>
            </a:r>
            <a:r>
              <a:rPr lang="ru-RU" sz="800" b="1" dirty="0" err="1"/>
              <a:t>қайта</a:t>
            </a:r>
            <a:r>
              <a:rPr lang="ru-RU" sz="800" b="1" dirty="0"/>
              <a:t> </a:t>
            </a:r>
            <a:r>
              <a:rPr lang="ru-RU" sz="800" b="1" dirty="0" err="1"/>
              <a:t>бұрғылау</a:t>
            </a:r>
            <a:r>
              <a:rPr lang="ru-RU" sz="800" b="1" dirty="0"/>
              <a:t>, </a:t>
            </a:r>
            <a:r>
              <a:rPr lang="ru-RU" sz="800" b="1" dirty="0" err="1"/>
              <a:t>Ұлытау</a:t>
            </a:r>
            <a:r>
              <a:rPr lang="ru-RU" sz="800" b="1" dirty="0"/>
              <a:t> </a:t>
            </a:r>
            <a:r>
              <a:rPr lang="ru-RU" sz="800" b="1" dirty="0" err="1"/>
              <a:t>облысы</a:t>
            </a:r>
            <a:r>
              <a:rPr lang="ru-RU" sz="800" b="1" dirty="0"/>
              <a:t>, </a:t>
            </a:r>
            <a:r>
              <a:rPr lang="ru-RU" sz="800" b="1" dirty="0" err="1"/>
              <a:t>Жезқазған</a:t>
            </a:r>
            <a:r>
              <a:rPr lang="ru-RU" sz="800" b="1" dirty="0"/>
              <a:t> </a:t>
            </a:r>
            <a:r>
              <a:rPr lang="ru-RU" sz="800" b="1" dirty="0" err="1"/>
              <a:t>қаласы</a:t>
            </a:r>
            <a:r>
              <a:rPr lang="ru-RU" sz="800" b="1" dirty="0"/>
              <a:t>, </a:t>
            </a:r>
            <a:r>
              <a:rPr lang="ru-RU" sz="800" b="1" dirty="0" err="1"/>
              <a:t>орындалған</a:t>
            </a:r>
            <a:r>
              <a:rPr lang="ru-RU" sz="800" b="1" dirty="0"/>
              <a:t> </a:t>
            </a:r>
            <a:r>
              <a:rPr lang="ru-RU" sz="800" b="1" dirty="0" err="1"/>
              <a:t>жұмыстар</a:t>
            </a:r>
            <a:r>
              <a:rPr lang="ru-RU" sz="800" b="1" dirty="0"/>
              <a:t> </a:t>
            </a:r>
            <a:r>
              <a:rPr lang="ru-RU" sz="800" b="1" dirty="0" err="1"/>
              <a:t>актісінің</a:t>
            </a:r>
            <a:r>
              <a:rPr lang="ru-RU" sz="800" b="1" dirty="0"/>
              <a:t> </a:t>
            </a:r>
            <a:r>
              <a:rPr lang="ru-RU" sz="800" b="1" dirty="0" err="1"/>
              <a:t>уақтылы</a:t>
            </a:r>
            <a:r>
              <a:rPr lang="ru-RU" sz="800" b="1" dirty="0"/>
              <a:t> </a:t>
            </a:r>
            <a:r>
              <a:rPr lang="ru-RU" sz="800" b="1" dirty="0" err="1"/>
              <a:t>ұсынылмауына</a:t>
            </a:r>
            <a:r>
              <a:rPr lang="ru-RU" sz="800" b="1" dirty="0"/>
              <a:t> </a:t>
            </a:r>
            <a:r>
              <a:rPr lang="ru-RU" sz="800" b="1" dirty="0" err="1"/>
              <a:t>байланысты</a:t>
            </a:r>
            <a:r>
              <a:rPr lang="ru-RU" sz="800" b="1" dirty="0"/>
              <a:t> </a:t>
            </a:r>
            <a:r>
              <a:rPr lang="ru-RU" sz="800" b="1" dirty="0" err="1"/>
              <a:t>төлем</a:t>
            </a:r>
            <a:r>
              <a:rPr lang="ru-RU" sz="800" b="1" dirty="0"/>
              <a:t> 2026 </a:t>
            </a:r>
            <a:r>
              <a:rPr lang="ru-RU" sz="800" b="1" dirty="0" err="1"/>
              <a:t>жылғы</a:t>
            </a:r>
            <a:r>
              <a:rPr lang="ru-RU" sz="800" b="1" dirty="0"/>
              <a:t> 1 </a:t>
            </a:r>
            <a:r>
              <a:rPr lang="ru-RU" sz="800" b="1" dirty="0" err="1"/>
              <a:t>қазанда</a:t>
            </a:r>
            <a:r>
              <a:rPr lang="ru-RU" sz="800" b="1" dirty="0"/>
              <a:t> </a:t>
            </a:r>
            <a:r>
              <a:rPr lang="ru-RU" sz="800" b="1" dirty="0" err="1"/>
              <a:t>ғана</a:t>
            </a:r>
            <a:r>
              <a:rPr lang="ru-RU" sz="800" b="1" dirty="0"/>
              <a:t> </a:t>
            </a:r>
            <a:r>
              <a:rPr lang="ru-RU" sz="800" b="1" dirty="0" err="1"/>
              <a:t>өтті</a:t>
            </a:r>
            <a:r>
              <a:rPr lang="ru-RU" sz="800" b="1" dirty="0"/>
              <a:t>.  </a:t>
            </a:r>
            <a:r>
              <a:rPr lang="ru-RU" sz="800" b="1" dirty="0" err="1"/>
              <a:t>Облыстық</a:t>
            </a:r>
            <a:r>
              <a:rPr lang="ru-RU" sz="800" b="1" dirty="0"/>
              <a:t> </a:t>
            </a:r>
            <a:r>
              <a:rPr lang="ru-RU" sz="800" b="1" dirty="0" err="1"/>
              <a:t>бюджеттен</a:t>
            </a:r>
            <a:r>
              <a:rPr lang="ru-RU" sz="800" b="1" dirty="0"/>
              <a:t> кредит - 1 020 684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, </a:t>
            </a:r>
            <a:r>
              <a:rPr lang="ru-RU" sz="800" b="1" dirty="0" err="1"/>
              <a:t>оның</a:t>
            </a:r>
            <a:r>
              <a:rPr lang="ru-RU" sz="800" b="1" dirty="0"/>
              <a:t> </a:t>
            </a:r>
            <a:r>
              <a:rPr lang="ru-RU" sz="800" b="1" dirty="0" err="1"/>
              <a:t>ішінде</a:t>
            </a:r>
            <a:r>
              <a:rPr lang="ru-RU" sz="800" b="1" dirty="0"/>
              <a:t>: </a:t>
            </a:r>
          </a:p>
          <a:p>
            <a:pPr algn="just"/>
            <a:r>
              <a:rPr lang="ru-RU" sz="800" b="1" dirty="0"/>
              <a:t>1 020 684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- </a:t>
            </a:r>
            <a:r>
              <a:rPr lang="ru-RU" sz="800" b="1" dirty="0" err="1"/>
              <a:t>Әлеуметтік</a:t>
            </a:r>
            <a:r>
              <a:rPr lang="ru-RU" sz="800" b="1" dirty="0"/>
              <a:t> </a:t>
            </a:r>
            <a:r>
              <a:rPr lang="ru-RU" sz="800" b="1" dirty="0" err="1"/>
              <a:t>осал</a:t>
            </a:r>
            <a:r>
              <a:rPr lang="ru-RU" sz="800" b="1" dirty="0"/>
              <a:t> </a:t>
            </a:r>
            <a:r>
              <a:rPr lang="ru-RU" sz="800" b="1" dirty="0" err="1"/>
              <a:t>топтағы</a:t>
            </a:r>
            <a:r>
              <a:rPr lang="ru-RU" sz="800" b="1" dirty="0"/>
              <a:t> </a:t>
            </a:r>
            <a:r>
              <a:rPr lang="ru-RU" sz="800" b="1" dirty="0" err="1"/>
              <a:t>отбасыларға</a:t>
            </a:r>
            <a:r>
              <a:rPr lang="ru-RU" sz="800" b="1" dirty="0"/>
              <a:t> </a:t>
            </a:r>
            <a:r>
              <a:rPr lang="ru-RU" sz="800" b="1" dirty="0" err="1"/>
              <a:t>пәтер</a:t>
            </a:r>
            <a:r>
              <a:rPr lang="ru-RU" sz="800" b="1" dirty="0"/>
              <a:t> </a:t>
            </a:r>
            <a:r>
              <a:rPr lang="ru-RU" sz="800" b="1" dirty="0" err="1"/>
              <a:t>алып</a:t>
            </a:r>
            <a:r>
              <a:rPr lang="ru-RU" sz="800" b="1" dirty="0"/>
              <a:t> беру, </a:t>
            </a:r>
            <a:r>
              <a:rPr lang="ru-RU" sz="800" b="1" dirty="0" err="1"/>
              <a:t>келісім</a:t>
            </a:r>
            <a:r>
              <a:rPr lang="ru-RU" sz="800" b="1" dirty="0"/>
              <a:t> </a:t>
            </a:r>
            <a:r>
              <a:rPr lang="ru-RU" sz="800" b="1" dirty="0" err="1"/>
              <a:t>шарт</a:t>
            </a:r>
            <a:r>
              <a:rPr lang="ru-RU" sz="800" b="1" dirty="0"/>
              <a:t> 2 </a:t>
            </a:r>
            <a:r>
              <a:rPr lang="ru-RU" sz="800" b="1" dirty="0" err="1"/>
              <a:t>қазанмен</a:t>
            </a:r>
            <a:r>
              <a:rPr lang="ru-RU" sz="800" b="1" dirty="0"/>
              <a:t> </a:t>
            </a:r>
            <a:r>
              <a:rPr lang="ru-RU" sz="800" b="1" dirty="0" err="1"/>
              <a:t>тіркелді</a:t>
            </a:r>
            <a:r>
              <a:rPr lang="ru-RU" sz="800" b="1" dirty="0"/>
              <a:t>, 5 </a:t>
            </a:r>
            <a:r>
              <a:rPr lang="ru-RU" sz="800" b="1" dirty="0" err="1"/>
              <a:t>қазанмен</a:t>
            </a:r>
            <a:r>
              <a:rPr lang="ru-RU" sz="800" b="1" dirty="0"/>
              <a:t> </a:t>
            </a:r>
            <a:r>
              <a:rPr lang="ru-RU" sz="800" b="1" dirty="0" err="1"/>
              <a:t>қаражат</a:t>
            </a:r>
            <a:r>
              <a:rPr lang="ru-RU" sz="800" b="1" dirty="0"/>
              <a:t> </a:t>
            </a:r>
            <a:r>
              <a:rPr lang="ru-RU" sz="800" b="1" dirty="0" err="1"/>
              <a:t>игерілу</a:t>
            </a:r>
            <a:r>
              <a:rPr lang="ru-RU" sz="800" b="1" dirty="0"/>
              <a:t> </a:t>
            </a:r>
            <a:r>
              <a:rPr lang="ru-RU" sz="800" b="1" dirty="0" err="1"/>
              <a:t>жоспарлануда</a:t>
            </a:r>
            <a:r>
              <a:rPr lang="ru-RU" sz="800" b="1" dirty="0"/>
              <a:t>;</a:t>
            </a:r>
          </a:p>
          <a:p>
            <a:pPr algn="just"/>
            <a:r>
              <a:rPr lang="ru-RU" sz="800" b="1" dirty="0" err="1"/>
              <a:t>Облыстық</a:t>
            </a:r>
            <a:r>
              <a:rPr lang="ru-RU" sz="800" b="1" dirty="0"/>
              <a:t> </a:t>
            </a:r>
            <a:r>
              <a:rPr lang="ru-RU" sz="800" b="1" dirty="0" err="1"/>
              <a:t>бюджеттер</a:t>
            </a:r>
            <a:r>
              <a:rPr lang="ru-RU" sz="800" b="1" dirty="0"/>
              <a:t> </a:t>
            </a:r>
            <a:r>
              <a:rPr lang="ru-RU" sz="800" b="1" dirty="0" err="1"/>
              <a:t>трансферттер</a:t>
            </a:r>
            <a:r>
              <a:rPr lang="ru-RU" sz="800" b="1" dirty="0"/>
              <a:t> - 82 232 </a:t>
            </a:r>
            <a:r>
              <a:rPr lang="ru-RU" sz="800" b="1" dirty="0" err="1"/>
              <a:t>мың.теңге</a:t>
            </a:r>
            <a:r>
              <a:rPr lang="ru-RU" sz="800" b="1" dirty="0"/>
              <a:t>: </a:t>
            </a:r>
          </a:p>
          <a:p>
            <a:pPr algn="just"/>
            <a:r>
              <a:rPr lang="ru-RU" sz="800" b="1" dirty="0"/>
              <a:t>74 589 </a:t>
            </a:r>
            <a:r>
              <a:rPr lang="ru-RU" sz="800" b="1" dirty="0" err="1"/>
              <a:t>мың.теңге</a:t>
            </a:r>
            <a:r>
              <a:rPr lang="ru-RU" sz="800" b="1" dirty="0"/>
              <a:t>  - </a:t>
            </a:r>
            <a:r>
              <a:rPr lang="ru-RU" sz="800" b="1" dirty="0" err="1"/>
              <a:t>Ұйтас</a:t>
            </a:r>
            <a:r>
              <a:rPr lang="ru-RU" sz="800" b="1" dirty="0"/>
              <a:t> кен </a:t>
            </a:r>
            <a:r>
              <a:rPr lang="ru-RU" sz="800" b="1" dirty="0" err="1"/>
              <a:t>орнының</a:t>
            </a:r>
            <a:r>
              <a:rPr lang="ru-RU" sz="800" b="1" dirty="0"/>
              <a:t> </a:t>
            </a:r>
            <a:r>
              <a:rPr lang="ru-RU" sz="800" b="1" dirty="0" err="1"/>
              <a:t>пайдаланудағы</a:t>
            </a:r>
            <a:r>
              <a:rPr lang="ru-RU" sz="800" b="1" dirty="0"/>
              <a:t> </a:t>
            </a:r>
            <a:r>
              <a:rPr lang="ru-RU" sz="800" b="1" dirty="0" err="1"/>
              <a:t>ұңғымалары</a:t>
            </a:r>
            <a:r>
              <a:rPr lang="ru-RU" sz="800" b="1" dirty="0"/>
              <a:t> мен </a:t>
            </a:r>
            <a:r>
              <a:rPr lang="ru-RU" sz="800" b="1" dirty="0" err="1"/>
              <a:t>құрама</a:t>
            </a:r>
            <a:r>
              <a:rPr lang="ru-RU" sz="800" b="1" dirty="0"/>
              <a:t> </a:t>
            </a:r>
            <a:r>
              <a:rPr lang="ru-RU" sz="800" b="1" dirty="0" err="1"/>
              <a:t>коллекторларын</a:t>
            </a:r>
            <a:r>
              <a:rPr lang="ru-RU" sz="800" b="1" dirty="0"/>
              <a:t> </a:t>
            </a:r>
            <a:r>
              <a:rPr lang="ru-RU" sz="800" b="1" dirty="0" err="1"/>
              <a:t>реконструкциялау</a:t>
            </a:r>
            <a:r>
              <a:rPr lang="ru-RU" sz="800" b="1" dirty="0"/>
              <a:t>, </a:t>
            </a:r>
            <a:r>
              <a:rPr lang="ru-RU" sz="800" b="1" dirty="0" err="1"/>
              <a:t>пайдаланылмайтын</a:t>
            </a:r>
            <a:r>
              <a:rPr lang="ru-RU" sz="800" b="1" dirty="0"/>
              <a:t> </a:t>
            </a:r>
            <a:r>
              <a:rPr lang="ru-RU" sz="800" b="1" dirty="0" err="1"/>
              <a:t>ұңғымаларын</a:t>
            </a:r>
            <a:r>
              <a:rPr lang="ru-RU" sz="800" b="1" dirty="0"/>
              <a:t> </a:t>
            </a:r>
            <a:r>
              <a:rPr lang="ru-RU" sz="800" b="1" dirty="0" err="1"/>
              <a:t>қайта</a:t>
            </a:r>
            <a:r>
              <a:rPr lang="ru-RU" sz="800" b="1" dirty="0"/>
              <a:t> </a:t>
            </a:r>
            <a:r>
              <a:rPr lang="ru-RU" sz="800" b="1" dirty="0" err="1"/>
              <a:t>бұрғылау</a:t>
            </a:r>
            <a:r>
              <a:rPr lang="ru-RU" sz="800" b="1" dirty="0"/>
              <a:t>, </a:t>
            </a:r>
            <a:r>
              <a:rPr lang="ru-RU" sz="800" b="1" dirty="0" err="1"/>
              <a:t>Ұлытау</a:t>
            </a:r>
            <a:r>
              <a:rPr lang="ru-RU" sz="800" b="1" dirty="0"/>
              <a:t> </a:t>
            </a:r>
            <a:r>
              <a:rPr lang="ru-RU" sz="800" b="1" dirty="0" err="1"/>
              <a:t>облысы</a:t>
            </a:r>
            <a:r>
              <a:rPr lang="ru-RU" sz="800" b="1" dirty="0"/>
              <a:t>, </a:t>
            </a:r>
            <a:r>
              <a:rPr lang="ru-RU" sz="800" b="1" dirty="0" err="1"/>
              <a:t>Жезқазған</a:t>
            </a:r>
            <a:r>
              <a:rPr lang="ru-RU" sz="800" b="1" dirty="0"/>
              <a:t> </a:t>
            </a:r>
            <a:r>
              <a:rPr lang="ru-RU" sz="800" b="1" dirty="0" err="1"/>
              <a:t>қаласы</a:t>
            </a:r>
            <a:r>
              <a:rPr lang="ru-RU" sz="800" b="1" dirty="0"/>
              <a:t>,  "</a:t>
            </a:r>
            <a:r>
              <a:rPr lang="ru-RU" sz="800" b="1" dirty="0" err="1"/>
              <a:t>Ұлытау</a:t>
            </a:r>
            <a:r>
              <a:rPr lang="ru-RU" sz="800" b="1" dirty="0"/>
              <a:t> </a:t>
            </a:r>
            <a:r>
              <a:rPr lang="ru-RU" sz="800" b="1" dirty="0" err="1"/>
              <a:t>облысының</a:t>
            </a:r>
            <a:r>
              <a:rPr lang="ru-RU" sz="800" b="1" dirty="0"/>
              <a:t> экономика </a:t>
            </a:r>
            <a:r>
              <a:rPr lang="ru-RU" sz="800" b="1" dirty="0" err="1"/>
              <a:t>басқармасы</a:t>
            </a:r>
            <a:r>
              <a:rPr lang="ru-RU" sz="800" b="1" dirty="0"/>
              <a:t>" ММ-</a:t>
            </a:r>
            <a:r>
              <a:rPr lang="ru-RU" sz="800" b="1" dirty="0" err="1"/>
              <a:t>нің</a:t>
            </a:r>
            <a:r>
              <a:rPr lang="ru-RU" sz="800" b="1" dirty="0"/>
              <a:t> №3-4/315 </a:t>
            </a:r>
            <a:r>
              <a:rPr lang="ru-RU" sz="800" b="1" dirty="0" err="1"/>
              <a:t>хатына</a:t>
            </a:r>
            <a:r>
              <a:rPr lang="ru-RU" sz="800" b="1" dirty="0"/>
              <a:t> </a:t>
            </a:r>
            <a:r>
              <a:rPr lang="ru-RU" sz="800" b="1" dirty="0" err="1"/>
              <a:t>сәйкес</a:t>
            </a:r>
            <a:r>
              <a:rPr lang="ru-RU" sz="800" b="1" dirty="0"/>
              <a:t>, </a:t>
            </a:r>
            <a:r>
              <a:rPr lang="ru-RU" sz="800" b="1" dirty="0" err="1"/>
              <a:t>облыстық</a:t>
            </a:r>
            <a:r>
              <a:rPr lang="ru-RU" sz="800" b="1" dirty="0"/>
              <a:t> </a:t>
            </a:r>
            <a:r>
              <a:rPr lang="ru-RU" sz="800" b="1" dirty="0" err="1"/>
              <a:t>бюджеттен</a:t>
            </a:r>
            <a:r>
              <a:rPr lang="ru-RU" sz="800" b="1" dirty="0"/>
              <a:t> </a:t>
            </a:r>
            <a:r>
              <a:rPr lang="ru-RU" sz="800" b="1" dirty="0" err="1"/>
              <a:t>бөлінген</a:t>
            </a:r>
            <a:r>
              <a:rPr lang="ru-RU" sz="800" b="1" dirty="0"/>
              <a:t> </a:t>
            </a:r>
            <a:r>
              <a:rPr lang="ru-RU" sz="800" b="1" dirty="0" err="1"/>
              <a:t>қаражат</a:t>
            </a:r>
            <a:r>
              <a:rPr lang="ru-RU" sz="800" b="1" dirty="0"/>
              <a:t> </a:t>
            </a:r>
            <a:r>
              <a:rPr lang="ru-RU" sz="800" b="1" dirty="0" err="1"/>
              <a:t>игерілмеді</a:t>
            </a:r>
            <a:r>
              <a:rPr lang="ru-RU" sz="800" b="1" dirty="0"/>
              <a:t>;  </a:t>
            </a:r>
          </a:p>
          <a:p>
            <a:pPr algn="just"/>
            <a:r>
              <a:rPr lang="ru-RU" sz="800" b="1" dirty="0"/>
              <a:t>3 367 </a:t>
            </a:r>
            <a:r>
              <a:rPr lang="ru-RU" sz="800" b="1" dirty="0" err="1"/>
              <a:t>мың.теңге</a:t>
            </a:r>
            <a:r>
              <a:rPr lang="ru-RU" sz="800" b="1" dirty="0"/>
              <a:t> - «Сары-</a:t>
            </a:r>
            <a:r>
              <a:rPr lang="ru-RU" sz="800" b="1" dirty="0" err="1"/>
              <a:t>Арқа</a:t>
            </a:r>
            <a:r>
              <a:rPr lang="ru-RU" sz="800" b="1" dirty="0"/>
              <a:t>» МГҚ «АГРС» - «</a:t>
            </a:r>
            <a:r>
              <a:rPr lang="ru-RU" sz="800" b="1" dirty="0" err="1"/>
              <a:t>Жезқазған</a:t>
            </a:r>
            <a:r>
              <a:rPr lang="ru-RU" sz="800" b="1" dirty="0"/>
              <a:t> </a:t>
            </a:r>
            <a:r>
              <a:rPr lang="ru-RU" sz="800" b="1" dirty="0" err="1"/>
              <a:t>қаласынан</a:t>
            </a:r>
            <a:r>
              <a:rPr lang="ru-RU" sz="800" b="1" dirty="0"/>
              <a:t>»  </a:t>
            </a:r>
            <a:r>
              <a:rPr lang="ru-RU" sz="800" b="1" dirty="0" err="1"/>
              <a:t>Жезқазған</a:t>
            </a:r>
            <a:r>
              <a:rPr lang="ru-RU" sz="800" b="1" dirty="0"/>
              <a:t> </a:t>
            </a:r>
            <a:r>
              <a:rPr lang="ru-RU" sz="800" b="1" dirty="0" err="1"/>
              <a:t>қаласының</a:t>
            </a:r>
            <a:r>
              <a:rPr lang="ru-RU" sz="800" b="1" dirty="0"/>
              <a:t> газ </a:t>
            </a:r>
            <a:r>
              <a:rPr lang="ru-RU" sz="800" b="1" dirty="0" err="1"/>
              <a:t>тарату</a:t>
            </a:r>
            <a:r>
              <a:rPr lang="ru-RU" sz="800" b="1" dirty="0"/>
              <a:t> </a:t>
            </a:r>
            <a:r>
              <a:rPr lang="ru-RU" sz="800" b="1" dirty="0" err="1"/>
              <a:t>желілерінің</a:t>
            </a:r>
            <a:r>
              <a:rPr lang="ru-RU" sz="800" b="1" dirty="0"/>
              <a:t> </a:t>
            </a:r>
            <a:r>
              <a:rPr lang="ru-RU" sz="800" b="1" dirty="0" err="1"/>
              <a:t>құрылысы</a:t>
            </a:r>
            <a:r>
              <a:rPr lang="ru-RU" sz="800" b="1" dirty="0"/>
              <a:t>, </a:t>
            </a:r>
            <a:r>
              <a:rPr lang="ru-RU" sz="800" b="1" dirty="0" err="1"/>
              <a:t>құрылыстың</a:t>
            </a:r>
            <a:r>
              <a:rPr lang="ru-RU" sz="800" b="1" dirty="0"/>
              <a:t> </a:t>
            </a:r>
            <a:r>
              <a:rPr lang="en-US" sz="800" b="1" dirty="0"/>
              <a:t>I</a:t>
            </a:r>
            <a:r>
              <a:rPr lang="ru-RU" sz="800" b="1" dirty="0"/>
              <a:t>ІІ </a:t>
            </a:r>
            <a:r>
              <a:rPr lang="ru-RU" sz="800" b="1" dirty="0" err="1"/>
              <a:t>кезегі</a:t>
            </a:r>
            <a:r>
              <a:rPr lang="ru-RU" sz="800" b="1" dirty="0"/>
              <a:t>, "</a:t>
            </a:r>
            <a:r>
              <a:rPr lang="ru-RU" sz="800" b="1" dirty="0" err="1"/>
              <a:t>Ұлытау</a:t>
            </a:r>
            <a:r>
              <a:rPr lang="ru-RU" sz="800" b="1" dirty="0"/>
              <a:t> </a:t>
            </a:r>
            <a:r>
              <a:rPr lang="ru-RU" sz="800" b="1" dirty="0" err="1"/>
              <a:t>облысының</a:t>
            </a:r>
            <a:r>
              <a:rPr lang="ru-RU" sz="800" b="1" dirty="0"/>
              <a:t> экономика </a:t>
            </a:r>
            <a:r>
              <a:rPr lang="ru-RU" sz="800" b="1" dirty="0" err="1"/>
              <a:t>басқармасы</a:t>
            </a:r>
            <a:r>
              <a:rPr lang="ru-RU" sz="800" b="1" dirty="0"/>
              <a:t>" ММ-</a:t>
            </a:r>
            <a:r>
              <a:rPr lang="ru-RU" sz="800" b="1" dirty="0" err="1"/>
              <a:t>нің</a:t>
            </a:r>
            <a:r>
              <a:rPr lang="ru-RU" sz="800" b="1" dirty="0"/>
              <a:t> №3-4/315 </a:t>
            </a:r>
            <a:r>
              <a:rPr lang="ru-RU" sz="800" b="1" dirty="0" err="1"/>
              <a:t>хатына</a:t>
            </a:r>
            <a:r>
              <a:rPr lang="ru-RU" sz="800" b="1" dirty="0"/>
              <a:t> </a:t>
            </a:r>
            <a:r>
              <a:rPr lang="ru-RU" sz="800" b="1" dirty="0" err="1"/>
              <a:t>сәйкес</a:t>
            </a:r>
            <a:r>
              <a:rPr lang="ru-RU" sz="800" b="1" dirty="0"/>
              <a:t>, </a:t>
            </a:r>
            <a:r>
              <a:rPr lang="ru-RU" sz="800" b="1" dirty="0" err="1"/>
              <a:t>облыстық</a:t>
            </a:r>
            <a:r>
              <a:rPr lang="ru-RU" sz="800" b="1" dirty="0"/>
              <a:t> </a:t>
            </a:r>
            <a:r>
              <a:rPr lang="ru-RU" sz="800" b="1" dirty="0" err="1"/>
              <a:t>бюджеттен</a:t>
            </a:r>
            <a:r>
              <a:rPr lang="ru-RU" sz="800" b="1" dirty="0"/>
              <a:t> </a:t>
            </a:r>
            <a:r>
              <a:rPr lang="ru-RU" sz="800" b="1" dirty="0" err="1"/>
              <a:t>бөлінген</a:t>
            </a:r>
            <a:r>
              <a:rPr lang="ru-RU" sz="800" b="1" dirty="0"/>
              <a:t> </a:t>
            </a:r>
            <a:r>
              <a:rPr lang="ru-RU" sz="800" b="1" dirty="0" err="1"/>
              <a:t>қаражат</a:t>
            </a:r>
            <a:r>
              <a:rPr lang="ru-RU" sz="800" b="1" dirty="0"/>
              <a:t> </a:t>
            </a:r>
            <a:r>
              <a:rPr lang="ru-RU" sz="800" b="1" dirty="0" err="1"/>
              <a:t>игерілмеді</a:t>
            </a:r>
            <a:r>
              <a:rPr lang="ru-RU" sz="800" b="1" dirty="0"/>
              <a:t>;  </a:t>
            </a:r>
          </a:p>
          <a:p>
            <a:pPr algn="just"/>
            <a:r>
              <a:rPr lang="ru-RU" sz="800" b="1" dirty="0"/>
              <a:t>4 276 </a:t>
            </a:r>
            <a:r>
              <a:rPr lang="ru-RU" sz="800" b="1" dirty="0" err="1"/>
              <a:t>мың.теңге</a:t>
            </a:r>
            <a:r>
              <a:rPr lang="ru-RU" sz="800" b="1" dirty="0"/>
              <a:t> - «Сары-</a:t>
            </a:r>
            <a:r>
              <a:rPr lang="ru-RU" sz="800" b="1" dirty="0" err="1"/>
              <a:t>Арқа</a:t>
            </a:r>
            <a:r>
              <a:rPr lang="ru-RU" sz="800" b="1" dirty="0"/>
              <a:t>»  МГҚ «АГРС» - «</a:t>
            </a:r>
            <a:r>
              <a:rPr lang="ru-RU" sz="800" b="1" dirty="0" err="1"/>
              <a:t>Жезқазған</a:t>
            </a:r>
            <a:r>
              <a:rPr lang="ru-RU" sz="800" b="1" dirty="0"/>
              <a:t> </a:t>
            </a:r>
            <a:r>
              <a:rPr lang="ru-RU" sz="800" b="1" dirty="0" err="1"/>
              <a:t>қаласынан</a:t>
            </a:r>
            <a:r>
              <a:rPr lang="ru-RU" sz="800" b="1" dirty="0"/>
              <a:t>»  </a:t>
            </a:r>
            <a:r>
              <a:rPr lang="ru-RU" sz="800" b="1" dirty="0" err="1"/>
              <a:t>Жезқазған</a:t>
            </a:r>
            <a:r>
              <a:rPr lang="ru-RU" sz="800" b="1" dirty="0"/>
              <a:t> </a:t>
            </a:r>
            <a:r>
              <a:rPr lang="ru-RU" sz="800" b="1" dirty="0" err="1"/>
              <a:t>қаласының</a:t>
            </a:r>
            <a:r>
              <a:rPr lang="ru-RU" sz="800" b="1" dirty="0"/>
              <a:t> газ </a:t>
            </a:r>
            <a:r>
              <a:rPr lang="ru-RU" sz="800" b="1" dirty="0" err="1"/>
              <a:t>тарату</a:t>
            </a:r>
            <a:r>
              <a:rPr lang="ru-RU" sz="800" b="1" dirty="0"/>
              <a:t> </a:t>
            </a:r>
            <a:r>
              <a:rPr lang="ru-RU" sz="800" b="1" dirty="0" err="1"/>
              <a:t>желілерінің</a:t>
            </a:r>
            <a:r>
              <a:rPr lang="ru-RU" sz="800" b="1" dirty="0"/>
              <a:t> </a:t>
            </a:r>
            <a:r>
              <a:rPr lang="ru-RU" sz="800" b="1" dirty="0" err="1"/>
              <a:t>құрылысы</a:t>
            </a:r>
            <a:r>
              <a:rPr lang="ru-RU" sz="800" b="1" dirty="0"/>
              <a:t>, </a:t>
            </a:r>
            <a:r>
              <a:rPr lang="ru-RU" sz="800" b="1" dirty="0" err="1"/>
              <a:t>құрылыстың</a:t>
            </a:r>
            <a:r>
              <a:rPr lang="ru-RU" sz="800" b="1" dirty="0"/>
              <a:t> </a:t>
            </a:r>
            <a:r>
              <a:rPr lang="en-US" sz="800" b="1" dirty="0"/>
              <a:t>IV </a:t>
            </a:r>
            <a:r>
              <a:rPr lang="ru-RU" sz="800" b="1" dirty="0" err="1"/>
              <a:t>кезегі</a:t>
            </a:r>
            <a:r>
              <a:rPr lang="ru-RU" sz="800" b="1" dirty="0"/>
              <a:t>,  "</a:t>
            </a:r>
            <a:r>
              <a:rPr lang="ru-RU" sz="800" b="1" dirty="0" err="1"/>
              <a:t>Ұлытау</a:t>
            </a:r>
            <a:r>
              <a:rPr lang="ru-RU" sz="800" b="1" dirty="0"/>
              <a:t> </a:t>
            </a:r>
            <a:r>
              <a:rPr lang="ru-RU" sz="800" b="1" dirty="0" err="1"/>
              <a:t>облысының</a:t>
            </a:r>
            <a:r>
              <a:rPr lang="ru-RU" sz="800" b="1" dirty="0"/>
              <a:t> экономика </a:t>
            </a:r>
            <a:r>
              <a:rPr lang="ru-RU" sz="800" b="1" dirty="0" err="1"/>
              <a:t>басқармасы</a:t>
            </a:r>
            <a:r>
              <a:rPr lang="ru-RU" sz="800" b="1" dirty="0"/>
              <a:t>" ММ-</a:t>
            </a:r>
            <a:r>
              <a:rPr lang="ru-RU" sz="800" b="1" dirty="0" err="1"/>
              <a:t>нің</a:t>
            </a:r>
            <a:r>
              <a:rPr lang="ru-RU" sz="800" b="1" dirty="0"/>
              <a:t> №3-4/315 </a:t>
            </a:r>
            <a:r>
              <a:rPr lang="ru-RU" sz="800" b="1" dirty="0" err="1"/>
              <a:t>хатына</a:t>
            </a:r>
            <a:r>
              <a:rPr lang="ru-RU" sz="800" b="1" dirty="0"/>
              <a:t> </a:t>
            </a:r>
            <a:r>
              <a:rPr lang="ru-RU" sz="800" b="1" dirty="0" err="1"/>
              <a:t>сәйкес</a:t>
            </a:r>
            <a:r>
              <a:rPr lang="ru-RU" sz="800" b="1" dirty="0"/>
              <a:t>, </a:t>
            </a:r>
            <a:r>
              <a:rPr lang="ru-RU" sz="800" b="1" dirty="0" err="1"/>
              <a:t>облыстық</a:t>
            </a:r>
            <a:r>
              <a:rPr lang="ru-RU" sz="800" b="1" dirty="0"/>
              <a:t> </a:t>
            </a:r>
            <a:r>
              <a:rPr lang="ru-RU" sz="800" b="1" dirty="0" err="1"/>
              <a:t>бюджеттен</a:t>
            </a:r>
            <a:r>
              <a:rPr lang="ru-RU" sz="800" b="1" dirty="0"/>
              <a:t> </a:t>
            </a:r>
            <a:r>
              <a:rPr lang="ru-RU" sz="800" b="1" dirty="0" err="1"/>
              <a:t>бөлінген</a:t>
            </a:r>
            <a:r>
              <a:rPr lang="ru-RU" sz="800" b="1" dirty="0"/>
              <a:t> </a:t>
            </a:r>
            <a:r>
              <a:rPr lang="ru-RU" sz="800" b="1" dirty="0" err="1"/>
              <a:t>қаражат</a:t>
            </a:r>
            <a:r>
              <a:rPr lang="ru-RU" sz="800" b="1" dirty="0"/>
              <a:t> </a:t>
            </a:r>
            <a:r>
              <a:rPr lang="ru-RU" sz="800" b="1" dirty="0" err="1"/>
              <a:t>игерілмеді</a:t>
            </a:r>
            <a:r>
              <a:rPr lang="ru-RU" sz="800" b="1" dirty="0"/>
              <a:t>;</a:t>
            </a:r>
          </a:p>
          <a:p>
            <a:pPr algn="just"/>
            <a:r>
              <a:rPr lang="ru-RU" sz="800" b="1" dirty="0"/>
              <a:t>                                                                                                                                                                                          </a:t>
            </a:r>
            <a:r>
              <a:rPr lang="ru-RU" sz="800" b="1" dirty="0" err="1"/>
              <a:t>Жергілікті</a:t>
            </a:r>
            <a:r>
              <a:rPr lang="ru-RU" sz="800" b="1" dirty="0"/>
              <a:t> бюджет –  52 274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</a:t>
            </a:r>
            <a:r>
              <a:rPr lang="ru-RU" sz="800" b="1" dirty="0" err="1"/>
              <a:t>оның</a:t>
            </a:r>
            <a:r>
              <a:rPr lang="ru-RU" sz="800" b="1" dirty="0"/>
              <a:t> </a:t>
            </a:r>
            <a:r>
              <a:rPr lang="ru-RU" sz="800" b="1" dirty="0" err="1"/>
              <a:t>ішінде</a:t>
            </a:r>
            <a:r>
              <a:rPr lang="ru-RU" sz="800" b="1" dirty="0"/>
              <a:t>:   </a:t>
            </a:r>
          </a:p>
          <a:p>
            <a:pPr algn="just"/>
            <a:r>
              <a:rPr lang="ru-RU" sz="800" b="1" dirty="0"/>
              <a:t>32 182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-  </a:t>
            </a:r>
            <a:r>
              <a:rPr lang="ru-RU" sz="800" b="1" dirty="0" err="1"/>
              <a:t>Жолдарға</a:t>
            </a:r>
            <a:r>
              <a:rPr lang="ru-RU" sz="800" b="1" dirty="0"/>
              <a:t> </a:t>
            </a:r>
            <a:r>
              <a:rPr lang="ru-RU" sz="800" b="1" dirty="0" err="1"/>
              <a:t>күрделі</a:t>
            </a:r>
            <a:r>
              <a:rPr lang="ru-RU" sz="800" b="1" dirty="0"/>
              <a:t> </a:t>
            </a:r>
            <a:r>
              <a:rPr lang="ru-RU" sz="800" b="1" dirty="0" err="1"/>
              <a:t>жөндеу</a:t>
            </a:r>
            <a:r>
              <a:rPr lang="ru-RU" sz="800" b="1" dirty="0"/>
              <a:t> </a:t>
            </a:r>
            <a:r>
              <a:rPr lang="ru-RU" sz="800" b="1" dirty="0" err="1"/>
              <a:t>жүргізу</a:t>
            </a:r>
            <a:r>
              <a:rPr lang="ru-RU" sz="800" b="1" dirty="0"/>
              <a:t>, </a:t>
            </a:r>
            <a:r>
              <a:rPr lang="ru-RU" sz="800" b="1" dirty="0" err="1"/>
              <a:t>жұмыс</a:t>
            </a:r>
            <a:r>
              <a:rPr lang="ru-RU" sz="800" b="1" dirty="0"/>
              <a:t> </a:t>
            </a:r>
            <a:r>
              <a:rPr lang="ru-RU" sz="800" b="1" dirty="0" err="1"/>
              <a:t>көлемінің</a:t>
            </a:r>
            <a:r>
              <a:rPr lang="ru-RU" sz="800" b="1" dirty="0"/>
              <a:t> </a:t>
            </a:r>
            <a:r>
              <a:rPr lang="ru-RU" sz="800" b="1" dirty="0" err="1"/>
              <a:t>болмауы</a:t>
            </a:r>
            <a:r>
              <a:rPr lang="ru-RU" sz="800" b="1" dirty="0"/>
              <a:t>;                                                                                                                                                                                                                         6 659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- </a:t>
            </a:r>
            <a:r>
              <a:rPr lang="ru-RU" sz="800" b="1" dirty="0" err="1"/>
              <a:t>Талап</a:t>
            </a:r>
            <a:r>
              <a:rPr lang="ru-RU" sz="800" b="1" dirty="0"/>
              <a:t> </a:t>
            </a:r>
            <a:r>
              <a:rPr lang="ru-RU" sz="800" b="1" dirty="0" err="1"/>
              <a:t>ауылының</a:t>
            </a:r>
            <a:r>
              <a:rPr lang="ru-RU" sz="800" b="1" dirty="0"/>
              <a:t> </a:t>
            </a:r>
            <a:r>
              <a:rPr lang="ru-RU" sz="800" b="1" dirty="0" err="1"/>
              <a:t>Құрманғазы</a:t>
            </a:r>
            <a:r>
              <a:rPr lang="ru-RU" sz="800" b="1" dirty="0"/>
              <a:t> </a:t>
            </a:r>
            <a:r>
              <a:rPr lang="ru-RU" sz="800" b="1" dirty="0" err="1"/>
              <a:t>көшесін</a:t>
            </a:r>
            <a:r>
              <a:rPr lang="ru-RU" sz="800" b="1" dirty="0"/>
              <a:t> </a:t>
            </a:r>
            <a:r>
              <a:rPr lang="ru-RU" sz="800" b="1" dirty="0" err="1"/>
              <a:t>жарықтандыру</a:t>
            </a:r>
            <a:r>
              <a:rPr lang="ru-RU" sz="800" b="1" dirty="0"/>
              <a:t> </a:t>
            </a:r>
            <a:r>
              <a:rPr lang="ru-RU" sz="800" b="1" dirty="0" err="1"/>
              <a:t>бойынша</a:t>
            </a:r>
            <a:r>
              <a:rPr lang="ru-RU" sz="800" b="1" dirty="0"/>
              <a:t> </a:t>
            </a:r>
            <a:r>
              <a:rPr lang="ru-RU" sz="800" b="1" dirty="0" err="1"/>
              <a:t>жұмыс</a:t>
            </a:r>
            <a:r>
              <a:rPr lang="ru-RU" sz="800" b="1" dirty="0"/>
              <a:t> </a:t>
            </a:r>
            <a:r>
              <a:rPr lang="ru-RU" sz="800" b="1" dirty="0" err="1"/>
              <a:t>көлемінің</a:t>
            </a:r>
            <a:r>
              <a:rPr lang="ru-RU" sz="800" b="1" dirty="0"/>
              <a:t> </a:t>
            </a:r>
            <a:r>
              <a:rPr lang="ru-RU" sz="800" b="1" dirty="0" err="1"/>
              <a:t>болмауы</a:t>
            </a:r>
            <a:r>
              <a:rPr lang="ru-RU" sz="800" b="1" dirty="0"/>
              <a:t>;      </a:t>
            </a:r>
          </a:p>
          <a:p>
            <a:pPr algn="just"/>
            <a:r>
              <a:rPr lang="ru-RU" sz="800" b="1" dirty="0"/>
              <a:t>2 570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- </a:t>
            </a:r>
            <a:r>
              <a:rPr lang="ru-RU" sz="800" b="1" dirty="0" err="1"/>
              <a:t>Тұрғын</a:t>
            </a:r>
            <a:r>
              <a:rPr lang="ru-RU" sz="800" b="1" dirty="0"/>
              <a:t> </a:t>
            </a:r>
            <a:r>
              <a:rPr lang="ru-RU" sz="800" b="1" dirty="0" err="1"/>
              <a:t>үй</a:t>
            </a:r>
            <a:r>
              <a:rPr lang="ru-RU" sz="800" b="1" dirty="0"/>
              <a:t> </a:t>
            </a:r>
            <a:r>
              <a:rPr lang="ru-RU" sz="800" b="1" dirty="0" err="1"/>
              <a:t>қатынастары</a:t>
            </a:r>
            <a:r>
              <a:rPr lang="ru-RU" sz="800" b="1" dirty="0"/>
              <a:t> </a:t>
            </a:r>
            <a:r>
              <a:rPr lang="ru-RU" sz="800" b="1" dirty="0" err="1"/>
              <a:t>және</a:t>
            </a:r>
            <a:r>
              <a:rPr lang="ru-RU" sz="800" b="1" dirty="0"/>
              <a:t> </a:t>
            </a:r>
            <a:r>
              <a:rPr lang="ru-RU" sz="800" b="1" dirty="0" err="1"/>
              <a:t>тұрғын</a:t>
            </a:r>
            <a:r>
              <a:rPr lang="ru-RU" sz="800" b="1" dirty="0"/>
              <a:t> </a:t>
            </a:r>
            <a:r>
              <a:rPr lang="ru-RU" sz="800" b="1" dirty="0" err="1"/>
              <a:t>үй</a:t>
            </a:r>
            <a:r>
              <a:rPr lang="ru-RU" sz="800" b="1" dirty="0"/>
              <a:t> </a:t>
            </a:r>
            <a:r>
              <a:rPr lang="ru-RU" sz="800" b="1" dirty="0" err="1"/>
              <a:t>инспекциясы</a:t>
            </a:r>
            <a:r>
              <a:rPr lang="ru-RU" sz="800" b="1" dirty="0"/>
              <a:t> </a:t>
            </a:r>
            <a:r>
              <a:rPr lang="ru-RU" sz="800" b="1" dirty="0" err="1"/>
              <a:t>бөлімі</a:t>
            </a:r>
            <a:r>
              <a:rPr lang="ru-RU" sz="800" b="1" dirty="0"/>
              <a:t>, </a:t>
            </a:r>
            <a:r>
              <a:rPr lang="ru-RU" sz="800" b="1" dirty="0" err="1"/>
              <a:t>тауарларының</a:t>
            </a:r>
            <a:r>
              <a:rPr lang="ru-RU" sz="800" b="1" dirty="0"/>
              <a:t> </a:t>
            </a:r>
            <a:r>
              <a:rPr lang="ru-RU" sz="800" b="1" dirty="0" err="1"/>
              <a:t>уақыты</a:t>
            </a:r>
            <a:r>
              <a:rPr lang="ru-RU" sz="800" b="1" dirty="0"/>
              <a:t> </a:t>
            </a:r>
            <a:r>
              <a:rPr lang="ru-RU" sz="800" b="1" dirty="0" err="1"/>
              <a:t>жеткізілмеуіне</a:t>
            </a:r>
            <a:r>
              <a:rPr lang="ru-RU" sz="800" b="1" dirty="0"/>
              <a:t> </a:t>
            </a:r>
            <a:r>
              <a:rPr lang="ru-RU" sz="800" b="1" dirty="0" err="1"/>
              <a:t>байланысты</a:t>
            </a:r>
            <a:r>
              <a:rPr lang="ru-RU" sz="800" b="1" dirty="0"/>
              <a:t>;</a:t>
            </a:r>
          </a:p>
          <a:p>
            <a:pPr algn="just"/>
            <a:r>
              <a:rPr lang="ru-RU" sz="800" b="1" dirty="0"/>
              <a:t>4 139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- </a:t>
            </a:r>
            <a:r>
              <a:rPr lang="ru-RU" sz="800" b="1" dirty="0" err="1"/>
              <a:t>Мұқтаж</a:t>
            </a:r>
            <a:r>
              <a:rPr lang="ru-RU" sz="800" b="1" dirty="0"/>
              <a:t> </a:t>
            </a:r>
            <a:r>
              <a:rPr lang="ru-RU" sz="800" b="1" dirty="0" err="1"/>
              <a:t>азаматтардың</a:t>
            </a:r>
            <a:r>
              <a:rPr lang="ru-RU" sz="800" b="1" dirty="0"/>
              <a:t> </a:t>
            </a:r>
            <a:r>
              <a:rPr lang="ru-RU" sz="800" b="1" dirty="0" err="1"/>
              <a:t>жекелеген</a:t>
            </a:r>
            <a:r>
              <a:rPr lang="ru-RU" sz="800" b="1" dirty="0"/>
              <a:t> </a:t>
            </a:r>
            <a:r>
              <a:rPr lang="ru-RU" sz="800" b="1" dirty="0" err="1"/>
              <a:t>санаттарына</a:t>
            </a:r>
            <a:r>
              <a:rPr lang="ru-RU" sz="800" b="1" dirty="0"/>
              <a:t> </a:t>
            </a:r>
            <a:r>
              <a:rPr lang="ru-RU" sz="800" b="1" dirty="0" err="1"/>
              <a:t>әлеуметтік</a:t>
            </a:r>
            <a:r>
              <a:rPr lang="ru-RU" sz="800" b="1" dirty="0"/>
              <a:t> </a:t>
            </a:r>
            <a:r>
              <a:rPr lang="ru-RU" sz="800" b="1" dirty="0" err="1"/>
              <a:t>көмек</a:t>
            </a:r>
            <a:r>
              <a:rPr lang="ru-RU" sz="800" b="1" dirty="0"/>
              <a:t>, </a:t>
            </a:r>
            <a:r>
              <a:rPr lang="ru-RU" sz="800" b="1" dirty="0" err="1"/>
              <a:t>Қарттар</a:t>
            </a:r>
            <a:r>
              <a:rPr lang="ru-RU" sz="800" b="1" dirty="0"/>
              <a:t> </a:t>
            </a:r>
            <a:r>
              <a:rPr lang="ru-RU" sz="800" b="1" dirty="0" err="1"/>
              <a:t>күніне</a:t>
            </a:r>
            <a:r>
              <a:rPr lang="ru-RU" sz="800" b="1" dirty="0"/>
              <a:t> </a:t>
            </a:r>
            <a:r>
              <a:rPr lang="ru-RU" sz="800" b="1" dirty="0" err="1"/>
              <a:t>төленетін</a:t>
            </a:r>
            <a:r>
              <a:rPr lang="ru-RU" sz="800" b="1" dirty="0"/>
              <a:t> </a:t>
            </a:r>
            <a:r>
              <a:rPr lang="ru-RU" sz="800" b="1" dirty="0" err="1"/>
              <a:t>әлеуметтік</a:t>
            </a:r>
            <a:r>
              <a:rPr lang="ru-RU" sz="800" b="1" dirty="0"/>
              <a:t> </a:t>
            </a:r>
            <a:r>
              <a:rPr lang="ru-RU" sz="800" b="1" dirty="0" err="1"/>
              <a:t>көмек</a:t>
            </a:r>
            <a:r>
              <a:rPr lang="ru-RU" sz="800" b="1" dirty="0"/>
              <a:t>, </a:t>
            </a:r>
            <a:r>
              <a:rPr lang="ru-RU" sz="800" b="1" dirty="0" err="1"/>
              <a:t>қателіктерге</a:t>
            </a:r>
            <a:r>
              <a:rPr lang="ru-RU" sz="800" b="1" dirty="0"/>
              <a:t> </a:t>
            </a:r>
            <a:r>
              <a:rPr lang="ru-RU" sz="800" b="1" dirty="0" err="1"/>
              <a:t>байланысты</a:t>
            </a:r>
            <a:r>
              <a:rPr lang="ru-RU" sz="800" b="1" dirty="0"/>
              <a:t> </a:t>
            </a:r>
            <a:r>
              <a:rPr lang="ru-RU" sz="800" b="1" dirty="0" err="1"/>
              <a:t>төлемдердің</a:t>
            </a:r>
            <a:r>
              <a:rPr lang="ru-RU" sz="800" b="1" dirty="0"/>
              <a:t> </a:t>
            </a:r>
            <a:r>
              <a:rPr lang="ru-RU" sz="800" b="1" dirty="0" err="1"/>
              <a:t>қайтарылуы</a:t>
            </a:r>
            <a:r>
              <a:rPr lang="ru-RU" sz="800" b="1" dirty="0"/>
              <a:t>; </a:t>
            </a:r>
          </a:p>
          <a:p>
            <a:pPr algn="just"/>
            <a:r>
              <a:rPr lang="ru-RU" sz="800" b="1" dirty="0"/>
              <a:t>1 316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- </a:t>
            </a:r>
            <a:r>
              <a:rPr lang="ru-RU" sz="800" b="1" dirty="0" err="1"/>
              <a:t>Жезқазған</a:t>
            </a:r>
            <a:r>
              <a:rPr lang="ru-RU" sz="800" b="1" dirty="0"/>
              <a:t> </a:t>
            </a:r>
            <a:r>
              <a:rPr lang="ru-RU" sz="800" b="1" dirty="0" err="1"/>
              <a:t>қаласының</a:t>
            </a:r>
            <a:r>
              <a:rPr lang="ru-RU" sz="800" b="1" dirty="0"/>
              <a:t> </a:t>
            </a:r>
            <a:r>
              <a:rPr lang="ru-RU" sz="800" b="1" dirty="0" err="1"/>
              <a:t>әкімі</a:t>
            </a:r>
            <a:r>
              <a:rPr lang="ru-RU" sz="800" b="1" dirty="0"/>
              <a:t> аппараты </a:t>
            </a:r>
            <a:r>
              <a:rPr lang="ru-RU" sz="800" b="1" dirty="0" err="1"/>
              <a:t>бойынша</a:t>
            </a:r>
            <a:r>
              <a:rPr lang="ru-RU" sz="800" b="1" dirty="0"/>
              <a:t>, </a:t>
            </a:r>
            <a:r>
              <a:rPr lang="ru-RU" sz="800" b="1" dirty="0" err="1"/>
              <a:t>тауарларының</a:t>
            </a:r>
            <a:r>
              <a:rPr lang="ru-RU" sz="800" b="1" dirty="0"/>
              <a:t> </a:t>
            </a:r>
            <a:r>
              <a:rPr lang="ru-RU" sz="800" b="1" dirty="0" err="1"/>
              <a:t>уақыты</a:t>
            </a:r>
            <a:r>
              <a:rPr lang="ru-RU" sz="800" b="1" dirty="0"/>
              <a:t> </a:t>
            </a:r>
            <a:r>
              <a:rPr lang="ru-RU" sz="800" b="1" dirty="0" err="1"/>
              <a:t>жеткізілмеуіне</a:t>
            </a:r>
            <a:r>
              <a:rPr lang="ru-RU" sz="800" b="1" dirty="0"/>
              <a:t> </a:t>
            </a:r>
            <a:r>
              <a:rPr lang="ru-RU" sz="800" b="1" dirty="0" err="1"/>
              <a:t>байланысты</a:t>
            </a:r>
            <a:r>
              <a:rPr lang="ru-RU" sz="800" b="1" dirty="0"/>
              <a:t>;          </a:t>
            </a:r>
          </a:p>
          <a:p>
            <a:pPr algn="just"/>
            <a:r>
              <a:rPr lang="ru-RU" sz="800" b="1" dirty="0"/>
              <a:t>5 408 </a:t>
            </a:r>
            <a:r>
              <a:rPr lang="ru-RU" sz="800" b="1" dirty="0" err="1"/>
              <a:t>мың</a:t>
            </a:r>
            <a:r>
              <a:rPr lang="ru-RU" sz="800" b="1" dirty="0"/>
              <a:t> </a:t>
            </a:r>
            <a:r>
              <a:rPr lang="ru-RU" sz="800" b="1" dirty="0" err="1"/>
              <a:t>теңге</a:t>
            </a:r>
            <a:r>
              <a:rPr lang="ru-RU" sz="800" b="1" dirty="0"/>
              <a:t> - </a:t>
            </a:r>
            <a:r>
              <a:rPr lang="ru-RU" sz="800" b="1" dirty="0" err="1"/>
              <a:t>барлық</a:t>
            </a:r>
            <a:r>
              <a:rPr lang="ru-RU" sz="800" b="1" dirty="0"/>
              <a:t> ББӘ </a:t>
            </a:r>
            <a:r>
              <a:rPr lang="ru-RU" sz="800" b="1" dirty="0" err="1"/>
              <a:t>бойынша</a:t>
            </a:r>
            <a:r>
              <a:rPr lang="ru-RU" sz="800" b="1" dirty="0"/>
              <a:t>,  </a:t>
            </a:r>
            <a:r>
              <a:rPr lang="ru-RU" sz="800" b="1" dirty="0" err="1"/>
              <a:t>үнемделген</a:t>
            </a:r>
            <a:r>
              <a:rPr lang="ru-RU" sz="800" b="1" dirty="0"/>
              <a:t> </a:t>
            </a:r>
            <a:r>
              <a:rPr lang="ru-RU" sz="800" b="1" dirty="0" err="1"/>
              <a:t>қаржы</a:t>
            </a:r>
            <a:r>
              <a:rPr lang="ru-RU" sz="800" b="1" dirty="0"/>
              <a:t>;</a:t>
            </a:r>
            <a:endParaRPr lang="ru-RU" sz="800" dirty="0"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04048" y="935112"/>
            <a:ext cx="3960441" cy="419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1 338 458,2 </a:t>
            </a:r>
            <a:r>
              <a:rPr lang="ru-RU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мың.теңге</a:t>
            </a: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сомасында</a:t>
            </a: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қаржы</a:t>
            </a: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игерілмеген</a:t>
            </a: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60376" y="1210678"/>
            <a:ext cx="12241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65273,8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03215" y="1920530"/>
            <a:ext cx="95929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42487,0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776" y="868056"/>
            <a:ext cx="87882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</a:rPr>
              <a:t>млн.теңге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435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6687714"/>
              </p:ext>
            </p:extLst>
          </p:nvPr>
        </p:nvGraphicFramePr>
        <p:xfrm>
          <a:off x="251520" y="1052736"/>
          <a:ext cx="8712968" cy="528545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94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Функционалдық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топтар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2026 ж.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нақтыланған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бюджет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Есепті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кезеңге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түзетілген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2026 ж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01.10-на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атқарылуы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Ауытқу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(-;+)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Түзетілген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жоспарға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атқарылу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% 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1 787 794,0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1 382 291,0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1 376 272,4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6018,6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96,6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51 883,0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24 768,0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24 693,9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74,1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9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dirty="0" err="1"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itchFamily="34" charset="0"/>
                          <a:cs typeface="Arial" pitchFamily="34" charset="0"/>
                        </a:rPr>
                        <a:t>тәртіп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dirty="0" err="1">
                          <a:latin typeface="Arial" pitchFamily="34" charset="0"/>
                          <a:cs typeface="Arial" pitchFamily="34" charset="0"/>
                        </a:rPr>
                        <a:t>қауіпсіздік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dirty="0" err="1">
                          <a:latin typeface="Arial" pitchFamily="34" charset="0"/>
                          <a:cs typeface="Arial" pitchFamily="34" charset="0"/>
                        </a:rPr>
                        <a:t>құқықтық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, сот, </a:t>
                      </a:r>
                      <a:r>
                        <a:rPr lang="ru-RU" sz="1100" dirty="0" err="1">
                          <a:latin typeface="Arial" pitchFamily="34" charset="0"/>
                          <a:cs typeface="Arial" pitchFamily="34" charset="0"/>
                        </a:rPr>
                        <a:t>қылмыстық-атқару</a:t>
                      </a:r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496 266,0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456 667,0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456 667,0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1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2 276 192,0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1 494 826,0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1 490 650,9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4 175,1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99,7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үй-коммуналдық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шаруашылық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24 061 314,0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13 030 108,0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11 742 318,4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1 287 789,6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90,1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9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2 201 517,0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1 119 177,0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1 118 951,4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225,6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5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Отын-энергетика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кешені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қойнауын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пайдалану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1 010 219,0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826 810,0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819 167,6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7 642,4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29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су,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ерекше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қорғалатын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табиғи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аумақтар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қоршаған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ортаны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жануарлар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дүниесін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қатынастары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30 952,0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9 067,0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9 061,2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Өнеркәсіп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сәулет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94 971,0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69 583,0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69 574,5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8,5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Көлік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коммуникация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8 350 754,0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5 035 402,0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5 002 884,5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32 517,5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Басқада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182 915,0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1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91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Борышқа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көрсету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118 338,0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93 299,0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93 299,0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20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0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endParaRPr lang="ru-RU" sz="11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24 610 672,0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16 780 501,0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16 780 500,3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10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0,7</a:t>
                      </a:r>
                      <a:endParaRPr lang="ru-RU" sz="110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</a:t>
                      </a:r>
                      <a:r>
                        <a:rPr lang="ru-RU" sz="10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lang="ru-RU" sz="1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65 273 787,0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40 322 499,0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38 984 041,1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u="none" strike="noStrike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1 338 457,9</a:t>
                      </a:r>
                      <a:endParaRPr lang="ru-RU" sz="105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96,7</a:t>
                      </a:r>
                      <a:endParaRPr lang="ru-RU" sz="10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5317" marR="45317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331639" y="11088"/>
            <a:ext cx="7704856" cy="840432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     </a:t>
            </a:r>
            <a:r>
              <a:rPr lang="kk-KZ" sz="2800" b="1" cap="all" dirty="0">
                <a:solidFill>
                  <a:schemeClr val="bg1"/>
                </a:solidFill>
                <a:latin typeface="Arial Narrow" pitchFamily="34" charset="0"/>
              </a:rPr>
              <a:t>Бюджеттің шығыс бөлігінің атқарылуы</a:t>
            </a:r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                                                                 </a:t>
            </a:r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                          </a:t>
            </a:r>
            <a:r>
              <a:rPr lang="en-US" sz="2800" b="1" cap="all" dirty="0">
                <a:solidFill>
                  <a:schemeClr val="bg1"/>
                </a:solidFill>
                <a:latin typeface="Arial Narrow" pitchFamily="34" charset="0"/>
              </a:rPr>
              <a:t>   </a:t>
            </a:r>
            <a:r>
              <a:rPr lang="ru-RU" sz="2800" b="1" cap="all" dirty="0">
                <a:solidFill>
                  <a:schemeClr val="bg1"/>
                </a:solidFill>
                <a:latin typeface="Arial Narrow" pitchFamily="34" charset="0"/>
              </a:rPr>
              <a:t>      </a:t>
            </a:r>
          </a:p>
        </p:txBody>
      </p:sp>
      <p:pic>
        <p:nvPicPr>
          <p:cNvPr id="6" name="Picture 2" descr="C:\Users\user\Documents\Жезказган фото\00000000000000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" y="11088"/>
            <a:ext cx="1330897" cy="95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7956376" y="620688"/>
            <a:ext cx="10801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lang="ru-RU" sz="1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мың.теңге</a:t>
            </a:r>
            <a:r>
              <a:rPr lang="ru-RU" sz="1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82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28547168"/>
              </p:ext>
            </p:extLst>
          </p:nvPr>
        </p:nvGraphicFramePr>
        <p:xfrm>
          <a:off x="323528" y="4005064"/>
          <a:ext cx="8568952" cy="2903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3" name="Picture 2" descr="C:\Users\user\Documents\Жезказган фото\0000000000000000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6815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7"/>
          <p:cNvSpPr txBox="1">
            <a:spLocks noChangeArrowheads="1"/>
          </p:cNvSpPr>
          <p:nvPr/>
        </p:nvSpPr>
        <p:spPr bwMode="auto">
          <a:xfrm>
            <a:off x="2571750" y="3000375"/>
            <a:ext cx="185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Rectangle 33"/>
          <p:cNvSpPr>
            <a:spLocks noChangeArrowheads="1"/>
          </p:cNvSpPr>
          <p:nvPr/>
        </p:nvSpPr>
        <p:spPr bwMode="auto">
          <a:xfrm>
            <a:off x="2267744" y="5904656"/>
            <a:ext cx="215984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ru-RU" sz="1000" b="1" cap="all" dirty="0">
                <a:ln w="9000" cmpd="sng">
                  <a:solidFill>
                    <a:srgbClr val="10CF9B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"/>
              </a:rPr>
              <a:t> </a:t>
            </a:r>
          </a:p>
        </p:txBody>
      </p:sp>
      <p:sp>
        <p:nvSpPr>
          <p:cNvPr id="31" name="Заголовок 1"/>
          <p:cNvSpPr>
            <a:spLocks noGrp="1"/>
          </p:cNvSpPr>
          <p:nvPr>
            <p:ph type="ctrTitle"/>
          </p:nvPr>
        </p:nvSpPr>
        <p:spPr>
          <a:xfrm>
            <a:off x="1307142" y="0"/>
            <a:ext cx="7812360" cy="765176"/>
          </a:xfr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ru-RU" sz="1800" b="1" cap="all" dirty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2022-2025 </a:t>
            </a:r>
            <a:r>
              <a:rPr lang="ru-RU" sz="1800" b="1" cap="all" dirty="0" err="1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жж</a:t>
            </a:r>
            <a:r>
              <a:rPr lang="ru-RU" sz="1800" b="1" cap="all" dirty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. </a:t>
            </a:r>
            <a:r>
              <a:rPr lang="ru-RU" sz="1800" b="1" cap="all" dirty="0" err="1">
                <a:solidFill>
                  <a:schemeClr val="bg1"/>
                </a:solidFill>
                <a:latin typeface="Arial Narrow" pitchFamily="34" charset="0"/>
              </a:rPr>
              <a:t>Қаңтар-шілде</a:t>
            </a:r>
            <a:r>
              <a:rPr lang="ru-RU" sz="1800" b="1" cap="all" dirty="0">
                <a:solidFill>
                  <a:schemeClr val="bg1"/>
                </a:solidFill>
                <a:latin typeface="Arial Narrow" pitchFamily="34" charset="0"/>
              </a:rPr>
              <a:t> </a:t>
            </a:r>
            <a:r>
              <a:rPr lang="ru-RU" sz="1800" b="1" cap="all" dirty="0" err="1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айлары</a:t>
            </a:r>
            <a:r>
              <a:rPr lang="ru-RU" sz="1800" b="1" cap="all" dirty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ru-RU" sz="1800" b="1" cap="all" dirty="0" err="1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шығындарының</a:t>
            </a:r>
            <a:r>
              <a:rPr lang="ru-RU" sz="1800" b="1" cap="all" dirty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ru-RU" sz="1800" b="1" cap="all" dirty="0" err="1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атқарылу</a:t>
            </a:r>
            <a:r>
              <a:rPr lang="ru-RU" sz="1800" b="1" cap="all" dirty="0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 </a:t>
            </a:r>
            <a:r>
              <a:rPr lang="ru-RU" sz="1800" b="1" cap="all" dirty="0" err="1">
                <a:solidFill>
                  <a:schemeClr val="bg1"/>
                </a:solidFill>
                <a:latin typeface="Arial Narrow" pitchFamily="34" charset="0"/>
                <a:ea typeface="+mn-ea"/>
                <a:cs typeface="+mn-cs"/>
              </a:rPr>
              <a:t>динамикасы</a:t>
            </a:r>
            <a:endParaRPr lang="ru-RU" sz="1800" b="1" cap="all" dirty="0">
              <a:solidFill>
                <a:schemeClr val="bg1"/>
              </a:solidFill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 bwMode="auto">
          <a:xfrm>
            <a:off x="36513" y="3302001"/>
            <a:ext cx="9075844" cy="62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kk-KZ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Шығыстар құрылымы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TextBox 1"/>
          <p:cNvSpPr txBox="1">
            <a:spLocks noChangeArrowheads="1"/>
          </p:cNvSpPr>
          <p:nvPr/>
        </p:nvSpPr>
        <p:spPr bwMode="auto">
          <a:xfrm>
            <a:off x="2997193" y="1727572"/>
            <a:ext cx="503237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ru-RU" sz="1400" b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065" name="TextBox 32"/>
          <p:cNvSpPr txBox="1">
            <a:spLocks noChangeArrowheads="1"/>
          </p:cNvSpPr>
          <p:nvPr/>
        </p:nvSpPr>
        <p:spPr bwMode="auto">
          <a:xfrm>
            <a:off x="7470216" y="1008306"/>
            <a:ext cx="14763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i="1" dirty="0" err="1">
                <a:solidFill>
                  <a:prstClr val="black"/>
                </a:solidFill>
                <a:latin typeface="Arial" charset="0"/>
              </a:rPr>
              <a:t>млн.теңге</a:t>
            </a:r>
            <a:endParaRPr lang="ru-RU" sz="1400" b="1" i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24328" y="1880765"/>
            <a:ext cx="1368152" cy="396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жоспар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4328" y="2420888"/>
            <a:ext cx="1368152" cy="43204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Нақты </a:t>
            </a:r>
            <a:endParaRPr lang="ru-RU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374994"/>
              </p:ext>
            </p:extLst>
          </p:nvPr>
        </p:nvGraphicFramePr>
        <p:xfrm>
          <a:off x="710783" y="978544"/>
          <a:ext cx="6696236" cy="2596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92729" y="4066629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b="1" dirty="0"/>
              <a:t>1490,7</a:t>
            </a:r>
            <a:endParaRPr lang="ru-RU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9464" y="5316793"/>
            <a:ext cx="909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600" b="1" dirty="0"/>
              <a:t>16 780,5</a:t>
            </a:r>
            <a:endParaRPr lang="ru-RU" sz="1600" b="1" dirty="0"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/>
        </p:nvCxnSpPr>
        <p:spPr>
          <a:xfrm flipH="1" flipV="1">
            <a:off x="2267744" y="4264263"/>
            <a:ext cx="489744" cy="275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EC241008-D885-312A-C36A-FF5528BBBE01}"/>
              </a:ext>
            </a:extLst>
          </p:cNvPr>
          <p:cNvCxnSpPr>
            <a:cxnSpLocks/>
          </p:cNvCxnSpPr>
          <p:nvPr/>
        </p:nvCxnSpPr>
        <p:spPr>
          <a:xfrm flipH="1" flipV="1">
            <a:off x="4447866" y="6028324"/>
            <a:ext cx="765456" cy="1886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449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564" y="627335"/>
            <a:ext cx="8153880" cy="1214438"/>
          </a:xfrm>
        </p:spPr>
        <p:txBody>
          <a:bodyPr>
            <a:normAutofit fontScale="90000"/>
          </a:bodyPr>
          <a:lstStyle/>
          <a:p>
            <a:pPr marL="320040" indent="-320040"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үй-коммуналдық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көлік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даму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бюджетіне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шығыстар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4" descr="C:\Documents and Settings\pmarkasian\Desktop\Шаблоны\Шаблоны\Иконки\заготовки\3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0" y="4649788"/>
            <a:ext cx="9437688" cy="1812925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Documents and Settings\pmarkasian\Desktop\Шаблоны\Шаблоны\Иконки\заготовки\2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2063" y="3186113"/>
            <a:ext cx="6115050" cy="146367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Documents and Settings\pmarkasian\Desktop\Шаблоны\Шаблоны\Иконки\заготовки\1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69193">
            <a:off x="376238" y="2141538"/>
            <a:ext cx="7764462" cy="98742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Прямоугольник 2"/>
          <p:cNvSpPr>
            <a:spLocks noChangeArrowheads="1"/>
          </p:cNvSpPr>
          <p:nvPr/>
        </p:nvSpPr>
        <p:spPr bwMode="auto">
          <a:xfrm rot="-512071">
            <a:off x="3748088" y="3527574"/>
            <a:ext cx="4924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 algn="just"/>
            <a:r>
              <a:rPr lang="ru-RU" sz="2400" dirty="0" err="1">
                <a:latin typeface="Arial" pitchFamily="34" charset="0"/>
                <a:cs typeface="Arial" pitchFamily="34" charset="0"/>
              </a:rPr>
              <a:t>Мәдениет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спорт, туризм</a:t>
            </a:r>
            <a:endParaRPr lang="ru-RU" altLang="ru-RU" sz="2400" i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343" name="Прямоугольник 6"/>
          <p:cNvSpPr>
            <a:spLocks noChangeArrowheads="1"/>
          </p:cNvSpPr>
          <p:nvPr/>
        </p:nvSpPr>
        <p:spPr bwMode="auto">
          <a:xfrm rot="-556715">
            <a:off x="2652713" y="4901734"/>
            <a:ext cx="622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ru-RU" sz="2800" dirty="0" err="1">
                <a:latin typeface="Arial" pitchFamily="34" charset="0"/>
                <a:cs typeface="Arial" pitchFamily="34" charset="0"/>
              </a:rPr>
              <a:t>ақпараттық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кеңістік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саласы</a:t>
            </a:r>
            <a:endParaRPr lang="ru-RU" altLang="ru-RU" sz="2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344" name="Прямоугольник 7"/>
          <p:cNvSpPr>
            <a:spLocks noChangeArrowheads="1"/>
          </p:cNvSpPr>
          <p:nvPr/>
        </p:nvSpPr>
        <p:spPr bwMode="auto">
          <a:xfrm rot="-500978">
            <a:off x="1365552" y="1847653"/>
            <a:ext cx="72630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altLang="ru-RU" sz="2600" dirty="0">
                <a:solidFill>
                  <a:schemeClr val="bg1"/>
                </a:solidFill>
              </a:rPr>
              <a:t>		</a:t>
            </a:r>
          </a:p>
          <a:p>
            <a:pPr lvl="1" algn="just"/>
            <a:r>
              <a:rPr lang="ru-RU" sz="22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көмек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қамсыздандыру</a:t>
            </a:r>
            <a:endParaRPr lang="ru-RU" altLang="ru-RU" sz="22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76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78" name="Group 5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02792205"/>
              </p:ext>
            </p:extLst>
          </p:nvPr>
        </p:nvGraphicFramePr>
        <p:xfrm>
          <a:off x="715270" y="3212976"/>
          <a:ext cx="7847012" cy="2994693"/>
        </p:xfrm>
        <a:graphic>
          <a:graphicData uri="http://schemas.openxmlformats.org/drawingml/2006/table">
            <a:tbl>
              <a:tblPr/>
              <a:tblGrid>
                <a:gridCol w="3148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9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3297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endParaRPr kumimoji="0" lang="ru-RU" altLang="ru-RU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1138,0</a:t>
                      </a:r>
                    </a:p>
                  </a:txBody>
                  <a:tcPr marL="90000" marR="90000" marT="46827" marB="468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1127,4</a:t>
                      </a:r>
                    </a:p>
                  </a:txBody>
                  <a:tcPr marL="90000" marR="90000" marT="46827" marB="468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1320,0</a:t>
                      </a:r>
                    </a:p>
                  </a:txBody>
                  <a:tcPr marL="90000" marR="90000" marT="46827" marB="468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1490,6</a:t>
                      </a:r>
                    </a:p>
                  </a:txBody>
                  <a:tcPr marL="90000" marR="90000" marT="46827" marB="4682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428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kumimoji="0" lang="ru-RU" alt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alt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T="45747" marB="457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96,5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61,0</a:t>
                      </a:r>
                      <a:endParaRPr kumimoji="0" lang="kk-KZ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113,0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149,0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639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көмек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977,5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977,9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1103,9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1179,4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297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басқада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7" marB="4574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64,0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88,5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103,1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162,2</a:t>
                      </a:r>
                    </a:p>
                  </a:txBody>
                  <a:tcPr marT="45747" marB="4574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322" name="Rectangle 3"/>
          <p:cNvSpPr>
            <a:spLocks noChangeArrowheads="1"/>
          </p:cNvSpPr>
          <p:nvPr/>
        </p:nvSpPr>
        <p:spPr bwMode="auto">
          <a:xfrm>
            <a:off x="2946400" y="427038"/>
            <a:ext cx="584835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 b="1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көмек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әлеуметтік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қамсыздандыру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іске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асыруға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шығыстар</a:t>
            </a:r>
            <a:endParaRPr lang="ru-RU" altLang="ru-RU" b="1" dirty="0"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ru-RU" altLang="ru-RU" sz="800" dirty="0">
              <a:solidFill>
                <a:srgbClr val="008000"/>
              </a:solidFill>
            </a:endParaRPr>
          </a:p>
        </p:txBody>
      </p:sp>
      <p:sp>
        <p:nvSpPr>
          <p:cNvPr id="12323" name="Rectangle 76"/>
          <p:cNvSpPr>
            <a:spLocks noChangeArrowheads="1"/>
          </p:cNvSpPr>
          <p:nvPr/>
        </p:nvSpPr>
        <p:spPr bwMode="auto">
          <a:xfrm>
            <a:off x="7461099" y="1196975"/>
            <a:ext cx="13128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400" i="1" dirty="0">
                <a:latin typeface="Arial" charset="0"/>
              </a:rPr>
              <a:t>млн. </a:t>
            </a:r>
            <a:r>
              <a:rPr lang="ru-RU" altLang="ru-RU" sz="1400" i="1" dirty="0" err="1">
                <a:latin typeface="Arial" charset="0"/>
              </a:rPr>
              <a:t>теңге</a:t>
            </a:r>
            <a:r>
              <a:rPr lang="ru-RU" altLang="ru-RU" dirty="0">
                <a:latin typeface="Arial" charset="0"/>
              </a:rPr>
              <a:t>               </a:t>
            </a:r>
            <a:endParaRPr lang="ru-RU" altLang="ru-RU" sz="800" dirty="0">
              <a:latin typeface="Arial" charset="0"/>
            </a:endParaRPr>
          </a:p>
        </p:txBody>
      </p:sp>
      <p:pic>
        <p:nvPicPr>
          <p:cNvPr id="12324" name="Picture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5" name="Picture 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26" name="Picture 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4786772" y="1553214"/>
            <a:ext cx="1268457" cy="1515745"/>
            <a:chOff x="3718" y="1458"/>
            <a:chExt cx="1271" cy="2334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1" name="AutoShape 38"/>
            <p:cNvSpPr>
              <a:spLocks noChangeArrowheads="1"/>
            </p:cNvSpPr>
            <p:nvPr/>
          </p:nvSpPr>
          <p:spPr bwMode="gray">
            <a:xfrm>
              <a:off x="3856" y="2400"/>
              <a:ext cx="1008" cy="1392"/>
            </a:xfrm>
            <a:prstGeom prst="roundRect">
              <a:avLst>
                <a:gd name="adj" fmla="val 7935"/>
              </a:avLst>
            </a:prstGeom>
            <a:gradFill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kk-KZ" sz="2400" dirty="0">
                  <a:cs typeface="+mn-cs"/>
                </a:rPr>
                <a:t>1127,4</a:t>
              </a:r>
              <a:endParaRPr lang="ru-RU" sz="2400" dirty="0">
                <a:cs typeface="+mn-cs"/>
              </a:endParaRPr>
            </a:p>
          </p:txBody>
        </p:sp>
        <p:sp>
          <p:nvSpPr>
            <p:cNvPr id="12" name="Text Box 39"/>
            <p:cNvSpPr txBox="1">
              <a:spLocks noChangeArrowheads="1"/>
            </p:cNvSpPr>
            <p:nvPr/>
          </p:nvSpPr>
          <p:spPr bwMode="gray">
            <a:xfrm>
              <a:off x="4269" y="2925"/>
              <a:ext cx="132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endParaRPr lang="ru-RU" altLang="ru-RU" sz="2000" dirty="0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AutoShape 41"/>
            <p:cNvSpPr>
              <a:spLocks noChangeArrowheads="1"/>
            </p:cNvSpPr>
            <p:nvPr/>
          </p:nvSpPr>
          <p:spPr bwMode="gray">
            <a:xfrm>
              <a:off x="3817" y="1536"/>
              <a:ext cx="1079" cy="1198"/>
            </a:xfrm>
            <a:prstGeom prst="roundRect">
              <a:avLst>
                <a:gd name="adj" fmla="val 17509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AutoShape 42"/>
            <p:cNvSpPr>
              <a:spLocks noChangeArrowheads="1"/>
            </p:cNvSpPr>
            <p:nvPr/>
          </p:nvSpPr>
          <p:spPr bwMode="gray">
            <a:xfrm>
              <a:off x="3842" y="2405"/>
              <a:ext cx="1033" cy="29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AutoShape 43"/>
            <p:cNvSpPr>
              <a:spLocks noChangeArrowheads="1"/>
            </p:cNvSpPr>
            <p:nvPr/>
          </p:nvSpPr>
          <p:spPr bwMode="gray">
            <a:xfrm>
              <a:off x="3842" y="1549"/>
              <a:ext cx="1033" cy="29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 Box 44"/>
            <p:cNvSpPr txBox="1">
              <a:spLocks noChangeArrowheads="1"/>
            </p:cNvSpPr>
            <p:nvPr/>
          </p:nvSpPr>
          <p:spPr bwMode="gray">
            <a:xfrm>
              <a:off x="3718" y="1458"/>
              <a:ext cx="1271" cy="99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ru-RU" alt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2024 </a:t>
              </a:r>
              <a:r>
                <a:rPr lang="ru-RU" altLang="ru-RU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жыл</a:t>
              </a:r>
              <a:endParaRPr lang="ru-RU" alt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0" hangingPunct="0">
                <a:defRPr/>
              </a:pPr>
              <a:r>
                <a:rPr lang="ru-RU" alt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01.10</a:t>
              </a:r>
              <a:endParaRPr lang="en-US" altLang="ru-RU" sz="11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AutoShape 45"/>
            <p:cNvSpPr>
              <a:spLocks noChangeArrowheads="1"/>
            </p:cNvSpPr>
            <p:nvPr/>
          </p:nvSpPr>
          <p:spPr bwMode="gray">
            <a:xfrm flipV="1">
              <a:off x="3936" y="3600"/>
              <a:ext cx="864" cy="144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55"/>
          <p:cNvGrpSpPr>
            <a:grpSpLocks/>
          </p:cNvGrpSpPr>
          <p:nvPr/>
        </p:nvGrpSpPr>
        <p:grpSpPr bwMode="auto">
          <a:xfrm>
            <a:off x="7461099" y="1622016"/>
            <a:ext cx="1224113" cy="1414613"/>
            <a:chOff x="986" y="1118"/>
            <a:chExt cx="1104" cy="2753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9" name="AutoShape 30"/>
            <p:cNvSpPr>
              <a:spLocks noChangeArrowheads="1"/>
            </p:cNvSpPr>
            <p:nvPr/>
          </p:nvSpPr>
          <p:spPr bwMode="gray">
            <a:xfrm>
              <a:off x="1029" y="2191"/>
              <a:ext cx="1008" cy="1680"/>
            </a:xfrm>
            <a:prstGeom prst="roundRect">
              <a:avLst>
                <a:gd name="adj" fmla="val 7935"/>
              </a:avLst>
            </a:prstGeom>
            <a:gradFill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kk-KZ" sz="2000" dirty="0">
                  <a:latin typeface="Arial" pitchFamily="34" charset="0"/>
                  <a:cs typeface="Arial" panose="020B0604020202020204" pitchFamily="34" charset="0"/>
                </a:rPr>
                <a:t>1490,6</a:t>
              </a:r>
              <a:endParaRPr lang="ru-RU" sz="2000" dirty="0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AutoShape 32"/>
            <p:cNvSpPr>
              <a:spLocks noChangeArrowheads="1"/>
            </p:cNvSpPr>
            <p:nvPr/>
          </p:nvSpPr>
          <p:spPr bwMode="gray">
            <a:xfrm>
              <a:off x="986" y="1150"/>
              <a:ext cx="1104" cy="1296"/>
            </a:xfrm>
            <a:prstGeom prst="roundRect">
              <a:avLst>
                <a:gd name="adj" fmla="val 1750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AutoShape 33"/>
            <p:cNvSpPr>
              <a:spLocks noChangeArrowheads="1"/>
            </p:cNvSpPr>
            <p:nvPr/>
          </p:nvSpPr>
          <p:spPr bwMode="gray">
            <a:xfrm>
              <a:off x="986" y="2044"/>
              <a:ext cx="1056" cy="32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100000">
                  <a:schemeClr val="bg1"/>
                </a:gs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AutoShape 34"/>
            <p:cNvSpPr>
              <a:spLocks noChangeArrowheads="1"/>
            </p:cNvSpPr>
            <p:nvPr/>
          </p:nvSpPr>
          <p:spPr bwMode="gray">
            <a:xfrm>
              <a:off x="986" y="1118"/>
              <a:ext cx="1056" cy="32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AutoShape 36"/>
            <p:cNvSpPr>
              <a:spLocks noChangeArrowheads="1"/>
            </p:cNvSpPr>
            <p:nvPr/>
          </p:nvSpPr>
          <p:spPr bwMode="gray">
            <a:xfrm flipV="1">
              <a:off x="1077" y="3582"/>
              <a:ext cx="864" cy="144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56"/>
          <p:cNvGrpSpPr>
            <a:grpSpLocks/>
          </p:cNvGrpSpPr>
          <p:nvPr/>
        </p:nvGrpSpPr>
        <p:grpSpPr bwMode="auto">
          <a:xfrm>
            <a:off x="6159100" y="1689322"/>
            <a:ext cx="1147134" cy="1402899"/>
            <a:chOff x="2416" y="1296"/>
            <a:chExt cx="1088" cy="2496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25" name="AutoShape 47"/>
            <p:cNvSpPr>
              <a:spLocks noChangeArrowheads="1"/>
            </p:cNvSpPr>
            <p:nvPr/>
          </p:nvSpPr>
          <p:spPr bwMode="gray">
            <a:xfrm>
              <a:off x="2464" y="2304"/>
              <a:ext cx="1008" cy="1488"/>
            </a:xfrm>
            <a:prstGeom prst="roundRect">
              <a:avLst>
                <a:gd name="adj" fmla="val 7935"/>
              </a:avLst>
            </a:prstGeom>
            <a:gradFill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kk-KZ" sz="2400" dirty="0">
                  <a:cs typeface="+mn-cs"/>
                </a:rPr>
                <a:t>1320,0</a:t>
              </a:r>
              <a:endParaRPr lang="ru-RU" sz="2400" dirty="0">
                <a:cs typeface="+mn-cs"/>
              </a:endParaRPr>
            </a:p>
          </p:txBody>
        </p:sp>
        <p:sp>
          <p:nvSpPr>
            <p:cNvPr id="26" name="AutoShape 49"/>
            <p:cNvSpPr>
              <a:spLocks noChangeArrowheads="1"/>
            </p:cNvSpPr>
            <p:nvPr/>
          </p:nvSpPr>
          <p:spPr bwMode="gray">
            <a:xfrm>
              <a:off x="2416" y="1296"/>
              <a:ext cx="1088" cy="1248"/>
            </a:xfrm>
            <a:prstGeom prst="roundRect">
              <a:avLst>
                <a:gd name="adj" fmla="val 1750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ru-RU" sz="280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AutoShape 50"/>
            <p:cNvSpPr>
              <a:spLocks noChangeArrowheads="1"/>
            </p:cNvSpPr>
            <p:nvPr/>
          </p:nvSpPr>
          <p:spPr bwMode="gray">
            <a:xfrm>
              <a:off x="2442" y="2202"/>
              <a:ext cx="1040" cy="31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100000">
                  <a:schemeClr val="accent1">
                    <a:lumMod val="20000"/>
                    <a:lumOff val="80000"/>
                  </a:schemeClr>
                </a:gs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40000"/>
                    <a:lumOff val="60000"/>
                    <a:alpha val="99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AutoShape 51"/>
            <p:cNvSpPr>
              <a:spLocks noChangeArrowheads="1"/>
            </p:cNvSpPr>
            <p:nvPr/>
          </p:nvSpPr>
          <p:spPr bwMode="gray">
            <a:xfrm>
              <a:off x="2442" y="1311"/>
              <a:ext cx="1040" cy="30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AutoShape 54"/>
            <p:cNvSpPr>
              <a:spLocks noChangeArrowheads="1"/>
            </p:cNvSpPr>
            <p:nvPr/>
          </p:nvSpPr>
          <p:spPr bwMode="gray">
            <a:xfrm flipV="1">
              <a:off x="2544" y="3600"/>
              <a:ext cx="864" cy="144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918"/>
            <a:ext cx="3692096" cy="288972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6055229" y="1607115"/>
            <a:ext cx="12874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2025 </a:t>
            </a:r>
            <a:r>
              <a:rPr lang="ru-RU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жыл</a:t>
            </a:r>
            <a:endParaRPr lang="ru-RU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 01.10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83475" y="1637923"/>
            <a:ext cx="1332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20</a:t>
            </a: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2</a:t>
            </a:r>
            <a:r>
              <a:rPr lang="kk-KZ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6</a:t>
            </a: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жыл</a:t>
            </a: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 </a:t>
            </a:r>
          </a:p>
          <a:p>
            <a:pPr eaLnBrk="0" hangingPunct="0">
              <a:defRPr/>
            </a:pPr>
            <a:r>
              <a:rPr 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anose="020B0604020202020204" pitchFamily="34" charset="0"/>
              </a:rPr>
              <a:t>   01.10</a:t>
            </a:r>
            <a:endParaRPr lang="ru-RU" dirty="0">
              <a:cs typeface="+mn-cs"/>
            </a:endParaRPr>
          </a:p>
        </p:txBody>
      </p:sp>
      <p:grpSp>
        <p:nvGrpSpPr>
          <p:cNvPr id="39" name="Group 57"/>
          <p:cNvGrpSpPr>
            <a:grpSpLocks/>
          </p:cNvGrpSpPr>
          <p:nvPr/>
        </p:nvGrpSpPr>
        <p:grpSpPr bwMode="auto">
          <a:xfrm>
            <a:off x="3534611" y="1448986"/>
            <a:ext cx="1396485" cy="1631334"/>
            <a:chOff x="3652" y="1370"/>
            <a:chExt cx="1386" cy="24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0" name="AutoShape 38"/>
            <p:cNvSpPr>
              <a:spLocks noChangeArrowheads="1"/>
            </p:cNvSpPr>
            <p:nvPr/>
          </p:nvSpPr>
          <p:spPr bwMode="gray">
            <a:xfrm>
              <a:off x="3856" y="2400"/>
              <a:ext cx="1008" cy="1392"/>
            </a:xfrm>
            <a:prstGeom prst="roundRect">
              <a:avLst>
                <a:gd name="adj" fmla="val 7935"/>
              </a:avLst>
            </a:prstGeom>
            <a:gradFill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kk-KZ" sz="2400" dirty="0">
                  <a:cs typeface="+mn-cs"/>
                </a:rPr>
                <a:t>1138,0</a:t>
              </a:r>
              <a:endParaRPr lang="ru-RU" sz="2400" dirty="0">
                <a:cs typeface="+mn-cs"/>
              </a:endParaRPr>
            </a:p>
          </p:txBody>
        </p:sp>
        <p:sp>
          <p:nvSpPr>
            <p:cNvPr id="41" name="Text Box 39"/>
            <p:cNvSpPr txBox="1">
              <a:spLocks noChangeArrowheads="1"/>
            </p:cNvSpPr>
            <p:nvPr/>
          </p:nvSpPr>
          <p:spPr bwMode="gray">
            <a:xfrm>
              <a:off x="4269" y="2925"/>
              <a:ext cx="132" cy="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endParaRPr lang="ru-RU" altLang="ru-RU" sz="2000" dirty="0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AutoShape 41"/>
            <p:cNvSpPr>
              <a:spLocks noChangeArrowheads="1"/>
            </p:cNvSpPr>
            <p:nvPr/>
          </p:nvSpPr>
          <p:spPr bwMode="gray">
            <a:xfrm>
              <a:off x="3817" y="1536"/>
              <a:ext cx="1079" cy="1198"/>
            </a:xfrm>
            <a:prstGeom prst="roundRect">
              <a:avLst>
                <a:gd name="adj" fmla="val 17509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AutoShape 42"/>
            <p:cNvSpPr>
              <a:spLocks noChangeArrowheads="1"/>
            </p:cNvSpPr>
            <p:nvPr/>
          </p:nvSpPr>
          <p:spPr bwMode="gray">
            <a:xfrm>
              <a:off x="3842" y="2405"/>
              <a:ext cx="1033" cy="29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>
                    <a:lumMod val="40000"/>
                    <a:lumOff val="60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AutoShape 43"/>
            <p:cNvSpPr>
              <a:spLocks noChangeArrowheads="1"/>
            </p:cNvSpPr>
            <p:nvPr/>
          </p:nvSpPr>
          <p:spPr bwMode="gray">
            <a:xfrm>
              <a:off x="3842" y="1549"/>
              <a:ext cx="1033" cy="29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 Box 44"/>
            <p:cNvSpPr txBox="1">
              <a:spLocks noChangeArrowheads="1"/>
            </p:cNvSpPr>
            <p:nvPr/>
          </p:nvSpPr>
          <p:spPr bwMode="gray">
            <a:xfrm>
              <a:off x="3652" y="1370"/>
              <a:ext cx="1386" cy="96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ru-RU" alt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20243 </a:t>
              </a:r>
              <a:r>
                <a:rPr lang="ru-RU" altLang="ru-RU" b="1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жыл</a:t>
              </a:r>
              <a:endParaRPr lang="ru-RU" altLang="ru-RU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eaLnBrk="0" hangingPunct="0">
                <a:defRPr/>
              </a:pPr>
              <a:r>
                <a:rPr lang="ru-RU" altLang="ru-RU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01.10</a:t>
              </a:r>
              <a:endParaRPr lang="en-US" altLang="ru-RU" sz="11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AutoShape 45"/>
            <p:cNvSpPr>
              <a:spLocks noChangeArrowheads="1"/>
            </p:cNvSpPr>
            <p:nvPr/>
          </p:nvSpPr>
          <p:spPr bwMode="gray">
            <a:xfrm flipV="1">
              <a:off x="3936" y="3600"/>
              <a:ext cx="864" cy="144"/>
            </a:xfrm>
            <a:prstGeom prst="roundRect">
              <a:avLst>
                <a:gd name="adj" fmla="val 50000"/>
              </a:avLst>
            </a:prstGeom>
            <a:gradFill rotWithShape="0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ru-RU">
                <a:latin typeface="Arial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1432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00" name="Group 7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56481896"/>
              </p:ext>
            </p:extLst>
          </p:nvPr>
        </p:nvGraphicFramePr>
        <p:xfrm>
          <a:off x="812006" y="2460143"/>
          <a:ext cx="7936458" cy="4087600"/>
        </p:xfrm>
        <a:graphic>
          <a:graphicData uri="http://schemas.openxmlformats.org/drawingml/2006/table">
            <a:tbl>
              <a:tblPr/>
              <a:tblGrid>
                <a:gridCol w="448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0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</a:txBody>
                  <a:tcPr marL="90005" marR="90005" marT="46828" marB="468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2024ж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</a:txBody>
                  <a:tcPr marL="90005" marR="90005" marT="46828" marB="468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</a:txBody>
                  <a:tcPr marL="90005" marR="90005" marT="46828" marB="468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</a:txBody>
                  <a:tcPr marL="90005" marR="90005" marT="46828" marB="468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157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Мәдениет,спорт,туризм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шығыстар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endParaRPr kumimoji="0" lang="ru-RU" altLang="ru-RU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895,2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1009,4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1088,9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1119,0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495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kumimoji="0" lang="ru-RU" alt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alt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91445" marR="91445"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151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209,3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215,2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231,8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170,9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608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Спорт</a:t>
                      </a:r>
                    </a:p>
                  </a:txBody>
                  <a:tcPr marL="91445" marR="91445"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196,7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309,9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274,4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247,4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501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218,1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203,7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277,2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260,6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0863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спорта, туризма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ұйымдары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бойынша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басқада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5" marR="91445" marT="45749" marB="4574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271,1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280,6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305,5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440,1</a:t>
                      </a:r>
                    </a:p>
                  </a:txBody>
                  <a:tcPr marL="91445" marR="91445" marT="45749" marB="4574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351" name="Rectangle 3"/>
          <p:cNvSpPr>
            <a:spLocks noChangeArrowheads="1"/>
          </p:cNvSpPr>
          <p:nvPr/>
        </p:nvSpPr>
        <p:spPr bwMode="auto">
          <a:xfrm>
            <a:off x="684212" y="385082"/>
            <a:ext cx="3094037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ru-RU" sz="2000" dirty="0" err="1">
                <a:latin typeface="Arial" pitchFamily="34" charset="0"/>
                <a:cs typeface="Arial" pitchFamily="34" charset="0"/>
              </a:rPr>
              <a:t>Мәдениет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спорт, туризм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ақпараттық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кеңістік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іске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асыруға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шығыстар</a:t>
            </a:r>
            <a:endParaRPr lang="ru-RU" altLang="ru-RU" sz="8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algn="ctr" eaLnBrk="0" hangingPunct="0"/>
            <a:endParaRPr lang="ru-RU" altLang="ru-RU" sz="800" dirty="0">
              <a:solidFill>
                <a:srgbClr val="008000"/>
              </a:solidFill>
            </a:endParaRPr>
          </a:p>
        </p:txBody>
      </p:sp>
      <p:sp>
        <p:nvSpPr>
          <p:cNvPr id="13352" name="Rectangle 76"/>
          <p:cNvSpPr>
            <a:spLocks noChangeArrowheads="1"/>
          </p:cNvSpPr>
          <p:nvPr/>
        </p:nvSpPr>
        <p:spPr bwMode="auto">
          <a:xfrm>
            <a:off x="7236296" y="2123168"/>
            <a:ext cx="13128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400" i="1" dirty="0">
                <a:latin typeface="Arial" charset="0"/>
              </a:rPr>
              <a:t>млн. </a:t>
            </a:r>
            <a:r>
              <a:rPr lang="ru-RU" altLang="ru-RU" sz="1400" i="1" dirty="0" err="1">
                <a:latin typeface="Arial" charset="0"/>
              </a:rPr>
              <a:t>теңге</a:t>
            </a:r>
            <a:r>
              <a:rPr lang="ru-RU" altLang="ru-RU" dirty="0">
                <a:latin typeface="Arial" charset="0"/>
              </a:rPr>
              <a:t>               </a:t>
            </a:r>
            <a:endParaRPr lang="ru-RU" altLang="ru-RU" sz="800" dirty="0">
              <a:latin typeface="Arial" charset="0"/>
            </a:endParaRPr>
          </a:p>
        </p:txBody>
      </p:sp>
      <p:pic>
        <p:nvPicPr>
          <p:cNvPr id="13353" name="Picture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4" name="Picture 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55" name="Picture 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38160530"/>
              </p:ext>
            </p:extLst>
          </p:nvPr>
        </p:nvGraphicFramePr>
        <p:xfrm>
          <a:off x="3923928" y="549275"/>
          <a:ext cx="5064128" cy="1444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9294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564" y="627335"/>
            <a:ext cx="8153880" cy="1214438"/>
          </a:xfrm>
        </p:spPr>
        <p:txBody>
          <a:bodyPr>
            <a:normAutofit fontScale="90000"/>
          </a:bodyPr>
          <a:lstStyle/>
          <a:p>
            <a:pPr marL="320040" indent="-320040">
              <a:buClr>
                <a:schemeClr val="accent6">
                  <a:lumMod val="75000"/>
                </a:schemeClr>
              </a:buClr>
              <a:defRPr/>
            </a:pP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үй-коммуналдық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көлік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даму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бюджетіне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шығыстар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4" name="Picture 4" descr="C:\Documents and Settings\pmarkasian\Desktop\Шаблоны\Шаблоны\Иконки\заготовки\3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7000" y="4649788"/>
            <a:ext cx="9437688" cy="1812925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Documents and Settings\pmarkasian\Desktop\Шаблоны\Шаблоны\Иконки\заготовки\2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2063" y="3186113"/>
            <a:ext cx="6115050" cy="146367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Documents and Settings\pmarkasian\Desktop\Шаблоны\Шаблоны\Иконки\заготовки\1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69193">
            <a:off x="376238" y="2141538"/>
            <a:ext cx="7764462" cy="987425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Прямоугольник 2"/>
          <p:cNvSpPr>
            <a:spLocks noChangeArrowheads="1"/>
          </p:cNvSpPr>
          <p:nvPr/>
        </p:nvSpPr>
        <p:spPr bwMode="auto">
          <a:xfrm rot="-512071">
            <a:off x="3748088" y="3527425"/>
            <a:ext cx="49244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 algn="just"/>
            <a:r>
              <a:rPr lang="kk-KZ" altLang="ru-RU" sz="2400" i="1" dirty="0">
                <a:solidFill>
                  <a:schemeClr val="bg1"/>
                </a:solidFill>
                <a:latin typeface="Arial" charset="0"/>
              </a:rPr>
              <a:t>Көлік және коммуникация</a:t>
            </a:r>
            <a:endParaRPr lang="ru-RU" altLang="ru-RU" sz="2400" i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343" name="Прямоугольник 6"/>
          <p:cNvSpPr>
            <a:spLocks noChangeArrowheads="1"/>
          </p:cNvSpPr>
          <p:nvPr/>
        </p:nvSpPr>
        <p:spPr bwMode="auto">
          <a:xfrm rot="-556715">
            <a:off x="2652713" y="4840288"/>
            <a:ext cx="6223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ru-RU" altLang="ru-RU" sz="3600" dirty="0">
                <a:solidFill>
                  <a:schemeClr val="bg1"/>
                </a:solidFill>
                <a:latin typeface="Arial" charset="0"/>
              </a:rPr>
              <a:t>Даму </a:t>
            </a:r>
            <a:r>
              <a:rPr lang="ru-RU" altLang="ru-RU" sz="3600" dirty="0" err="1">
                <a:solidFill>
                  <a:schemeClr val="bg1"/>
                </a:solidFill>
                <a:latin typeface="Arial" charset="0"/>
              </a:rPr>
              <a:t>бюджеті</a:t>
            </a:r>
            <a:endParaRPr lang="ru-RU" altLang="ru-RU" sz="3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344" name="Прямоугольник 7"/>
          <p:cNvSpPr>
            <a:spLocks noChangeArrowheads="1"/>
          </p:cNvSpPr>
          <p:nvPr/>
        </p:nvSpPr>
        <p:spPr bwMode="auto">
          <a:xfrm rot="-500978">
            <a:off x="1647825" y="1789113"/>
            <a:ext cx="717867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altLang="ru-RU" sz="2600" dirty="0">
                <a:solidFill>
                  <a:schemeClr val="bg1"/>
                </a:solidFill>
              </a:rPr>
              <a:t>		</a:t>
            </a:r>
          </a:p>
          <a:p>
            <a:pPr lvl="1" algn="just"/>
            <a:r>
              <a:rPr lang="ru-RU" altLang="ru-RU" sz="2600" dirty="0" err="1">
                <a:solidFill>
                  <a:schemeClr val="bg1"/>
                </a:solidFill>
                <a:latin typeface="Arial" charset="0"/>
              </a:rPr>
              <a:t>Тұрғын</a:t>
            </a:r>
            <a:r>
              <a:rPr lang="ru-RU" altLang="ru-RU" sz="26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ru-RU" altLang="ru-RU" sz="2600" dirty="0" err="1">
                <a:solidFill>
                  <a:schemeClr val="bg1"/>
                </a:solidFill>
                <a:latin typeface="Arial" charset="0"/>
              </a:rPr>
              <a:t>үй-коммуналдық</a:t>
            </a:r>
            <a:r>
              <a:rPr lang="ru-RU" altLang="ru-RU" sz="26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ru-RU" altLang="ru-RU" sz="2600" dirty="0" err="1">
                <a:solidFill>
                  <a:schemeClr val="bg1"/>
                </a:solidFill>
                <a:latin typeface="Arial" charset="0"/>
              </a:rPr>
              <a:t>шаруашылық</a:t>
            </a:r>
            <a:endParaRPr lang="ru-RU" altLang="ru-RU" sz="2600" dirty="0">
              <a:solidFill>
                <a:schemeClr val="bg1"/>
              </a:solidFill>
              <a:latin typeface="Arial" charset="0"/>
            </a:endParaRPr>
          </a:p>
          <a:p>
            <a:pPr>
              <a:buFont typeface="Wingdings" pitchFamily="2" charset="2"/>
              <a:buChar char="Ø"/>
            </a:pPr>
            <a:endParaRPr lang="ru-RU" altLang="ru-RU" sz="2600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239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3509963" y="522288"/>
            <a:ext cx="44275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600" dirty="0">
              <a:solidFill>
                <a:srgbClr val="008000"/>
              </a:solidFill>
              <a:latin typeface="Arial" charset="0"/>
              <a:cs typeface="+mn-cs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400" dirty="0" err="1"/>
              <a:t>Тұрғын</a:t>
            </a:r>
            <a:r>
              <a:rPr lang="ru-RU" sz="2400" dirty="0"/>
              <a:t> </a:t>
            </a:r>
            <a:r>
              <a:rPr lang="ru-RU" sz="2400" dirty="0" err="1"/>
              <a:t>үй-коммуналдық</a:t>
            </a:r>
            <a:r>
              <a:rPr lang="ru-RU" sz="2400" dirty="0"/>
              <a:t> </a:t>
            </a:r>
            <a:r>
              <a:rPr lang="ru-RU" sz="2400" dirty="0" err="1"/>
              <a:t>шаруашылығы</a:t>
            </a:r>
            <a:r>
              <a:rPr lang="ru-RU" sz="2400" dirty="0"/>
              <a:t>  </a:t>
            </a:r>
            <a:r>
              <a:rPr lang="ru-RU" sz="2400" dirty="0" err="1"/>
              <a:t>саласындағы</a:t>
            </a:r>
            <a:r>
              <a:rPr lang="ru-RU" sz="2400" dirty="0"/>
              <a:t> </a:t>
            </a:r>
            <a:r>
              <a:rPr lang="ru-RU" sz="2400" dirty="0" err="1"/>
              <a:t>іс-шараларды</a:t>
            </a:r>
            <a:r>
              <a:rPr lang="ru-RU" sz="2400" dirty="0"/>
              <a:t> </a:t>
            </a:r>
            <a:r>
              <a:rPr lang="ru-RU" sz="2400" dirty="0" err="1"/>
              <a:t>іске</a:t>
            </a:r>
            <a:r>
              <a:rPr lang="ru-RU" sz="2400" dirty="0"/>
              <a:t> </a:t>
            </a:r>
            <a:r>
              <a:rPr lang="ru-RU" sz="2400" dirty="0" err="1"/>
              <a:t>асыруға</a:t>
            </a:r>
            <a:r>
              <a:rPr lang="ru-RU" sz="2400" dirty="0"/>
              <a:t> </a:t>
            </a:r>
            <a:r>
              <a:rPr lang="ru-RU" sz="2400" dirty="0" err="1"/>
              <a:t>арналған</a:t>
            </a:r>
            <a:r>
              <a:rPr lang="ru-RU" sz="2400" dirty="0"/>
              <a:t> </a:t>
            </a:r>
            <a:r>
              <a:rPr lang="ru-RU" sz="2400" dirty="0" err="1"/>
              <a:t>шығыстар</a:t>
            </a:r>
            <a:endParaRPr lang="ru-RU" altLang="ru-RU" sz="800" dirty="0">
              <a:solidFill>
                <a:srgbClr val="008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800" dirty="0">
              <a:solidFill>
                <a:srgbClr val="008000"/>
              </a:solidFill>
              <a:latin typeface="Arial" charset="0"/>
              <a:cs typeface="+mn-cs"/>
            </a:endParaRPr>
          </a:p>
        </p:txBody>
      </p:sp>
      <p:graphicFrame>
        <p:nvGraphicFramePr>
          <p:cNvPr id="24640" name="Group 6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53310441"/>
              </p:ext>
            </p:extLst>
          </p:nvPr>
        </p:nvGraphicFramePr>
        <p:xfrm>
          <a:off x="319088" y="2806700"/>
          <a:ext cx="4256087" cy="3159125"/>
        </p:xfrm>
        <a:graphic>
          <a:graphicData uri="http://schemas.openxmlformats.org/drawingml/2006/table">
            <a:tbl>
              <a:tblPr/>
              <a:tblGrid>
                <a:gridCol w="10947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2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5481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2023 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</a:t>
                      </a: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</a:t>
                      </a: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 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</a:t>
                      </a: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</a:t>
                      </a: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552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042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8457,7</a:t>
                      </a: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11421,2</a:t>
                      </a: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15003,4</a:t>
                      </a:r>
                      <a:endParaRPr kumimoji="0" lang="kk-KZ" altLang="ru-RU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11742,3</a:t>
                      </a:r>
                    </a:p>
                  </a:txBody>
                  <a:tcPr marL="90016" marR="90016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731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513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1581,9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4521,8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6874,1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5518,1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856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4657,5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5397,2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5886,2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4054,5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950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2218,3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1502,2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2243,1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2169,7</a:t>
                      </a:r>
                    </a:p>
                  </a:txBody>
                  <a:tcPr marL="91456" marR="91456"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97" name="Rectangle 76"/>
          <p:cNvSpPr>
            <a:spLocks noChangeArrowheads="1"/>
          </p:cNvSpPr>
          <p:nvPr/>
        </p:nvSpPr>
        <p:spPr bwMode="auto">
          <a:xfrm>
            <a:off x="755650" y="2492375"/>
            <a:ext cx="13128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400" i="1" dirty="0">
                <a:latin typeface="Arial" charset="0"/>
              </a:rPr>
              <a:t>млн. </a:t>
            </a:r>
            <a:r>
              <a:rPr lang="ru-RU" altLang="ru-RU" sz="1400" i="1" dirty="0" err="1">
                <a:latin typeface="Arial" charset="0"/>
              </a:rPr>
              <a:t>теңге</a:t>
            </a:r>
            <a:r>
              <a:rPr lang="ru-RU" altLang="ru-RU" dirty="0">
                <a:latin typeface="Arial" charset="0"/>
              </a:rPr>
              <a:t>               </a:t>
            </a:r>
            <a:endParaRPr lang="ru-RU" altLang="ru-RU" sz="800" dirty="0">
              <a:latin typeface="Arial" charset="0"/>
            </a:endParaRPr>
          </a:p>
        </p:txBody>
      </p:sp>
      <p:pic>
        <p:nvPicPr>
          <p:cNvPr id="15398" name="Picture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99" name="Picture 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00" name="Picture 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49" name="Picture 11" descr="IMG_1150"/>
          <p:cNvPicPr>
            <a:picLocks noChangeAspect="1" noChangeArrowheads="1"/>
          </p:cNvPicPr>
          <p:nvPr/>
        </p:nvPicPr>
        <p:blipFill>
          <a:blip r:embed="rId3" cstate="print"/>
          <a:srcRect l="4930" t="7213" r="2455" b="37601"/>
          <a:stretch>
            <a:fillRect/>
          </a:stretch>
        </p:blipFill>
        <p:spPr bwMode="auto">
          <a:xfrm>
            <a:off x="319088" y="285750"/>
            <a:ext cx="1884362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50" name="Picture 5" descr="площадь_нов_коп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0863" y="1104900"/>
            <a:ext cx="1814512" cy="1357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03" name="Прямоугольник 1"/>
          <p:cNvSpPr>
            <a:spLocks noChangeArrowheads="1"/>
          </p:cNvSpPr>
          <p:nvPr/>
        </p:nvSpPr>
        <p:spPr bwMode="auto">
          <a:xfrm>
            <a:off x="4329559" y="3346870"/>
            <a:ext cx="332854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dirty="0" err="1">
                <a:latin typeface="Arial" charset="0"/>
              </a:rPr>
              <a:t>Тұрғын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үй-коммуналдық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шаруашылығы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шығындары,барлығы</a:t>
            </a:r>
            <a:endParaRPr lang="ru-RU" altLang="ru-RU" i="1" dirty="0">
              <a:latin typeface="Arial" charset="0"/>
            </a:endParaRPr>
          </a:p>
        </p:txBody>
      </p:sp>
      <p:sp>
        <p:nvSpPr>
          <p:cNvPr id="15404" name="Прямоугольник 2"/>
          <p:cNvSpPr>
            <a:spLocks noChangeArrowheads="1"/>
          </p:cNvSpPr>
          <p:nvPr/>
        </p:nvSpPr>
        <p:spPr bwMode="auto">
          <a:xfrm>
            <a:off x="3836988" y="4191000"/>
            <a:ext cx="368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sz="1600" i="1" dirty="0" err="1">
                <a:latin typeface="Arial" charset="0"/>
              </a:rPr>
              <a:t>Оның</a:t>
            </a:r>
            <a:r>
              <a:rPr lang="ru-RU" altLang="ru-RU" sz="1600" i="1" dirty="0">
                <a:latin typeface="Arial" charset="0"/>
              </a:rPr>
              <a:t> </a:t>
            </a:r>
            <a:r>
              <a:rPr lang="ru-RU" altLang="ru-RU" sz="1600" i="1" dirty="0" err="1">
                <a:latin typeface="Arial" charset="0"/>
              </a:rPr>
              <a:t>ішінде</a:t>
            </a:r>
            <a:r>
              <a:rPr lang="ru-RU" altLang="ru-RU" i="1" dirty="0">
                <a:latin typeface="Arial" charset="0"/>
              </a:rPr>
              <a:t>:</a:t>
            </a:r>
          </a:p>
        </p:txBody>
      </p:sp>
      <p:sp>
        <p:nvSpPr>
          <p:cNvPr id="15405" name="Прямоугольник 3"/>
          <p:cNvSpPr>
            <a:spLocks noChangeArrowheads="1"/>
          </p:cNvSpPr>
          <p:nvPr/>
        </p:nvSpPr>
        <p:spPr bwMode="auto">
          <a:xfrm>
            <a:off x="3940175" y="4559300"/>
            <a:ext cx="3717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dirty="0" err="1">
                <a:latin typeface="Arial" charset="0"/>
              </a:rPr>
              <a:t>Тұрғын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үй-шаруашылығы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5406" name="Прямоугольник 4"/>
          <p:cNvSpPr>
            <a:spLocks noChangeArrowheads="1"/>
          </p:cNvSpPr>
          <p:nvPr/>
        </p:nvSpPr>
        <p:spPr bwMode="auto">
          <a:xfrm>
            <a:off x="3821113" y="5005388"/>
            <a:ext cx="3816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dirty="0" err="1">
                <a:latin typeface="Arial" charset="0"/>
              </a:rPr>
              <a:t>Коммуналдық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шаруашылық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5407" name="Прямоугольник 5"/>
          <p:cNvSpPr>
            <a:spLocks noChangeArrowheads="1"/>
          </p:cNvSpPr>
          <p:nvPr/>
        </p:nvSpPr>
        <p:spPr bwMode="auto">
          <a:xfrm>
            <a:off x="3967163" y="5373688"/>
            <a:ext cx="3670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dirty="0" err="1">
                <a:latin typeface="Arial" charset="0"/>
              </a:rPr>
              <a:t>Абаттандыру</a:t>
            </a:r>
            <a:r>
              <a:rPr lang="ru-RU" altLang="ru-RU" dirty="0">
                <a:latin typeface="Arial" charset="0"/>
              </a:rPr>
              <a:t> </a:t>
            </a:r>
          </a:p>
        </p:txBody>
      </p:sp>
      <p:sp>
        <p:nvSpPr>
          <p:cNvPr id="16" name="Выгнутая влево стрелка 15"/>
          <p:cNvSpPr/>
          <p:nvPr/>
        </p:nvSpPr>
        <p:spPr>
          <a:xfrm flipH="1">
            <a:off x="7660531" y="1370421"/>
            <a:ext cx="697861" cy="4428957"/>
          </a:xfrm>
          <a:prstGeom prst="curvedRightArrow">
            <a:avLst>
              <a:gd name="adj1" fmla="val 21118"/>
              <a:gd name="adj2" fmla="val 50000"/>
              <a:gd name="adj3" fmla="val 25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Выгнутая влево стрелка 16"/>
          <p:cNvSpPr/>
          <p:nvPr/>
        </p:nvSpPr>
        <p:spPr>
          <a:xfrm flipH="1">
            <a:off x="7660531" y="1412495"/>
            <a:ext cx="697861" cy="3868750"/>
          </a:xfrm>
          <a:prstGeom prst="curvedRightArrow">
            <a:avLst>
              <a:gd name="adj1" fmla="val 21118"/>
              <a:gd name="adj2" fmla="val 50000"/>
              <a:gd name="adj3" fmla="val 25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 flipH="1">
            <a:off x="7686336" y="1434467"/>
            <a:ext cx="697861" cy="3538761"/>
          </a:xfrm>
          <a:prstGeom prst="curvedRightArrow">
            <a:avLst>
              <a:gd name="adj1" fmla="val 21118"/>
              <a:gd name="adj2" fmla="val 50000"/>
              <a:gd name="adj3" fmla="val 25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Выгнутая влево стрелка 18"/>
          <p:cNvSpPr/>
          <p:nvPr/>
        </p:nvSpPr>
        <p:spPr>
          <a:xfrm flipH="1">
            <a:off x="7637300" y="1345677"/>
            <a:ext cx="697861" cy="2922065"/>
          </a:xfrm>
          <a:prstGeom prst="curvedRightArrow">
            <a:avLst>
              <a:gd name="adj1" fmla="val 21118"/>
              <a:gd name="adj2" fmla="val 50000"/>
              <a:gd name="adj3" fmla="val 2500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958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265113" y="-190500"/>
            <a:ext cx="5583237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800" dirty="0">
              <a:solidFill>
                <a:srgbClr val="008000"/>
              </a:solidFill>
              <a:latin typeface="Arial" charset="0"/>
              <a:cs typeface="+mn-cs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3000" dirty="0" err="1"/>
              <a:t>Көлік</a:t>
            </a:r>
            <a:r>
              <a:rPr lang="ru-RU" sz="3000" dirty="0"/>
              <a:t> </a:t>
            </a:r>
            <a:r>
              <a:rPr lang="ru-RU" sz="3000" dirty="0" err="1"/>
              <a:t>және</a:t>
            </a:r>
            <a:r>
              <a:rPr lang="ru-RU" sz="3000" dirty="0"/>
              <a:t> коммуникация </a:t>
            </a:r>
            <a:r>
              <a:rPr lang="ru-RU" sz="3000" dirty="0" err="1"/>
              <a:t>саласындағы</a:t>
            </a:r>
            <a:r>
              <a:rPr lang="ru-RU" sz="3000" dirty="0"/>
              <a:t> </a:t>
            </a:r>
            <a:r>
              <a:rPr lang="ru-RU" sz="3000" dirty="0" err="1"/>
              <a:t>іс-шараларды</a:t>
            </a:r>
            <a:r>
              <a:rPr lang="ru-RU" sz="3000" dirty="0"/>
              <a:t> </a:t>
            </a:r>
            <a:r>
              <a:rPr lang="ru-RU" sz="3000" dirty="0" err="1"/>
              <a:t>іске</a:t>
            </a:r>
            <a:r>
              <a:rPr lang="ru-RU" sz="3000" dirty="0"/>
              <a:t> </a:t>
            </a:r>
            <a:r>
              <a:rPr lang="ru-RU" sz="3000" dirty="0" err="1"/>
              <a:t>асыруға</a:t>
            </a:r>
            <a:r>
              <a:rPr lang="ru-RU" sz="3000" dirty="0"/>
              <a:t> </a:t>
            </a:r>
            <a:r>
              <a:rPr lang="ru-RU" sz="3000" dirty="0" err="1"/>
              <a:t>арналған</a:t>
            </a:r>
            <a:r>
              <a:rPr lang="ru-RU" sz="3000" dirty="0"/>
              <a:t> </a:t>
            </a:r>
            <a:r>
              <a:rPr lang="ru-RU" sz="3000" dirty="0" err="1"/>
              <a:t>шығыстар</a:t>
            </a:r>
            <a:endParaRPr lang="ru-RU" altLang="ru-RU" sz="3000" dirty="0">
              <a:solidFill>
                <a:srgbClr val="008000"/>
              </a:solidFill>
              <a:latin typeface="Constantia" panose="02030602050306030303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800" dirty="0">
              <a:solidFill>
                <a:srgbClr val="008000"/>
              </a:solidFill>
              <a:latin typeface="Constantia" panose="02030602050306030303" pitchFamily="18" charset="0"/>
              <a:cs typeface="+mn-cs"/>
            </a:endParaRPr>
          </a:p>
        </p:txBody>
      </p:sp>
      <p:graphicFrame>
        <p:nvGraphicFramePr>
          <p:cNvPr id="30774" name="Group 5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79723678"/>
              </p:ext>
            </p:extLst>
          </p:nvPr>
        </p:nvGraphicFramePr>
        <p:xfrm>
          <a:off x="4834471" y="2881313"/>
          <a:ext cx="4058008" cy="3071812"/>
        </p:xfrm>
        <a:graphic>
          <a:graphicData uri="http://schemas.openxmlformats.org/drawingml/2006/table">
            <a:tbl>
              <a:tblPr/>
              <a:tblGrid>
                <a:gridCol w="961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194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209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2490,7</a:t>
                      </a: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4561,3</a:t>
                      </a: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5129,5</a:t>
                      </a: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5002,9</a:t>
                      </a:r>
                    </a:p>
                  </a:txBody>
                  <a:tcPr marL="90022" marR="90022" marT="46791" marB="467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319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920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1674,8</a:t>
                      </a: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3283,4</a:t>
                      </a: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4265,9</a:t>
                      </a:r>
                      <a:endParaRPr kumimoji="0" lang="kk-KZ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3053,2</a:t>
                      </a: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170"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815,9</a:t>
                      </a: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1277,9</a:t>
                      </a: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863,6</a:t>
                      </a:r>
                      <a:endParaRPr kumimoji="0" lang="kk-KZ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575"/>
                        </a:spcBef>
                        <a:buClr>
                          <a:schemeClr val="accent1"/>
                        </a:buClr>
                        <a:buSzPct val="85000"/>
                        <a:buFont typeface="Wingdings 2" pitchFamily="18" charset="2"/>
                        <a:defRPr sz="22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742950" indent="-285750" eaLnBrk="0" hangingPunct="0">
                        <a:spcBef>
                          <a:spcPts val="375"/>
                        </a:spcBef>
                        <a:buClr>
                          <a:schemeClr val="accent2"/>
                        </a:buClr>
                        <a:buSzPct val="85000"/>
                        <a:buFont typeface="Wingdings 2" pitchFamily="18" charset="2"/>
                        <a:defRPr sz="20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2pPr>
                      <a:lvl3pPr marL="1143000" indent="-228600" eaLnBrk="0" hangingPunct="0">
                        <a:spcBef>
                          <a:spcPts val="375"/>
                        </a:spcBef>
                        <a:buClr>
                          <a:srgbClr val="E6B1AB"/>
                        </a:buClr>
                        <a:buSzPct val="85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3pPr>
                      <a:lvl4pPr marL="16002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buSzPct val="80000"/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4pPr>
                      <a:lvl5pPr marL="2057400" indent="-228600" eaLnBrk="0" hangingPunct="0">
                        <a:spcBef>
                          <a:spcPts val="375"/>
                        </a:spcBef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28E6A"/>
                        </a:buClr>
                        <a:defRPr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1949,7</a:t>
                      </a:r>
                    </a:p>
                  </a:txBody>
                  <a:tcPr marL="91461" marR="91461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413" name="Rectangle 76"/>
          <p:cNvSpPr>
            <a:spLocks noChangeArrowheads="1"/>
          </p:cNvSpPr>
          <p:nvPr/>
        </p:nvSpPr>
        <p:spPr bwMode="auto">
          <a:xfrm>
            <a:off x="7339013" y="2411413"/>
            <a:ext cx="1312862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400" i="1" dirty="0">
                <a:latin typeface="Arial" charset="0"/>
              </a:rPr>
              <a:t>млн. </a:t>
            </a:r>
            <a:r>
              <a:rPr lang="ru-RU" altLang="ru-RU" sz="1400" i="1" dirty="0" err="1">
                <a:latin typeface="Arial" charset="0"/>
              </a:rPr>
              <a:t>теңге</a:t>
            </a:r>
            <a:r>
              <a:rPr lang="ru-RU" altLang="ru-RU" dirty="0">
                <a:latin typeface="Arial" charset="0"/>
              </a:rPr>
              <a:t>               </a:t>
            </a:r>
            <a:endParaRPr lang="ru-RU" altLang="ru-RU" sz="800" dirty="0">
              <a:latin typeface="Arial" charset="0"/>
            </a:endParaRPr>
          </a:p>
        </p:txBody>
      </p:sp>
      <p:pic>
        <p:nvPicPr>
          <p:cNvPr id="16414" name="Picture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5" name="Picture 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6" name="Picture 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357166"/>
            <a:ext cx="1674812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1285860"/>
            <a:ext cx="1535113" cy="1173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Выгнутая влево стрелка 10"/>
          <p:cNvSpPr/>
          <p:nvPr/>
        </p:nvSpPr>
        <p:spPr>
          <a:xfrm>
            <a:off x="386580" y="2043181"/>
            <a:ext cx="697861" cy="1988258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>
            <a:off x="386579" y="2043182"/>
            <a:ext cx="697861" cy="2558763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21" name="Прямоугольник 1"/>
          <p:cNvSpPr>
            <a:spLocks noChangeArrowheads="1"/>
          </p:cNvSpPr>
          <p:nvPr/>
        </p:nvSpPr>
        <p:spPr bwMode="auto">
          <a:xfrm>
            <a:off x="1058703" y="3466420"/>
            <a:ext cx="3775769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dirty="0" err="1">
                <a:latin typeface="Arial" charset="0"/>
              </a:rPr>
              <a:t>Көлік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және</a:t>
            </a:r>
            <a:r>
              <a:rPr lang="ru-RU" altLang="ru-RU" dirty="0">
                <a:latin typeface="Arial" charset="0"/>
              </a:rPr>
              <a:t> коммуникация </a:t>
            </a:r>
            <a:r>
              <a:rPr lang="ru-RU" altLang="ru-RU" dirty="0" err="1">
                <a:latin typeface="Arial" charset="0"/>
              </a:rPr>
              <a:t>шығыстар</a:t>
            </a:r>
            <a:r>
              <a:rPr lang="ru-RU" altLang="ru-RU" dirty="0">
                <a:latin typeface="Arial" charset="0"/>
              </a:rPr>
              <a:t>, </a:t>
            </a:r>
            <a:r>
              <a:rPr lang="ru-RU" altLang="ru-RU" dirty="0" err="1">
                <a:latin typeface="Arial" charset="0"/>
              </a:rPr>
              <a:t>барлығы</a:t>
            </a:r>
            <a:endParaRPr lang="ru-RU" altLang="ru-RU" i="1" dirty="0">
              <a:latin typeface="Arial" charset="0"/>
            </a:endParaRPr>
          </a:p>
        </p:txBody>
      </p:sp>
      <p:sp>
        <p:nvSpPr>
          <p:cNvPr id="16422" name="Прямоугольник 2"/>
          <p:cNvSpPr>
            <a:spLocks noChangeArrowheads="1"/>
          </p:cNvSpPr>
          <p:nvPr/>
        </p:nvSpPr>
        <p:spPr bwMode="auto">
          <a:xfrm>
            <a:off x="1084263" y="4232275"/>
            <a:ext cx="15888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i="1" dirty="0" err="1">
                <a:latin typeface="Arial" charset="0"/>
              </a:rPr>
              <a:t>Оның</a:t>
            </a:r>
            <a:r>
              <a:rPr lang="ru-RU" altLang="ru-RU" i="1" dirty="0">
                <a:latin typeface="Arial" charset="0"/>
              </a:rPr>
              <a:t> </a:t>
            </a:r>
            <a:r>
              <a:rPr lang="ru-RU" altLang="ru-RU" i="1" dirty="0" err="1">
                <a:latin typeface="Arial" charset="0"/>
              </a:rPr>
              <a:t>ішінде</a:t>
            </a:r>
            <a:r>
              <a:rPr lang="ru-RU" altLang="ru-RU" i="1" dirty="0">
                <a:latin typeface="Constantia" pitchFamily="18" charset="0"/>
              </a:rPr>
              <a:t>:</a:t>
            </a:r>
          </a:p>
        </p:txBody>
      </p:sp>
      <p:sp>
        <p:nvSpPr>
          <p:cNvPr id="15" name="Выгнутая влево стрелка 14"/>
          <p:cNvSpPr/>
          <p:nvPr/>
        </p:nvSpPr>
        <p:spPr>
          <a:xfrm>
            <a:off x="374095" y="2043182"/>
            <a:ext cx="697861" cy="3111926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24" name="Прямоугольник 3"/>
          <p:cNvSpPr>
            <a:spLocks noChangeArrowheads="1"/>
          </p:cNvSpPr>
          <p:nvPr/>
        </p:nvSpPr>
        <p:spPr bwMode="auto">
          <a:xfrm>
            <a:off x="1141413" y="4786313"/>
            <a:ext cx="21054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dirty="0">
                <a:latin typeface="Arial" charset="0"/>
              </a:rPr>
              <a:t>Автомобиль </a:t>
            </a:r>
            <a:r>
              <a:rPr lang="ru-RU" altLang="ru-RU" dirty="0" err="1">
                <a:latin typeface="Arial" charset="0"/>
              </a:rPr>
              <a:t>көлігі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6425" name="Прямоугольник 4"/>
          <p:cNvSpPr>
            <a:spLocks noChangeArrowheads="1"/>
          </p:cNvSpPr>
          <p:nvPr/>
        </p:nvSpPr>
        <p:spPr bwMode="auto">
          <a:xfrm>
            <a:off x="1141413" y="5272088"/>
            <a:ext cx="350259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altLang="ru-RU" dirty="0">
                <a:latin typeface="Arial" charset="0"/>
              </a:rPr>
              <a:t>Транспорт </a:t>
            </a:r>
            <a:r>
              <a:rPr lang="ru-RU" altLang="ru-RU" dirty="0" err="1">
                <a:latin typeface="Arial" charset="0"/>
              </a:rPr>
              <a:t>және</a:t>
            </a:r>
            <a:r>
              <a:rPr lang="ru-RU" altLang="ru-RU" dirty="0">
                <a:latin typeface="Arial" charset="0"/>
              </a:rPr>
              <a:t> коммуникация </a:t>
            </a:r>
            <a:r>
              <a:rPr lang="ru-RU" altLang="ru-RU" dirty="0" err="1">
                <a:latin typeface="Arial" charset="0"/>
              </a:rPr>
              <a:t>саласындағы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басқада</a:t>
            </a:r>
            <a:r>
              <a:rPr lang="ru-RU" altLang="ru-RU" dirty="0">
                <a:latin typeface="Arial" charset="0"/>
              </a:rPr>
              <a:t> </a:t>
            </a:r>
            <a:r>
              <a:rPr lang="ru-RU" altLang="ru-RU" dirty="0" err="1">
                <a:latin typeface="Arial" charset="0"/>
              </a:rPr>
              <a:t>қызметтер</a:t>
            </a:r>
            <a:endParaRPr lang="ru-RU" altLang="ru-RU" dirty="0">
              <a:latin typeface="Arial" charset="0"/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>
            <a:off x="374093" y="2063689"/>
            <a:ext cx="697861" cy="3745555"/>
          </a:xfrm>
          <a:prstGeom prst="curv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822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4173538" y="485775"/>
            <a:ext cx="47117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800" dirty="0">
              <a:solidFill>
                <a:srgbClr val="008000"/>
              </a:solidFill>
              <a:latin typeface="Arial" charset="0"/>
              <a:cs typeface="+mn-cs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3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Даму </a:t>
            </a:r>
            <a:r>
              <a:rPr lang="ru-RU" altLang="ru-RU" sz="30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бюджетіне</a:t>
            </a:r>
            <a:r>
              <a:rPr lang="ru-RU" altLang="ru-RU" sz="3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0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шығыстар</a:t>
            </a:r>
            <a:endParaRPr lang="ru-RU" altLang="ru-RU" sz="3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800" dirty="0">
              <a:solidFill>
                <a:srgbClr val="008000"/>
              </a:solidFill>
              <a:latin typeface="Arial" charset="0"/>
              <a:cs typeface="+mn-cs"/>
            </a:endParaRPr>
          </a:p>
        </p:txBody>
      </p:sp>
      <p:sp>
        <p:nvSpPr>
          <p:cNvPr id="17411" name="Rectangle 76"/>
          <p:cNvSpPr>
            <a:spLocks noChangeArrowheads="1"/>
          </p:cNvSpPr>
          <p:nvPr/>
        </p:nvSpPr>
        <p:spPr bwMode="auto">
          <a:xfrm>
            <a:off x="7224713" y="2200275"/>
            <a:ext cx="131445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altLang="ru-RU" sz="1600" i="1" dirty="0">
                <a:latin typeface="Arial" charset="0"/>
              </a:rPr>
              <a:t>млн. </a:t>
            </a:r>
            <a:r>
              <a:rPr lang="ru-RU" altLang="ru-RU" sz="1600" i="1" dirty="0" err="1">
                <a:latin typeface="Arial" charset="0"/>
              </a:rPr>
              <a:t>теңге</a:t>
            </a:r>
            <a:r>
              <a:rPr lang="ru-RU" altLang="ru-RU" sz="1600" dirty="0">
                <a:latin typeface="Arial" charset="0"/>
              </a:rPr>
              <a:t>               </a:t>
            </a:r>
          </a:p>
        </p:txBody>
      </p:sp>
      <p:pic>
        <p:nvPicPr>
          <p:cNvPr id="17412" name="Picture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7937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2" name="Picture 2" descr="http://www.corpomir.ru/news/img/big/10801-V-SanktPeterburge-sostoyalas-konferentsiya-na-temu-strakhovaniya-stroitelnykh-risk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8" y="112346"/>
            <a:ext cx="2474788" cy="1892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3" name="Picture 4" descr="http://cazl.ru/publicism/kuste/arhitektura-i-stroitelstvo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476" y="332656"/>
            <a:ext cx="2063401" cy="21565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71396219"/>
              </p:ext>
            </p:extLst>
          </p:nvPr>
        </p:nvGraphicFramePr>
        <p:xfrm>
          <a:off x="426417" y="3356992"/>
          <a:ext cx="7455521" cy="3226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41731"/>
              </p:ext>
            </p:extLst>
          </p:nvPr>
        </p:nvGraphicFramePr>
        <p:xfrm>
          <a:off x="5238586" y="2570951"/>
          <a:ext cx="3665166" cy="38012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839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5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3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785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2023 ж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lang="en-US" sz="15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kk-KZ" sz="1500" dirty="0">
                          <a:latin typeface="Arial" pitchFamily="34" charset="0"/>
                          <a:cs typeface="Arial" pitchFamily="34" charset="0"/>
                        </a:rPr>
                        <a:t>4ж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2025 ж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  <a:p>
                      <a:pPr algn="ctr"/>
                      <a:endParaRPr lang="ru-RU" sz="15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r>
                        <a:rPr lang="en-US" sz="15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kk-KZ" sz="1500" dirty="0">
                          <a:latin typeface="Arial" pitchFamily="34" charset="0"/>
                          <a:cs typeface="Arial" pitchFamily="34" charset="0"/>
                        </a:rPr>
                        <a:t>6ж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Arial" pitchFamily="34" charset="0"/>
                          <a:cs typeface="Arial" pitchFamily="34" charset="0"/>
                        </a:rPr>
                        <a:t>01.10.</a:t>
                      </a:r>
                    </a:p>
                    <a:p>
                      <a:pPr algn="ctr"/>
                      <a:endParaRPr lang="ru-RU" sz="15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0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6307,2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12756,1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dk1"/>
                          </a:solidFill>
                          <a:latin typeface="Arial" pitchFamily="34" charset="0"/>
                          <a:cs typeface="Arial" pitchFamily="34" charset="0"/>
                        </a:rPr>
                        <a:t>13270,1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7914,6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014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01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6307,2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dk1"/>
                          </a:solidFill>
                          <a:latin typeface="Arial" pitchFamily="34" charset="0"/>
                          <a:cs typeface="Arial" pitchFamily="34" charset="0"/>
                        </a:rPr>
                        <a:t>12756,1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dk1"/>
                          </a:solidFill>
                          <a:latin typeface="Arial" pitchFamily="34" charset="0"/>
                          <a:cs typeface="Arial" pitchFamily="34" charset="0"/>
                        </a:rPr>
                        <a:t>13270,1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7914,6</a:t>
                      </a:r>
                    </a:p>
                  </a:txBody>
                  <a:tcPr marL="89318" marR="89318"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53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5328</TotalTime>
  <Words>1885</Words>
  <Application>Microsoft Office PowerPoint</Application>
  <PresentationFormat>Экран (4:3)</PresentationFormat>
  <Paragraphs>524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Calibri</vt:lpstr>
      <vt:lpstr>Constantia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2022-2025 жж. Қаңтар-шілде айлары шығындарының атқарылу динамикасы</vt:lpstr>
      <vt:lpstr>Тұрғын үй-коммуналдық шаруашылық, көлік және даму бюджетіне арналған  шығыстар</vt:lpstr>
      <vt:lpstr>Презентация PowerPoint</vt:lpstr>
      <vt:lpstr>Презентация PowerPoint</vt:lpstr>
      <vt:lpstr>Тұрғын үй-коммуналдық шаруашылық, көлік және даму бюджетіне арналған  шығыстар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user</cp:lastModifiedBy>
  <cp:revision>469</cp:revision>
  <cp:lastPrinted>2026-11-02T11:29:08Z</cp:lastPrinted>
  <dcterms:created xsi:type="dcterms:W3CDTF">2020-04-23T10:08:18Z</dcterms:created>
  <dcterms:modified xsi:type="dcterms:W3CDTF">2026-11-02T13:18:57Z</dcterms:modified>
</cp:coreProperties>
</file>