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7">
  <p:sldMasterIdLst>
    <p:sldMasterId id="2147483648" r:id="rId1"/>
  </p:sldMasterIdLst>
  <p:sldIdLst>
    <p:sldId id="256" r:id="rId2"/>
    <p:sldId id="257" r:id="rId3"/>
    <p:sldId id="258" r:id="rId4"/>
    <p:sldId id="317" r:id="rId5"/>
    <p:sldId id="261" r:id="rId6"/>
    <p:sldId id="262" r:id="rId7"/>
    <p:sldId id="266" r:id="rId8"/>
    <p:sldId id="28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0" d="100"/>
          <a:sy n="110" d="100"/>
        </p:scale>
        <p:origin x="-164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A9DA8-F884-409C-821D-1034DC1CB5EA}" type="datetimeFigureOut">
              <a:rPr lang="ru-RU" smtClean="0"/>
              <a:pPr/>
              <a:t>03.11.2026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C:\Users\admin\Pictures\газиз\13227034_238489713182310_1350199105179877451_n.jpg"/>
          <p:cNvPicPr/>
          <p:nvPr/>
        </p:nvPicPr>
        <p:blipFill>
          <a:blip r:embed="rId2" cstate="print"/>
          <a:srcRect l="49596" b="49333"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5" descr="D:\Desktop\unnam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0"/>
            <a:ext cx="1643074" cy="1428736"/>
          </a:xfrm>
          <a:prstGeom prst="rect">
            <a:avLst/>
          </a:prstGeom>
          <a:noFill/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285984" y="6286520"/>
            <a:ext cx="48577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Мырзабай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ахун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ауылдық округі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2026 </a:t>
            </a:r>
            <a:r>
              <a:rPr lang="ru-RU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жыл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5" name="WordArt 3"/>
          <p:cNvSpPr>
            <a:spLocks noChangeArrowheads="1" noChangeShapeType="1" noTextEdit="1"/>
          </p:cNvSpPr>
          <p:nvPr/>
        </p:nvSpPr>
        <p:spPr bwMode="auto">
          <a:xfrm>
            <a:off x="1428728" y="5572140"/>
            <a:ext cx="6572296" cy="468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/>
            <a:r>
              <a:rPr lang="ru-RU" sz="36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cs typeface="Times New Roman"/>
              </a:rPr>
              <a:t>2026-2028 </a:t>
            </a:r>
            <a:r>
              <a:rPr lang="ru-RU" sz="36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cs typeface="Times New Roman"/>
              </a:rPr>
              <a:t>ЖЫЛДАРҒА АРНАЛҒАН АЗАМАТТЫҚ БЮДЖЕТ</a:t>
            </a:r>
            <a:endParaRPr lang="ru-RU" sz="36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1" name="Picture 1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2" name="WordArt 2"/>
          <p:cNvSpPr>
            <a:spLocks noChangeArrowheads="1" noChangeShapeType="1" noTextEdit="1"/>
          </p:cNvSpPr>
          <p:nvPr/>
        </p:nvSpPr>
        <p:spPr bwMode="auto">
          <a:xfrm>
            <a:off x="928662" y="642918"/>
            <a:ext cx="6715172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err="1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Times New Roman"/>
                <a:cs typeface="Times New Roman"/>
              </a:rPr>
              <a:t>Құрметті </a:t>
            </a:r>
            <a:r>
              <a:rPr lang="ru-RU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Times New Roman"/>
                <a:cs typeface="Times New Roman"/>
              </a:rPr>
              <a:t>сайт </a:t>
            </a:r>
            <a:r>
              <a:rPr lang="ru-RU" sz="3600" kern="10" spc="0" dirty="0" err="1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Times New Roman"/>
                <a:cs typeface="Times New Roman"/>
              </a:rPr>
              <a:t>оқырмандары</a:t>
            </a:r>
            <a:r>
              <a:rPr lang="ru-RU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Times New Roman"/>
                <a:cs typeface="Times New Roman"/>
              </a:rPr>
              <a:t>!</a:t>
            </a:r>
            <a:endParaRPr lang="ru-RU" sz="3600" kern="10" spc="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10" name="Прямоугольник с двумя вырезанными противолежащими углами 9"/>
          <p:cNvSpPr/>
          <p:nvPr/>
        </p:nvSpPr>
        <p:spPr>
          <a:xfrm>
            <a:off x="500034" y="1428736"/>
            <a:ext cx="8143932" cy="4357718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214414" y="1500174"/>
            <a:ext cx="6858048" cy="34778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err="1" smtClean="0"/>
              <a:t>Мырзабай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ахун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ауылдық округінің</a:t>
            </a:r>
            <a:r>
              <a:rPr lang="ru-RU" sz="2000" b="1" dirty="0" smtClean="0"/>
              <a:t> </a:t>
            </a: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rgbClr val="151515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2026-2028 </a:t>
            </a: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rgbClr val="151515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жылдарға арналған Азаматтық бюджеті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151515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kk-KZ" dirty="0" smtClean="0"/>
              <a:t>Сіздердің назарларыңызға Мырзабай ахун ауылдық округінің </a:t>
            </a:r>
            <a:r>
              <a:rPr lang="kk-KZ" dirty="0" smtClean="0"/>
              <a:t>2026-2028 </a:t>
            </a:r>
            <a:r>
              <a:rPr lang="kk-KZ" dirty="0" smtClean="0"/>
              <a:t>жылдарға арналған азаматтық бюджеті ұсынылады. Ауылдық округ бюджетінің негізгі көрсеткіштері оның қалыптасу параметрлері және бюджеттік қаражаттардың бағыттары туралы ақпарат көрсетілген.</a:t>
            </a:r>
            <a:endParaRPr lang="ru-RU" dirty="0" smtClean="0"/>
          </a:p>
          <a:p>
            <a:pPr algn="just"/>
            <a:r>
              <a:rPr lang="kk-KZ" dirty="0" smtClean="0"/>
              <a:t>“</a:t>
            </a:r>
            <a:r>
              <a:rPr lang="kk-KZ" dirty="0" smtClean="0"/>
              <a:t>2026 </a:t>
            </a:r>
            <a:r>
              <a:rPr lang="kk-KZ" dirty="0" smtClean="0"/>
              <a:t>– </a:t>
            </a:r>
            <a:r>
              <a:rPr lang="kk-KZ" dirty="0" smtClean="0"/>
              <a:t>2028 </a:t>
            </a:r>
            <a:r>
              <a:rPr lang="kk-KZ" dirty="0" smtClean="0"/>
              <a:t>жылдарға арналған Мырзабай ахун ауылдық округінің бюджеті туралы” Жалағаш аудандық мәслихатының </a:t>
            </a:r>
            <a:r>
              <a:rPr lang="kk-KZ" dirty="0" smtClean="0"/>
              <a:t>2025 </a:t>
            </a:r>
            <a:r>
              <a:rPr lang="kk-KZ" dirty="0" smtClean="0"/>
              <a:t>жылғы </a:t>
            </a:r>
            <a:r>
              <a:rPr lang="kk-KZ" dirty="0" smtClean="0"/>
              <a:t>26  </a:t>
            </a:r>
            <a:r>
              <a:rPr lang="kk-KZ" dirty="0" smtClean="0"/>
              <a:t>желтоқсандағы </a:t>
            </a:r>
            <a:r>
              <a:rPr lang="kk-KZ" dirty="0" smtClean="0"/>
              <a:t>№</a:t>
            </a:r>
            <a:r>
              <a:rPr lang="kk-KZ" dirty="0" smtClean="0"/>
              <a:t>37</a:t>
            </a:r>
            <a:r>
              <a:rPr lang="kk-KZ" dirty="0" smtClean="0"/>
              <a:t>-15 </a:t>
            </a:r>
            <a:r>
              <a:rPr lang="kk-KZ" dirty="0" smtClean="0"/>
              <a:t>шешіміне Жалағаш </a:t>
            </a:r>
            <a:r>
              <a:rPr lang="kk-KZ" dirty="0" smtClean="0"/>
              <a:t>ауданы әкімінің 2026  </a:t>
            </a:r>
            <a:r>
              <a:rPr lang="kk-KZ" dirty="0" smtClean="0"/>
              <a:t>жылғы </a:t>
            </a:r>
            <a:r>
              <a:rPr lang="kk-KZ" dirty="0" smtClean="0"/>
              <a:t>1 қазандағы №170 қаулысымен </a:t>
            </a:r>
            <a:r>
              <a:rPr lang="kk-KZ" dirty="0" smtClean="0"/>
              <a:t>өзгерістер  енгізілді.</a:t>
            </a:r>
            <a:endParaRPr lang="ru-RU" dirty="0" smtClean="0"/>
          </a:p>
          <a:p>
            <a:r>
              <a:rPr lang="kk-KZ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214414" y="714356"/>
            <a:ext cx="664373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38688" algn="l"/>
              </a:tabLst>
            </a:pPr>
            <a:r>
              <a:rPr kumimoji="0" lang="kk-K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Аталған құжат келесі бөлімдерден тұрады:</a:t>
            </a:r>
            <a:endParaRPr kumimoji="0" lang="kk-KZ" sz="4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71472" y="3429000"/>
            <a:ext cx="2214578" cy="12715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357950" y="3429000"/>
            <a:ext cx="1928826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 стрелкой 26"/>
          <p:cNvCxnSpPr/>
          <p:nvPr/>
        </p:nvCxnSpPr>
        <p:spPr>
          <a:xfrm rot="10800000" flipV="1">
            <a:off x="1571604" y="2071678"/>
            <a:ext cx="1785950" cy="114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rot="16200000" flipH="1">
            <a:off x="6072198" y="2071678"/>
            <a:ext cx="1357322" cy="1071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4"/>
          <p:cNvSpPr>
            <a:spLocks noChangeArrowheads="1"/>
          </p:cNvSpPr>
          <p:nvPr/>
        </p:nvSpPr>
        <p:spPr bwMode="auto">
          <a:xfrm>
            <a:off x="714348" y="3571876"/>
            <a:ext cx="18573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kk-KZ" sz="1600" b="1" dirty="0" smtClean="0"/>
              <a:t>Мырзабай ахун ауылдық округі бюджетінің түсімдері;</a:t>
            </a:r>
            <a:endParaRPr lang="ru-RU" sz="1600" b="1" dirty="0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6500826" y="3500438"/>
            <a:ext cx="18573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kk-KZ" sz="1600" b="1" dirty="0" smtClean="0"/>
              <a:t>Мырзабай ахун ауылдық округі бюджетінің шығыстары.</a:t>
            </a:r>
            <a:endParaRPr lang="ru-RU" sz="1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357290" y="1071546"/>
            <a:ext cx="6786610" cy="40934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Мырзабай ахун ауылдық округінің </a:t>
            </a:r>
            <a:r>
              <a:rPr kumimoji="0" lang="kk-KZ" sz="2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2026-2028 </a:t>
            </a:r>
            <a:r>
              <a:rPr kumimoji="0" lang="kk-KZ" sz="2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жылдарға арналған Азаматтық бюджеті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k-KZ" sz="1400" b="1" dirty="0" smtClean="0">
              <a:solidFill>
                <a:srgbClr val="151515"/>
              </a:solidFill>
              <a:latin typeface="Arial" pitchFamily="34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kk-KZ" sz="2000" dirty="0" smtClean="0"/>
              <a:t>2026-2028 </a:t>
            </a:r>
            <a:r>
              <a:rPr lang="kk-KZ" sz="2000" dirty="0" smtClean="0"/>
              <a:t>жылдарға арналған Мырзабай ахун ауылдық округінің бюджеті түсімдерінің болжамы бюджеттің түсімдерін болжамдау Әдістемесімен, өңірдің әлеуметтік – экономикалық даму болжамының көрсеткіштері негізінде, Қазақстан Республикасының Салық, Бюджет кодекстеріне және басқа да нормативтік құқықтық актілеріне сәйкес болжамдалған.</a:t>
            </a:r>
            <a:endParaRPr lang="ru-RU" sz="2000" dirty="0" smtClean="0"/>
          </a:p>
          <a:p>
            <a:pPr algn="just"/>
            <a:r>
              <a:rPr lang="kk-KZ" sz="2000" dirty="0" smtClean="0"/>
              <a:t>2026-2028 </a:t>
            </a:r>
            <a:r>
              <a:rPr lang="kk-KZ" sz="2000" dirty="0" smtClean="0"/>
              <a:t>жылдарға Мырзабай ахун ауылдық округінің бюджеттері кірістерін болжамдау кезінде </a:t>
            </a:r>
            <a:r>
              <a:rPr lang="kk-KZ" sz="2000" dirty="0" smtClean="0"/>
              <a:t>2025 </a:t>
            </a:r>
            <a:r>
              <a:rPr lang="kk-KZ" sz="2000" dirty="0" smtClean="0"/>
              <a:t>жылғы бюджет кірістерінің орындалуы ескерілді.                                                  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71604" y="428604"/>
            <a:ext cx="5572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kk-K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жылғы базалық мөлшерлемелер: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785786" y="1000108"/>
          <a:ext cx="7072362" cy="4343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267"/>
                <a:gridCol w="4804520"/>
                <a:gridCol w="1833575"/>
              </a:tblGrid>
              <a:tr h="590553">
                <a:tc>
                  <a:txBody>
                    <a:bodyPr/>
                    <a:lstStyle/>
                    <a:p>
                      <a:r>
                        <a:rPr lang="kk-KZ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Атауы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Қаржысы</a:t>
                      </a:r>
                      <a:endParaRPr lang="ru-RU" dirty="0"/>
                    </a:p>
                  </a:txBody>
                  <a:tcPr/>
                </a:tc>
              </a:tr>
              <a:tr h="414853">
                <a:tc>
                  <a:txBody>
                    <a:bodyPr/>
                    <a:lstStyle/>
                    <a:p>
                      <a:r>
                        <a:rPr lang="kk-KZ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Жалақының ең төмен мөлшері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85 000 теңге</a:t>
                      </a:r>
                      <a:endParaRPr lang="ru-RU" dirty="0"/>
                    </a:p>
                  </a:txBody>
                  <a:tcPr/>
                </a:tc>
              </a:tr>
              <a:tr h="665144">
                <a:tc>
                  <a:txBody>
                    <a:bodyPr/>
                    <a:lstStyle/>
                    <a:p>
                      <a:r>
                        <a:rPr lang="kk-KZ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Мемлекеттік базалық зейнетақы төлемінің ең төмен мөлшері (теңге)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35 596 </a:t>
                      </a:r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теңге</a:t>
                      </a:r>
                      <a:endParaRPr lang="ru-RU" dirty="0"/>
                    </a:p>
                  </a:txBody>
                  <a:tcPr/>
                </a:tc>
              </a:tr>
              <a:tr h="414853">
                <a:tc>
                  <a:txBody>
                    <a:bodyPr/>
                    <a:lstStyle/>
                    <a:p>
                      <a:r>
                        <a:rPr lang="kk-KZ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Зейнетақының ең төмен мөлшері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69</a:t>
                      </a:r>
                      <a:r>
                        <a:rPr lang="kk-KZ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049</a:t>
                      </a:r>
                      <a:r>
                        <a:rPr lang="kk-KZ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теңге</a:t>
                      </a:r>
                      <a:endParaRPr lang="ru-RU" dirty="0"/>
                    </a:p>
                  </a:txBody>
                  <a:tcPr/>
                </a:tc>
              </a:tr>
              <a:tr h="1328330">
                <a:tc>
                  <a:txBody>
                    <a:bodyPr/>
                    <a:lstStyle/>
                    <a:p>
                      <a:r>
                        <a:rPr lang="kk-KZ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Жәрдемақыларды және өзге де әлеуметтік төлемдерді есептеу, айыппұл санкцияларын, салықтарды және басқа да төлемдерді қолдану үшін айлық есептік көрсеткіш (теңге)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4 325теңге</a:t>
                      </a:r>
                      <a:endParaRPr lang="ru-RU" dirty="0"/>
                    </a:p>
                  </a:txBody>
                  <a:tcPr/>
                </a:tc>
              </a:tr>
              <a:tr h="929691">
                <a:tc>
                  <a:txBody>
                    <a:bodyPr/>
                    <a:lstStyle/>
                    <a:p>
                      <a:r>
                        <a:rPr lang="kk-KZ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Базалық әлеуметтік төлемдердің мөлшерін есептеу үшін ең төмен күнкөріс деңгейінің шамасы (Қызылорда облысы үшін)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50 851теңге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095264" y="1435813"/>
          <a:ext cx="2953472" cy="4854738"/>
        </p:xfrm>
        <a:graphic>
          <a:graphicData uri="http://schemas.openxmlformats.org/drawingml/2006/table">
            <a:tbl>
              <a:tblPr/>
              <a:tblGrid>
                <a:gridCol w="1499062"/>
                <a:gridCol w="493309"/>
                <a:gridCol w="484803"/>
                <a:gridCol w="476298"/>
              </a:tblGrid>
              <a:tr h="12767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Атауы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2023 жыл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2024 жыл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2025 жыл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1276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болжам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болжам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болжам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Түсімдер оның ішінде: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10 333 007,9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6 089 967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6 598 545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1. Кірістер, оның ішінде: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1 881 258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1 997 938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2 095 430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Салықтық түсімдер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1 844 723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1 976 848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2 067 825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Салықтық емес түс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мдер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4 785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3 840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5 305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Негізгі капиталды сатудан түсетін түсімдер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31 750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22 300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Трансферттердің түсімдері, оның ішінде: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8 451 750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4 092 029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4503115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Субвенция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3 777 192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4 092 029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4 503 115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Жоғарғы бюджеттен нысаналы трансферттер түсімдері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4674422,2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426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Төмен тұрған мемлекетт</a:t>
                      </a:r>
                      <a:r>
                        <a:rPr lang="en-US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басқару органдарынан трансферттер</a:t>
                      </a:r>
                    </a:p>
                  </a:txBody>
                  <a:tcPr marL="6384" marR="6384" marT="638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135,7</a:t>
                      </a:r>
                    </a:p>
                  </a:txBody>
                  <a:tcPr marL="6384" marR="6384" marT="638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Шығыстар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10 376 687,3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6 089 967,0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6 598 545,0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оның ішінде: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Жалпы сипаттағы мемлекетт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қызметтер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2 355 871,5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795 584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856 206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Қорғаныс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15 012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60 550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40 567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Қоғамдық тәртіп, қауіпсіздік, құқықтық, сот, қылмыстық-атқару қызметі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1 600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2 579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2 670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Әлеуметт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көмек және әлеуметт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қамтамасыз ету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1 166 268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1 830 296,0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1 957 044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Тұрғын үй-коммуналдық шаруашылық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1619467,1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211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Мәдениет, спорт, туризм және ақпараттық кеңіст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1 023 250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1 026 531,0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1 135 102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Отын-энергетика кешені және жер қойнауын пайдалану</a:t>
                      </a:r>
                    </a:p>
                  </a:txBody>
                  <a:tcPr marL="6384" marR="6384" marT="638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66 832,8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0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Ауыл, су, орман, балық шаруашылығы, ерекше қорғалатын табиғи аумақтар, қоршаған ортаны және жануарлар дүниесін қорғау, жер қатынастары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177 634,9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158 887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171 032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Өнеркәсіп, сәулет, қала құрылысы және құрылыс қызметі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86 517,6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77 122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83 580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Көл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және коммуникация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1 366 963,1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333 244,0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108 422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Басқалар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73 747,4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40 594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42 565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Борышқа  қызмет көрсету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76 531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76 448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76 377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Трансферттер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2 346 992,3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1 687 937,0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2 124 769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0" name="Picture 2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71472" y="642918"/>
            <a:ext cx="75724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kk-KZ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2026-2028 </a:t>
            </a:r>
            <a:r>
              <a:rPr kumimoji="0" lang="kk-KZ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жылдарға арналған </a:t>
            </a:r>
            <a:r>
              <a:rPr lang="kk-K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Мырзабай ахун ауылдық округінің </a:t>
            </a:r>
            <a:r>
              <a:rPr kumimoji="0" lang="kk-KZ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бюджетінің  негізгі </a:t>
            </a:r>
            <a:r>
              <a:rPr kumimoji="0" lang="kk-KZ" b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kk-KZ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параметрлері</a:t>
            </a:r>
            <a:r>
              <a:rPr kumimoji="0" lang="ru-RU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928662" y="1500175"/>
          <a:ext cx="7143800" cy="4572030"/>
        </p:xfrm>
        <a:graphic>
          <a:graphicData uri="http://schemas.openxmlformats.org/drawingml/2006/table">
            <a:tbl>
              <a:tblPr/>
              <a:tblGrid>
                <a:gridCol w="3167534"/>
                <a:gridCol w="1204112"/>
                <a:gridCol w="1383830"/>
                <a:gridCol w="1388324"/>
              </a:tblGrid>
              <a:tr h="1866308">
                <a:tc gridSpan="4"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2026-2028 </a:t>
                      </a:r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жылдарға арналған Мырзабай ахун ауылдық округінің бюджеті Қазақстан Республикасының Бюджет кодексіне, </a:t>
                      </a:r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2026-2028 </a:t>
                      </a:r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жылдарға арналған Жалағаш ауданының әлеуметтік-экономикалық даму болжамы және бюджеттік параметрлеріне, Қазақстан Республикасы Президентінің Қазақстан халқына жыл сайынғы жолдаулары негізінде әзірленді</a:t>
                      </a:r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304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Атауы</a:t>
                      </a:r>
                      <a:endParaRPr lang="ru-RU" sz="1600" b="1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2026 </a:t>
                      </a:r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жыл</a:t>
                      </a:r>
                      <a:endParaRPr lang="ru-RU" sz="1600" b="1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  <a:p>
                      <a:pPr algn="ctr" fontAlgn="ctr"/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болжам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2027 </a:t>
                      </a:r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жыл</a:t>
                      </a:r>
                      <a:endParaRPr lang="ru-RU" sz="1600" b="1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  <a:p>
                      <a:pPr algn="ctr" fontAlgn="ctr"/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болжам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2028 </a:t>
                      </a:r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жыл</a:t>
                      </a:r>
                      <a:endParaRPr lang="ru-RU" sz="1600" b="1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  <a:p>
                      <a:pPr algn="ctr" fontAlgn="ctr"/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болжам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791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1. </a:t>
                      </a:r>
                      <a:r>
                        <a:rPr lang="ru-RU" sz="16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Кірістер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65 677,0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66 517,0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66 517,0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791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Салықтық түсімдер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5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385,0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6 009,0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6 009,0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791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Салықтық емес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түс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i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мдер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4463">
                <a:tc>
                  <a:txBody>
                    <a:bodyPr/>
                    <a:lstStyle/>
                    <a:p>
                      <a:pPr algn="l" fontAlgn="ctr"/>
                      <a:r>
                        <a:rPr lang="kk-KZ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Негізгі капиталды сатудан түсетін түсімдер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624,0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44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Трансферттер</a:t>
                      </a:r>
                      <a:r>
                        <a:rPr lang="ru-RU" sz="16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түсімі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59 668,0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60</a:t>
                      </a:r>
                      <a:r>
                        <a:rPr lang="kk-KZ" sz="16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508,0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60 508,0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Desktop\1613504261_6-p-fon-dlya-prezentatsii-po-tatarskomu-yaziku-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785786" y="1785926"/>
            <a:ext cx="7786742" cy="38472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Шығыстар: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1.«Жалпы сипаттағы мемлекеттік қызмет</a:t>
            </a: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функционалдық тобы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«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Аудандық маңызы бар қала, ауыл, кент, ауылдық округ әкімінің қызметін қамтамасыз ету жөніндегі қызметтер» бағдарламасы бойынша: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2026 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жылы – </a:t>
            </a:r>
            <a:r>
              <a:rPr lang="kk-KZ" sz="1600" dirty="0" smtClean="0"/>
              <a:t>57 817,0 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мың 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теңге;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Осы шығындар аппарат қызметкерлерін ұстауға бағытталады.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«Тұрғын үй-коммуналдық шаруашылық» </a:t>
            </a: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функционалдық тобы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kk-KZ" sz="1600" dirty="0" smtClean="0"/>
              <a:t>	«Елді мекендердегі көшелерді жарықтандыру»  бағдарламасы бойынша:</a:t>
            </a:r>
            <a:r>
              <a:rPr lang="ru-RU" sz="1600" dirty="0" smtClean="0"/>
              <a:t> </a:t>
            </a:r>
            <a:r>
              <a:rPr lang="ru-RU" sz="1600" dirty="0" smtClean="0"/>
              <a:t>	</a:t>
            </a:r>
            <a:r>
              <a:rPr lang="kk-KZ" sz="1600" dirty="0" smtClean="0"/>
              <a:t>2026 </a:t>
            </a:r>
            <a:r>
              <a:rPr lang="kk-KZ" sz="1600" dirty="0" smtClean="0"/>
              <a:t>жылы – 2 </a:t>
            </a:r>
            <a:r>
              <a:rPr lang="kk-KZ" sz="1600" dirty="0" smtClean="0"/>
              <a:t>260,0 </a:t>
            </a:r>
            <a:r>
              <a:rPr lang="kk-KZ" sz="1600" dirty="0" smtClean="0"/>
              <a:t>мың теңге; </a:t>
            </a:r>
            <a:r>
              <a:rPr lang="kk-KZ" sz="1600" i="1" dirty="0" smtClean="0"/>
              <a:t>(жарықтандырудың төлемі мен күтіп </a:t>
            </a:r>
            <a:r>
              <a:rPr lang="kk-KZ" sz="1600" i="1" dirty="0" smtClean="0"/>
              <a:t>	ұстауға </a:t>
            </a:r>
            <a:r>
              <a:rPr lang="kk-KZ" sz="1600" i="1" dirty="0" smtClean="0"/>
              <a:t>жұмсалады)</a:t>
            </a:r>
            <a:endParaRPr lang="ru-RU" sz="1600" dirty="0" smtClean="0"/>
          </a:p>
          <a:p>
            <a:r>
              <a:rPr lang="kk-KZ" sz="1600" dirty="0" smtClean="0"/>
              <a:t>	«Елдi мекендердiң санитариясын қамтамасыз ету» бағдарламасы бойынша:</a:t>
            </a:r>
            <a:endParaRPr lang="ru-RU" sz="1600" dirty="0" smtClean="0"/>
          </a:p>
          <a:p>
            <a:r>
              <a:rPr lang="kk-KZ" sz="1600" dirty="0" smtClean="0"/>
              <a:t>                   </a:t>
            </a:r>
            <a:r>
              <a:rPr lang="kk-KZ" sz="1600" dirty="0" smtClean="0"/>
              <a:t>2026 </a:t>
            </a:r>
            <a:r>
              <a:rPr lang="kk-KZ" sz="1600" dirty="0" smtClean="0"/>
              <a:t>жылы – </a:t>
            </a:r>
            <a:r>
              <a:rPr lang="kk-KZ" sz="1600" dirty="0" smtClean="0"/>
              <a:t>1 600,0 </a:t>
            </a:r>
            <a:r>
              <a:rPr lang="kk-KZ" sz="1600" dirty="0" smtClean="0"/>
              <a:t>мың теңге; </a:t>
            </a:r>
            <a:r>
              <a:rPr lang="kk-KZ" sz="1600" i="1" dirty="0" smtClean="0"/>
              <a:t>(күл-қоқыстарды шығару)</a:t>
            </a:r>
            <a:endParaRPr lang="ru-RU" sz="1600" dirty="0" smtClean="0"/>
          </a:p>
          <a:p>
            <a:r>
              <a:rPr lang="kk-KZ" sz="1600" dirty="0" smtClean="0"/>
              <a:t> 	«Елді мекендерді абаттандыру мен көгалдандыру» бағдарламасы бойынша:</a:t>
            </a:r>
            <a:endParaRPr lang="ru-RU" sz="1600" dirty="0" smtClean="0"/>
          </a:p>
          <a:p>
            <a:r>
              <a:rPr lang="kk-KZ" sz="1600" dirty="0" smtClean="0"/>
              <a:t>                   </a:t>
            </a:r>
            <a:r>
              <a:rPr lang="kk-KZ" sz="1600" dirty="0" smtClean="0"/>
              <a:t>2026 </a:t>
            </a:r>
            <a:r>
              <a:rPr lang="kk-KZ" sz="1600" dirty="0" smtClean="0"/>
              <a:t>жылы – </a:t>
            </a:r>
            <a:r>
              <a:rPr lang="kk-KZ" sz="1600" dirty="0" smtClean="0"/>
              <a:t>4 0</a:t>
            </a:r>
            <a:r>
              <a:rPr lang="kk-KZ" sz="1600" dirty="0" smtClean="0"/>
              <a:t>00,0 </a:t>
            </a:r>
            <a:r>
              <a:rPr lang="kk-KZ" sz="1600" dirty="0" smtClean="0"/>
              <a:t>мың теңге; </a:t>
            </a:r>
            <a:r>
              <a:rPr lang="kk-KZ" sz="1600" i="1" dirty="0" smtClean="0"/>
              <a:t>(елді мекендегі жасыл екпелерді қоршау)</a:t>
            </a:r>
            <a:r>
              <a:rPr lang="kk-KZ" sz="1600" b="1" u="sng" dirty="0" smtClean="0"/>
              <a:t>        </a:t>
            </a:r>
          </a:p>
          <a:p>
            <a:r>
              <a:rPr lang="kk-KZ" sz="1600" b="1" dirty="0" smtClean="0"/>
              <a:t>           </a:t>
            </a:r>
            <a:endParaRPr lang="ru-RU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1" name="Picture 1" descr="D:\Desktop\Новая папка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89" name="Picture 1" descr="D:\Desktop\Новая папка\slide-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6" name="Picture 2" descr="D:\Desktop\img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6866</TotalTime>
  <Words>660</Words>
  <Application>Microsoft Office PowerPoint</Application>
  <PresentationFormat>Экран (4:3)</PresentationFormat>
  <Paragraphs>178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User</cp:lastModifiedBy>
  <cp:revision>384</cp:revision>
  <dcterms:created xsi:type="dcterms:W3CDTF">2023-11-14T04:41:50Z</dcterms:created>
  <dcterms:modified xsi:type="dcterms:W3CDTF">2026-11-03T11:41:16Z</dcterms:modified>
</cp:coreProperties>
</file>