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sldIdLst>
    <p:sldId id="256" r:id="rId2"/>
    <p:sldId id="257" r:id="rId3"/>
    <p:sldId id="258" r:id="rId4"/>
    <p:sldId id="296" r:id="rId5"/>
    <p:sldId id="261" r:id="rId6"/>
    <p:sldId id="262" r:id="rId7"/>
    <p:sldId id="268" r:id="rId8"/>
    <p:sldId id="28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3" autoAdjust="0"/>
    <p:restoredTop sz="94624" autoAdjust="0"/>
  </p:normalViewPr>
  <p:slideViewPr>
    <p:cSldViewPr>
      <p:cViewPr>
        <p:scale>
          <a:sx n="107" d="100"/>
          <a:sy n="107" d="100"/>
        </p:scale>
        <p:origin x="-1734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A9DA8-F884-409C-821D-1034DC1CB5EA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0CA74-556F-4BEF-B35B-991489308D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C:\Users\admin\Pictures\газиз\13227034_238489713182310_1350199105179877451_n.jpg"/>
          <p:cNvPicPr/>
          <p:nvPr/>
        </p:nvPicPr>
        <p:blipFill>
          <a:blip r:embed="rId2" cstate="print"/>
          <a:srcRect l="49596" b="49333"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5" descr="D:\Desktop\unna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26" y="0"/>
            <a:ext cx="1643074" cy="1428736"/>
          </a:xfrm>
          <a:prstGeom prst="rect">
            <a:avLst/>
          </a:prstGeom>
          <a:noFill/>
        </p:spPr>
      </p:pic>
      <p:sp>
        <p:nvSpPr>
          <p:cNvPr id="15" name="WordArt 2"/>
          <p:cNvSpPr>
            <a:spLocks noChangeArrowheads="1" noChangeShapeType="1" noTextEdit="1"/>
          </p:cNvSpPr>
          <p:nvPr/>
        </p:nvSpPr>
        <p:spPr bwMode="auto">
          <a:xfrm>
            <a:off x="1357290" y="5643578"/>
            <a:ext cx="6505575" cy="7858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9050">
                  <a:solidFill>
                    <a:srgbClr val="548DD4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ГРАЖДАНСКИЙ БЮДЖЕТ НА </a:t>
            </a:r>
            <a:r>
              <a:rPr lang="ru-RU" sz="3600" kern="10" spc="0" dirty="0" smtClean="0">
                <a:ln w="19050">
                  <a:solidFill>
                    <a:srgbClr val="548DD4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2026-2028 </a:t>
            </a:r>
            <a:r>
              <a:rPr lang="ru-RU" sz="3600" kern="10" spc="0" dirty="0" smtClean="0">
                <a:ln w="19050">
                  <a:solidFill>
                    <a:srgbClr val="548DD4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ГОДЫ</a:t>
            </a:r>
            <a:endParaRPr lang="ru-RU" sz="3600" kern="10" spc="0" dirty="0">
              <a:ln w="19050">
                <a:solidFill>
                  <a:srgbClr val="548DD4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71736" y="6488668"/>
            <a:ext cx="43146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сельский округ Мырзабай ахун ,</a:t>
            </a:r>
            <a:r>
              <a:rPr lang="kk-KZ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1" name="Picture 1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500034" y="1428736"/>
            <a:ext cx="8143932" cy="4357718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714348" y="2000240"/>
            <a:ext cx="7572428" cy="28931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Вам будет предоставлен гражданский бюджет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сельского округа Мырзабай ахун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годы, в котором будет представлена ​​информация направлениях расходования бюджетных средств.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Внесены изменения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постановлением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акима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Жалагашского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района от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 октября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№170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в решение Жалагашского районного маслихата от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26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37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-15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бюджете сельского округа Мырзабай ахун 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 20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28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годы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200" dirty="0" smtClean="0"/>
              <a:t> </a:t>
            </a:r>
            <a:endParaRPr lang="ru-RU" sz="2200" dirty="0"/>
          </a:p>
        </p:txBody>
      </p:sp>
      <p:sp>
        <p:nvSpPr>
          <p:cNvPr id="21505" name="WordArt 1"/>
          <p:cNvSpPr>
            <a:spLocks noChangeArrowheads="1" noChangeShapeType="1" noTextEdit="1"/>
          </p:cNvSpPr>
          <p:nvPr/>
        </p:nvSpPr>
        <p:spPr bwMode="auto">
          <a:xfrm>
            <a:off x="1285852" y="571480"/>
            <a:ext cx="6396038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Times New Roman"/>
                <a:cs typeface="Times New Roman"/>
              </a:rPr>
              <a:t>Уважаемые читатели сайта</a:t>
            </a:r>
            <a:r>
              <a:rPr lang="ru-RU" sz="3600" kern="10" spc="0" dirty="0" smtClean="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B2B2B2">
                    <a:alpha val="50000"/>
                  </a:srgbClr>
                </a:solidFill>
                <a:effectLst/>
                <a:latin typeface="Times New Roman"/>
                <a:cs typeface="Times New Roman"/>
              </a:rPr>
              <a:t>!</a:t>
            </a:r>
            <a:endParaRPr lang="ru-RU" sz="3600" kern="10" spc="0" dirty="0">
              <a:ln w="12700">
                <a:solidFill>
                  <a:srgbClr val="3333CC"/>
                </a:solidFill>
                <a:round/>
                <a:headEnd/>
                <a:tailEnd/>
              </a:ln>
              <a:solidFill>
                <a:srgbClr val="B2B2B2">
                  <a:alpha val="50000"/>
                </a:srgbClr>
              </a:solidFill>
              <a:effectLst/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1214414" y="714356"/>
            <a:ext cx="6643734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38688" algn="l"/>
              </a:tabLst>
            </a:pPr>
            <a:endParaRPr kumimoji="0" lang="kk-KZ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Данный документ состоит из следующих разделов: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71472" y="3429000"/>
            <a:ext cx="2214578" cy="1271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57950" y="3429000"/>
            <a:ext cx="1928826" cy="12858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 стрелкой 26"/>
          <p:cNvCxnSpPr/>
          <p:nvPr/>
        </p:nvCxnSpPr>
        <p:spPr>
          <a:xfrm rot="10800000" flipV="1">
            <a:off x="1571604" y="2357430"/>
            <a:ext cx="1357322" cy="857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6200000" flipH="1">
            <a:off x="6357950" y="2357430"/>
            <a:ext cx="928694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714348" y="3714752"/>
            <a:ext cx="18573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Доходы  бюджета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 сельского округа Мырзабай ахун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6429388" y="3714752"/>
            <a:ext cx="18573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Расходы  бюджета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 сельского округа Мырзабай ахун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1071546"/>
            <a:ext cx="7358114" cy="3477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Гражданский бюджет сельского округа Мырзабай ахун на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2026-2028 </a:t>
            </a: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годы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Прогноз доходов бюджета сельского округа Мырзабай ахун 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2026-2028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годы прогнозируется в соответствии с Методологией прогнозирования доходов бюджета, показателями социально-экономического развития региона, в соответствии с Налоговым кодексом Республики Казахстан, Бюджетными кодексами и другими нормативными правовыми актами Республики Казахстан.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         В прогнозе доходов сельского округа Мырзабай ахун 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2026-2028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годы исполнение доходов бюджета на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год.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85918" y="642918"/>
            <a:ext cx="5572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Базовые ставки в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kk-KZ" sz="2400" b="1" dirty="0" smtClean="0"/>
              <a:t>:</a:t>
            </a:r>
            <a:endParaRPr lang="ru-RU" sz="24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14348" y="1214422"/>
          <a:ext cx="7072362" cy="4227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267"/>
                <a:gridCol w="4804520"/>
                <a:gridCol w="1833575"/>
              </a:tblGrid>
              <a:tr h="573070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2572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заработной платы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85 000 тенге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5453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государственной базовой пенсионной выплаты (тенге)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35 596 тенге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2572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минимальный размер пенсии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69 049 </a:t>
                      </a:r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тенге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89006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месячный расчетный показатель (тенге) для исчисления пособий и иных социальных выплат, применения штрафных санкций, налогов и других платежей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4 325 тенге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02169">
                <a:tc>
                  <a:txBody>
                    <a:bodyPr/>
                    <a:lstStyle/>
                    <a:p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величина прожиточного минимума для расчета размера базовых социальных выплат (По Кызылординской области)</a:t>
                      </a:r>
                      <a:endParaRPr lang="ru-RU" sz="18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50 851 тенге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095264" y="1435813"/>
          <a:ext cx="2953472" cy="4854738"/>
        </p:xfrm>
        <a:graphic>
          <a:graphicData uri="http://schemas.openxmlformats.org/drawingml/2006/table">
            <a:tbl>
              <a:tblPr/>
              <a:tblGrid>
                <a:gridCol w="1499062"/>
                <a:gridCol w="493309"/>
                <a:gridCol w="484803"/>
                <a:gridCol w="476298"/>
              </a:tblGrid>
              <a:tr h="1276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Атауы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жыл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2024 жыл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 жыл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1276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болжам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болжам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болжам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Түсімдер оның ішінде: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10 333 007,9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6 089 967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6 598 545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 Кірістер, оның ішінде: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1 881 258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1 997 938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2 095 430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Салықтық түсімдер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1 844 723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1 976 848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2 067 825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Салықтық емес түс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мдер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4 785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3 840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5 305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Негізгі капиталды сатудан түсетін түсімдер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31 750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17 250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22 300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Трансферттердің түсімдері, оның ішінде: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8 451 750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4 092 029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4503115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Субвенция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3 777 192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4 092 029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4 503 115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Жоғарғы бюджеттен нысаналы трансферттер түсімдері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4674422,2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3426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Төмен тұрған мемлекетт</a:t>
                      </a:r>
                      <a:r>
                        <a:rPr lang="en-US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басқару органдарынан трансферттер</a:t>
                      </a:r>
                    </a:p>
                  </a:txBody>
                  <a:tcPr marL="6384" marR="6384" marT="638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135,7</a:t>
                      </a:r>
                    </a:p>
                  </a:txBody>
                  <a:tcPr marL="6384" marR="6384" marT="638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Шығыстар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10 376 687,3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6 089 967,0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6 598 545,0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оның ішінде: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Жалпы сипаттағы мемлекетт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қызметтер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2 355 871,5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795 584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856 206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Қорғаныс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15 012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60 550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40 567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Қоғамдық тәртіп, қауіпсіздік, құқықтық, сот, қылмыстық-атқару қызметі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2 579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2 670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Әлеуметт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көмек және әлеуметт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қамтамасыз ету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1 166 268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1 830 296,0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1 957 044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Тұрғын үй-коммуналдық шаруашылық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1619467,1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211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Мәдениет, спорт, туризм және ақпараттық кеңіст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1 023 250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1 026 531,0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1 135 102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Отын-энергетика кешені және жер қойнауын пайдалану</a:t>
                      </a:r>
                    </a:p>
                  </a:txBody>
                  <a:tcPr marL="6384" marR="6384" marT="638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66 832,8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0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Ауыл, су, орман, балық шаруашылығы, ерекше қорғалатын табиғи аумақтар, қоршаған ортаны және жануарлар дүниесін қорғау, жер қатынастары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177 634,9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158 887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171 032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0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Өнеркәсіп, сәулет, қала құрылысы және құрылыс қызметі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86 517,6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77 122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83 580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Көл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 және коммуникация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1 366 963,1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333 244,0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108 422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Басқалар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73 747,4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40 594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42 565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Борышқа  қызмет көрсету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76 531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76 448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76 377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6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Трансферттер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2 346 992,3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1 687 937,0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2 124 769</a:t>
                      </a:r>
                    </a:p>
                  </a:txBody>
                  <a:tcPr marL="6384" marR="6384" marT="638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0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785786" y="500042"/>
            <a:ext cx="75724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Основные параметры бюджета сельского округа Мырзабай ахун на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годы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объем поступлений и затрат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928662" y="1500174"/>
          <a:ext cx="7358115" cy="4526292"/>
        </p:xfrm>
        <a:graphic>
          <a:graphicData uri="http://schemas.openxmlformats.org/drawingml/2006/table">
            <a:tbl>
              <a:tblPr/>
              <a:tblGrid>
                <a:gridCol w="3734679"/>
                <a:gridCol w="1229001"/>
                <a:gridCol w="1207813"/>
                <a:gridCol w="1186622"/>
              </a:tblGrid>
              <a:tr h="151073">
                <a:tc gridSpan="4">
                  <a:txBody>
                    <a:bodyPr/>
                    <a:lstStyle/>
                    <a:p>
                      <a:pPr marL="0" marR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 сельского округа Мырзабай ахун на </a:t>
                      </a: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2026–2028 </a:t>
                      </a: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годы был разработан на основе Бюджетного кодекса Республики Казахстан, прогноза и бюджетных параметров социально-экономического развития Жалагашского района на </a:t>
                      </a: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2026–2028 </a:t>
                      </a:r>
                      <a:r>
                        <a:rPr lang="kk-KZ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годы, ежегодных посланий Президента Республики Казахстан народу Казахстана.</a:t>
                      </a:r>
                      <a:endParaRPr lang="ru-RU" sz="18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96549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Наименование</a:t>
                      </a:r>
                      <a:endParaRPr lang="ru-RU" sz="105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ctr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286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Прогноз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65 677,0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66 517,0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66 517,0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8994">
                <a:tc>
                  <a:txBody>
                    <a:bodyPr/>
                    <a:lstStyle/>
                    <a:p>
                      <a:r>
                        <a:rPr lang="kk-KZ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Налоговые поступление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5 385,0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6 009,0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6 009,0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r>
                        <a:rPr lang="kk-KZ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Неналоговые поступление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Поступления от продажи основного капитала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624,0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r>
                        <a:rPr lang="kk-KZ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Трансферты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59 668,0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r>
                        <a:rPr lang="kk-KZ" sz="16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508,0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60 508,0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827489" y="1507438"/>
          <a:ext cx="3489022" cy="4711488"/>
        </p:xfrm>
        <a:graphic>
          <a:graphicData uri="http://schemas.openxmlformats.org/drawingml/2006/table">
            <a:tbl>
              <a:tblPr/>
              <a:tblGrid>
                <a:gridCol w="206130"/>
                <a:gridCol w="206130"/>
                <a:gridCol w="206130"/>
                <a:gridCol w="2409552"/>
                <a:gridCol w="461080"/>
              </a:tblGrid>
              <a:tr h="99841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Санаты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Сомасы,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мың теңге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Сыныбы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Кіші сыныбы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                     Атауы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43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0">
                          <a:latin typeface="Calibri"/>
                          <a:ea typeface="Times New Roman"/>
                          <a:cs typeface="Times New Roman"/>
                        </a:rPr>
                        <a:t>Кірістер</a:t>
                      </a:r>
                      <a:endParaRPr lang="ru-RU" sz="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600" b="0">
                          <a:latin typeface="Times New Roman"/>
                          <a:ea typeface="Times New Roman"/>
                          <a:cs typeface="Times New Roman"/>
                        </a:rPr>
                        <a:t>10 333 007,9</a:t>
                      </a:r>
                      <a:endParaRPr lang="ru-RU" sz="6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қтық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 т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сiмдер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1 844 723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Табыс салығы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465697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KZ 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Корпоративтік табыс салығы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14054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Жеке табыс 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ғ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ы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451643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Ә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леуметтiк 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359759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Ә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леуметтiк 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359759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Меншiк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ке салынатын 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тар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996137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лiк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ке салынатын 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қтар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996137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Тауарлар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ға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, ж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ұ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мыстар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ға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 ж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ә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не 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ызметтерге салынатын iшкi 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тар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16530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Акциздер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1700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Таби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ғи және басқа да ресурстарды 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пайдалан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ғаны үшін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 т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сетiн т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сiм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7200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ә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сiпкерлiк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 және кәсіби қызметті жүргізгені үшін алынатын алымдар 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7630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5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08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Заңдық маңызы бар әрекеттердіжасағаныжәне (немесе) оған уәкілеттігі бар мемлекеттік органдар немесе лауазымды адамдар құжаттар бергені үшін алынатын міндетті төлемдер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6600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ru-RU" sz="600">
                          <a:latin typeface="Calibri"/>
                          <a:ea typeface="Times New Roman"/>
                          <a:cs typeface="Times New Roman"/>
                        </a:rPr>
                        <a:t>Мемлекеттiк баж</a:t>
                      </a: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6600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Салы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қтық 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емес т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ү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сiмдер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4 785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Мемлекеттік меншіктен түсетін кірістер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2285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Мемлекет меншігіндегі мүлікті жалға беруден түсетін кірістер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1959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Мемлекеттік бюджеттен берілген кредиттер бойынша сыйақылар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191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Мемлекет меншігінен түсетін басқа да кірістер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135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06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Басқа да салықтық емес түсімдер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2500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Басқа да салықтық емес түсімдер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2500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Негізгі капиталды сатудан түсетін түсімдер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31 750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KZ 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 мекемелерге бекітілген мемлекеттік мүлікті сату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21500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KZ 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Мемлекеттік мекемелерге бекітілген мемлекеттік мүлікті сату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21500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Жерді және материалдық емес активтерді сату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10250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Жерді сату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10000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Материалдық емес активтерді сату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 түсімдері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8 451 749,9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21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KZ 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Төмен тұрған мемлекеттiк басқару органдарынан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135,7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7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KZ Times New Roman"/>
                          <a:ea typeface="Times New Roman"/>
                          <a:cs typeface="Times New Roman"/>
                        </a:rPr>
                        <a:t>03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Аудандық маңызы бар қалалардың, ауылдардың, кенттердің, ауылдық округтардың бюджеттерінен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135,7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6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02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Мемлекеттік басқарудың жоғарғы тұрған органдарынан түсетін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8451614,2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Облысты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қ </a:t>
                      </a: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бюджеттен </a:t>
                      </a:r>
                      <a:r>
                        <a:rPr lang="kk-KZ" sz="600">
                          <a:latin typeface="Times New Roman"/>
                          <a:ea typeface="Times New Roman"/>
                          <a:cs typeface="Times New Roman"/>
                        </a:rPr>
                        <a:t>түсетін трансферттер</a:t>
                      </a: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r>
                        <a:rPr lang="kk-KZ" sz="600">
                          <a:latin typeface="Calibri"/>
                          <a:ea typeface="Times New Roman"/>
                          <a:cs typeface="Times New Roman"/>
                        </a:rPr>
                        <a:t>8451614,2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KZ 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tabLst>
                          <a:tab pos="449580" algn="l"/>
                          <a:tab pos="2969895" algn="ctr"/>
                          <a:tab pos="5940425" algn="r"/>
                        </a:tabLst>
                      </a:pPr>
                      <a:endParaRPr lang="kk-KZ" sz="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068" marR="390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2" descr="D:\Desktop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9263" algn="l"/>
                <a:tab pos="2970213" algn="ctr"/>
                <a:tab pos="5940425" algn="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714348" y="1714488"/>
            <a:ext cx="7858148" cy="40010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kk-KZ" sz="1600" b="1" dirty="0" smtClean="0"/>
              <a:t>1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. Функциональная группа «Государственная служба общего характера»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     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Услуги по обеспечению деятельности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акима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города районного значения, села, поселка, сельского округа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»: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                   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год –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817,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тыс. тенге;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    Эти расходы направлены на содержание аппарата.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7. функциональной группе «Жилищно-коммунальное хозяйство»;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        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	по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программе  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Освещение улиц населенных пунктов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»: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                  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год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2 260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тысяч тенге;  </a:t>
            </a:r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(расходуется на оплату и содержание </a:t>
            </a:r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	уличного </a:t>
            </a:r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освещения)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       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	по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программе 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Обеспечение санитарии населенных пунктов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»: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                  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год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1 6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00,0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тысяча тенге; </a:t>
            </a:r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(вывоз мусора)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       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	по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программе 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Благоустройство и озеленение населенных пунктов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»: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                  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год –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4 000,0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тысяча тенге; </a:t>
            </a:r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(ограждение зеленых насаждении в </a:t>
            </a:r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	населенном </a:t>
            </a:r>
            <a:r>
              <a:rPr lang="kk-KZ" sz="1600" i="1" dirty="0" smtClean="0">
                <a:latin typeface="Times New Roman" pitchFamily="18" charset="0"/>
                <a:cs typeface="Times New Roman" pitchFamily="18" charset="0"/>
              </a:rPr>
              <a:t>пункте)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kk-KZ" sz="7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7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Используемые остатки бюджетных средств – 0,0 тысяча тенге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57554" y="285728"/>
            <a:ext cx="1680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1" name="Picture 1" descr="D:\Desktop\Новая папка\1613504261_6-p-fon-dlya-prezentatsii-po-tatarskomu-yaziku-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D:\Desktop\8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D:\Desktop\64-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2770</TotalTime>
  <Words>940</Words>
  <Application>Microsoft Office PowerPoint</Application>
  <PresentationFormat>Экран (4:3)</PresentationFormat>
  <Paragraphs>283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User</cp:lastModifiedBy>
  <cp:revision>230</cp:revision>
  <dcterms:created xsi:type="dcterms:W3CDTF">2023-11-14T04:41:50Z</dcterms:created>
  <dcterms:modified xsi:type="dcterms:W3CDTF">2026-11-03T11:51:26Z</dcterms:modified>
</cp:coreProperties>
</file>