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60" r:id="rId4"/>
    <p:sldId id="292" r:id="rId5"/>
    <p:sldId id="289" r:id="rId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AEF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60" autoAdjust="0"/>
  </p:normalViewPr>
  <p:slideViewPr>
    <p:cSldViewPr>
      <p:cViewPr varScale="1">
        <p:scale>
          <a:sx n="113" d="100"/>
          <a:sy n="113" d="100"/>
        </p:scale>
        <p:origin x="156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E58B2-7643-4DA8-A65C-09DDF457139F}" type="doc">
      <dgm:prSet loTypeId="urn:microsoft.com/office/officeart/2005/8/layout/hierarchy3" loCatId="list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B008C09-2C60-4BD8-80D2-568ADE3CC0F9}">
      <dgm:prSet phldrT="[Текст]" custT="1"/>
      <dgm:spPr/>
      <dgm:t>
        <a:bodyPr/>
        <a:lstStyle/>
        <a:p>
          <a:pPr algn="l"/>
          <a:endParaRPr lang="ru-RU" sz="1200" dirty="0"/>
        </a:p>
        <a:p>
          <a:pPr algn="l"/>
          <a:endParaRPr lang="ru-RU" sz="1200" dirty="0"/>
        </a:p>
        <a:p>
          <a:pPr algn="l"/>
          <a:r>
            <a:rPr lang="ru-RU" sz="1200" dirty="0">
              <a:solidFill>
                <a:schemeClr val="tx1"/>
              </a:solidFill>
            </a:rPr>
            <a:t>1) </a:t>
          </a:r>
          <a:r>
            <a:rPr lang="ru-RU" sz="1200" i="1" dirty="0"/>
            <a:t> </a:t>
          </a:r>
          <a:r>
            <a:rPr lang="ru-RU" sz="1200" dirty="0" err="1">
              <a:solidFill>
                <a:schemeClr val="tx1"/>
              </a:solidFill>
            </a:rPr>
            <a:t>сәулет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қала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құрылысы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құрылыс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саласындағы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жергілікті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бағдарламаларды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әзірлейді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іске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асырады</a:t>
          </a:r>
          <a:r>
            <a:rPr lang="ru-RU" sz="1200" dirty="0">
              <a:solidFill>
                <a:schemeClr val="tx1"/>
              </a:solidFill>
            </a:rPr>
            <a:t>, </a:t>
          </a:r>
        </a:p>
        <a:p>
          <a:pPr algn="l"/>
          <a:r>
            <a:rPr lang="ru-RU" sz="1200" dirty="0">
              <a:solidFill>
                <a:schemeClr val="tx1"/>
              </a:solidFill>
            </a:rPr>
            <a:t>2) </a:t>
          </a:r>
          <a:r>
            <a:rPr lang="ru-RU" sz="1200" dirty="0" err="1">
              <a:solidFill>
                <a:schemeClr val="tx1"/>
              </a:solidFill>
            </a:rPr>
            <a:t>сәулет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қала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құрылысы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құрылыс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қызметі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саласындағы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заңнамаға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сәйкес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аудан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аумағын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қала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құрылысын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жоспарлаудың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кешенді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схемасын</a:t>
          </a:r>
          <a:r>
            <a:rPr lang="ru-RU" sz="1200" dirty="0">
              <a:solidFill>
                <a:schemeClr val="tx1"/>
              </a:solidFill>
            </a:rPr>
            <a:t> (</a:t>
          </a:r>
          <a:r>
            <a:rPr lang="ru-RU" sz="1200" dirty="0" err="1">
              <a:solidFill>
                <a:schemeClr val="tx1"/>
              </a:solidFill>
            </a:rPr>
            <a:t>аудандық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жоспарлау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жобасын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немесе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оның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бір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бөлігін</a:t>
          </a:r>
          <a:r>
            <a:rPr lang="ru-RU" sz="1200" dirty="0">
              <a:solidFill>
                <a:schemeClr val="tx1"/>
              </a:solidFill>
            </a:rPr>
            <a:t>), </a:t>
          </a:r>
          <a:r>
            <a:rPr lang="ru-RU" sz="1200" dirty="0" err="1">
              <a:solidFill>
                <a:schemeClr val="tx1"/>
              </a:solidFill>
            </a:rPr>
            <a:t>аудан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аумағындағы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елді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мекендердің</a:t>
          </a:r>
          <a:r>
            <a:rPr lang="ru-RU" sz="1200" dirty="0">
              <a:solidFill>
                <a:schemeClr val="tx1"/>
              </a:solidFill>
            </a:rPr>
            <a:t> бас </a:t>
          </a:r>
          <a:r>
            <a:rPr lang="ru-RU" sz="1200" dirty="0" err="1">
              <a:solidFill>
                <a:schemeClr val="tx1"/>
              </a:solidFill>
            </a:rPr>
            <a:t>жоспарларын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іске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асыру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жөніндегі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қызметті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үйлестіреді</a:t>
          </a:r>
          <a:r>
            <a:rPr lang="ru-RU" sz="1200" dirty="0">
              <a:solidFill>
                <a:schemeClr val="tx1"/>
              </a:solidFill>
            </a:rPr>
            <a:t>;</a:t>
          </a:r>
          <a:br>
            <a:rPr lang="ru-RU" sz="1200" dirty="0">
              <a:solidFill>
                <a:schemeClr val="tx1"/>
              </a:solidFill>
            </a:rPr>
          </a:br>
          <a:r>
            <a:rPr lang="ru-RU" sz="1200" dirty="0">
              <a:solidFill>
                <a:schemeClr val="tx1"/>
              </a:solidFill>
            </a:rPr>
            <a:t>3) </a:t>
          </a:r>
          <a:r>
            <a:rPr lang="ru-RU" sz="1200" dirty="0" err="1">
              <a:solidFill>
                <a:schemeClr val="tx1"/>
              </a:solidFill>
            </a:rPr>
            <a:t>жергілікті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атқарушы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органдардың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қарауына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құрылыс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аумақты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инженерлік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дайындау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абаттандыру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көгалдандыру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аяқталмаған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объектілердің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құрылысын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консервациялау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аудандық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маңызы</a:t>
          </a:r>
          <a:r>
            <a:rPr lang="ru-RU" sz="1200" dirty="0">
              <a:solidFill>
                <a:schemeClr val="tx1"/>
              </a:solidFill>
            </a:rPr>
            <a:t> бар </a:t>
          </a:r>
          <a:r>
            <a:rPr lang="ru-RU" sz="1200" dirty="0" err="1">
              <a:solidFill>
                <a:schemeClr val="tx1"/>
              </a:solidFill>
            </a:rPr>
            <a:t>объектілерді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кейіннен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кәдеге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жарату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жөніндегі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жұмыстар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кешенін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жүргізу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бойынша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ұсыныстар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дайындайды</a:t>
          </a:r>
          <a:r>
            <a:rPr lang="ru-RU" sz="1200" dirty="0"/>
            <a:t>;</a:t>
          </a:r>
          <a:endParaRPr lang="ru-RU" sz="1200" dirty="0">
            <a:solidFill>
              <a:schemeClr val="tx1"/>
            </a:solidFill>
          </a:endParaRPr>
        </a:p>
        <a:p>
          <a:pPr algn="l"/>
          <a:r>
            <a:rPr lang="ru-RU" sz="1200" dirty="0">
              <a:solidFill>
                <a:schemeClr val="tx1"/>
              </a:solidFill>
            </a:rPr>
            <a:t>4) </a:t>
          </a:r>
          <a:r>
            <a:rPr lang="ru-RU" sz="1200" dirty="0" err="1">
              <a:solidFill>
                <a:schemeClr val="tx1"/>
              </a:solidFill>
            </a:rPr>
            <a:t>аудан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аумағын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қала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құрылысын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дамыту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схемаларын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сондай-ақ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елді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мекендердің</a:t>
          </a:r>
          <a:r>
            <a:rPr lang="ru-RU" sz="1200" dirty="0">
              <a:solidFill>
                <a:schemeClr val="tx1"/>
              </a:solidFill>
            </a:rPr>
            <a:t> бас </a:t>
          </a:r>
          <a:r>
            <a:rPr lang="ru-RU" sz="1200" dirty="0" err="1">
              <a:solidFill>
                <a:schemeClr val="tx1"/>
              </a:solidFill>
            </a:rPr>
            <a:t>жоспарларының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жобаларын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әзірлеуді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аудандық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мәслихаттың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бекітуіне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ұсынуды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ұйымдастырады</a:t>
          </a:r>
          <a:r>
            <a:rPr lang="ru-RU" sz="1200" dirty="0">
              <a:solidFill>
                <a:schemeClr val="tx1"/>
              </a:solidFill>
            </a:rPr>
            <a:t>;</a:t>
          </a:r>
        </a:p>
        <a:p>
          <a:pPr algn="l"/>
          <a:r>
            <a:rPr lang="ru-RU" sz="1200" dirty="0">
              <a:solidFill>
                <a:schemeClr val="tx1"/>
              </a:solidFill>
            </a:rPr>
            <a:t>5) </a:t>
          </a:r>
          <a:r>
            <a:rPr lang="ru-RU" sz="1200" dirty="0" err="1">
              <a:solidFill>
                <a:schemeClr val="tx1"/>
              </a:solidFill>
            </a:rPr>
            <a:t>аудандық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мәслихаттың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бекітуіне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аумақта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құрылыс</a:t>
          </a:r>
          <a:r>
            <a:rPr lang="ru-RU" sz="1200" dirty="0">
              <a:solidFill>
                <a:schemeClr val="tx1"/>
              </a:solidFill>
            </a:rPr>
            <a:t> салу, </a:t>
          </a:r>
          <a:r>
            <a:rPr lang="ru-RU" sz="1200" dirty="0" err="1">
              <a:solidFill>
                <a:schemeClr val="tx1"/>
              </a:solidFill>
            </a:rPr>
            <a:t>абаттандыру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аумақты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инженерлік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қамтамасыз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ету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қағидаларын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ұсынады</a:t>
          </a:r>
          <a:r>
            <a:rPr lang="ru-RU" sz="1200" dirty="0">
              <a:solidFill>
                <a:schemeClr val="tx1"/>
              </a:solidFill>
            </a:rPr>
            <a:t>;</a:t>
          </a:r>
        </a:p>
        <a:p>
          <a:pPr algn="l"/>
          <a:r>
            <a:rPr lang="ru-RU" sz="1200" dirty="0">
              <a:solidFill>
                <a:schemeClr val="tx1"/>
              </a:solidFill>
            </a:rPr>
            <a:t>6) </a:t>
          </a:r>
          <a:r>
            <a:rPr lang="ru-RU" sz="1200" dirty="0" err="1">
              <a:solidFill>
                <a:schemeClr val="tx1"/>
              </a:solidFill>
            </a:rPr>
            <a:t>ауданның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мемлекеттік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қала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құрылысы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кадастрын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жүргізеді</a:t>
          </a:r>
          <a:r>
            <a:rPr lang="ru-RU" sz="1200" dirty="0">
              <a:solidFill>
                <a:schemeClr val="tx1"/>
              </a:solidFill>
            </a:rPr>
            <a:t>;</a:t>
          </a:r>
        </a:p>
        <a:p>
          <a:pPr algn="l"/>
          <a:r>
            <a:rPr lang="ru-RU" sz="1200" dirty="0">
              <a:solidFill>
                <a:schemeClr val="tx1"/>
              </a:solidFill>
            </a:rPr>
            <a:t>7) </a:t>
          </a:r>
          <a:r>
            <a:rPr lang="ru-RU" sz="1200" dirty="0" err="1">
              <a:solidFill>
                <a:schemeClr val="tx1"/>
              </a:solidFill>
            </a:rPr>
            <a:t>салынып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жатқан</a:t>
          </a:r>
          <a:r>
            <a:rPr lang="ru-RU" sz="1200" dirty="0">
              <a:solidFill>
                <a:schemeClr val="tx1"/>
              </a:solidFill>
            </a:rPr>
            <a:t> (салу </a:t>
          </a:r>
          <a:r>
            <a:rPr lang="ru-RU" sz="1200" dirty="0" err="1">
              <a:solidFill>
                <a:schemeClr val="tx1"/>
              </a:solidFill>
            </a:rPr>
            <a:t>жоспарланған</a:t>
          </a:r>
          <a:r>
            <a:rPr lang="ru-RU" sz="1200" dirty="0">
              <a:solidFill>
                <a:schemeClr val="tx1"/>
              </a:solidFill>
            </a:rPr>
            <a:t>) </a:t>
          </a:r>
          <a:r>
            <a:rPr lang="ru-RU" sz="1200" dirty="0" err="1">
              <a:solidFill>
                <a:schemeClr val="tx1"/>
              </a:solidFill>
            </a:rPr>
            <a:t>объектілер</a:t>
          </a:r>
          <a:r>
            <a:rPr lang="ru-RU" sz="1200" dirty="0">
              <a:solidFill>
                <a:schemeClr val="tx1"/>
              </a:solidFill>
            </a:rPr>
            <a:t> мен </a:t>
          </a:r>
          <a:r>
            <a:rPr lang="ru-RU" sz="1200" dirty="0" err="1">
              <a:solidFill>
                <a:schemeClr val="tx1"/>
              </a:solidFill>
            </a:rPr>
            <a:t>кешендердің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мониторингін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жүргізеді</a:t>
          </a:r>
          <a:r>
            <a:rPr lang="ru-RU" sz="1200" dirty="0">
              <a:solidFill>
                <a:schemeClr val="tx1"/>
              </a:solidFill>
            </a:rPr>
            <a:t>;</a:t>
          </a:r>
        </a:p>
        <a:p>
          <a:pPr algn="l"/>
          <a:r>
            <a:rPr lang="ru-RU" sz="1200" dirty="0">
              <a:solidFill>
                <a:schemeClr val="tx1"/>
              </a:solidFill>
            </a:rPr>
            <a:t>8) </a:t>
          </a:r>
          <a:r>
            <a:rPr lang="ru-RU" sz="1200" dirty="0" err="1">
              <a:solidFill>
                <a:schemeClr val="tx1"/>
              </a:solidFill>
            </a:rPr>
            <a:t>құрылыс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сәулет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қала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құрылысы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саласындағы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жұмыстарды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тауарларды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көрсетілетін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қызметтерді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мемлекеттік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сатып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алуды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жүргізеді</a:t>
          </a:r>
          <a:r>
            <a:rPr lang="ru-RU" sz="1200" dirty="0">
              <a:solidFill>
                <a:schemeClr val="tx1"/>
              </a:solidFill>
            </a:rPr>
            <a:t>;</a:t>
          </a:r>
        </a:p>
        <a:p>
          <a:pPr algn="l"/>
          <a:r>
            <a:rPr lang="kk-KZ" sz="1200" dirty="0">
              <a:solidFill>
                <a:schemeClr val="tx1"/>
              </a:solidFill>
            </a:rPr>
            <a:t>9</a:t>
          </a:r>
          <a:r>
            <a:rPr lang="x-none" sz="1200" dirty="0">
              <a:solidFill>
                <a:schemeClr val="tx1"/>
              </a:solidFill>
            </a:rPr>
            <a:t>) </a:t>
          </a:r>
          <a:r>
            <a:rPr lang="ru-RU" sz="1200" dirty="0" err="1">
              <a:solidFill>
                <a:schemeClr val="tx1"/>
              </a:solidFill>
            </a:rPr>
            <a:t>аудандық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бюджеттен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қаржыландырылатын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мемлекеттік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мекемелер</a:t>
          </a:r>
          <a:r>
            <a:rPr lang="ru-RU" sz="1200" dirty="0">
              <a:solidFill>
                <a:schemeClr val="tx1"/>
              </a:solidFill>
            </a:rPr>
            <a:t> мен </a:t>
          </a:r>
          <a:r>
            <a:rPr lang="ru-RU" sz="1200" dirty="0" err="1">
              <a:solidFill>
                <a:schemeClr val="tx1"/>
              </a:solidFill>
            </a:rPr>
            <a:t>органдардың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құрылыс</a:t>
          </a:r>
          <a:r>
            <a:rPr lang="ru-RU" sz="1200" dirty="0">
              <a:solidFill>
                <a:schemeClr val="tx1"/>
              </a:solidFill>
            </a:rPr>
            <a:t>, </a:t>
          </a:r>
          <a:r>
            <a:rPr lang="ru-RU" sz="1200" dirty="0" err="1">
              <a:solidFill>
                <a:schemeClr val="tx1"/>
              </a:solidFill>
            </a:rPr>
            <a:t>сәулет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қала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құрылысы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саласындағы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заңнаманы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сақтау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практикасын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талдайды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және</a:t>
          </a:r>
          <a:r>
            <a:rPr lang="ru-RU" sz="1200" dirty="0">
              <a:solidFill>
                <a:schemeClr val="tx1"/>
              </a:solidFill>
            </a:rPr>
            <a:t> </a:t>
          </a:r>
          <a:r>
            <a:rPr lang="ru-RU" sz="1200" dirty="0" err="1">
              <a:solidFill>
                <a:schemeClr val="tx1"/>
              </a:solidFill>
            </a:rPr>
            <a:t>жинақтайды</a:t>
          </a:r>
          <a:r>
            <a:rPr lang="x-none" sz="1200" dirty="0">
              <a:solidFill>
                <a:schemeClr val="tx1"/>
              </a:solidFill>
            </a:rPr>
            <a:t>;</a:t>
          </a:r>
          <a:endParaRPr lang="ru-RU" sz="1200" dirty="0">
            <a:solidFill>
              <a:schemeClr val="tx1"/>
            </a:solidFill>
          </a:endParaRPr>
        </a:p>
        <a:p>
          <a:pPr algn="l"/>
          <a:endParaRPr lang="ru-RU" sz="1200" dirty="0">
            <a:solidFill>
              <a:schemeClr val="tx1"/>
            </a:solidFill>
          </a:endParaRPr>
        </a:p>
        <a:p>
          <a:pPr algn="l"/>
          <a:endParaRPr lang="ru-RU" sz="1200" dirty="0">
            <a:solidFill>
              <a:schemeClr val="tx1"/>
            </a:solidFill>
          </a:endParaRPr>
        </a:p>
        <a:p>
          <a:pPr algn="l"/>
          <a:r>
            <a:rPr lang="ru-RU" sz="1200" dirty="0">
              <a:solidFill>
                <a:schemeClr val="tx1"/>
              </a:solidFill>
            </a:rPr>
            <a:t>.</a:t>
          </a:r>
        </a:p>
      </dgm:t>
    </dgm:pt>
    <dgm:pt modelId="{E64D1013-A1EB-499B-9B7E-2D7C7D4D5C74}" type="parTrans" cxnId="{D55DA843-DCF3-4896-9F77-8FA3DEB368B4}">
      <dgm:prSet/>
      <dgm:spPr/>
      <dgm:t>
        <a:bodyPr/>
        <a:lstStyle/>
        <a:p>
          <a:endParaRPr lang="ru-RU"/>
        </a:p>
      </dgm:t>
    </dgm:pt>
    <dgm:pt modelId="{8A39C3B6-34F0-41CA-9ABF-459CF1AAF377}" type="sibTrans" cxnId="{D55DA843-DCF3-4896-9F77-8FA3DEB368B4}">
      <dgm:prSet/>
      <dgm:spPr/>
      <dgm:t>
        <a:bodyPr/>
        <a:lstStyle/>
        <a:p>
          <a:endParaRPr lang="ru-RU"/>
        </a:p>
      </dgm:t>
    </dgm:pt>
    <dgm:pt modelId="{6D453836-F8F4-40F9-86FB-2B7C126F476E}" type="pres">
      <dgm:prSet presAssocID="{DBAE58B2-7643-4DA8-A65C-09DDF457139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7EAD100-9194-4FB3-80FE-4FCEE217583A}" type="pres">
      <dgm:prSet presAssocID="{EB008C09-2C60-4BD8-80D2-568ADE3CC0F9}" presName="root" presStyleCnt="0"/>
      <dgm:spPr/>
    </dgm:pt>
    <dgm:pt modelId="{E9B3BF53-A4FC-4C1C-8DEB-411F1C2FD899}" type="pres">
      <dgm:prSet presAssocID="{EB008C09-2C60-4BD8-80D2-568ADE3CC0F9}" presName="rootComposite" presStyleCnt="0"/>
      <dgm:spPr/>
    </dgm:pt>
    <dgm:pt modelId="{3710D74E-67F8-4F9D-9143-A8B9EC613B07}" type="pres">
      <dgm:prSet presAssocID="{EB008C09-2C60-4BD8-80D2-568ADE3CC0F9}" presName="rootText" presStyleLbl="node1" presStyleIdx="0" presStyleCnt="1" custAng="0" custScaleY="111661" custLinFactNeighborX="-49" custLinFactNeighborY="2523"/>
      <dgm:spPr/>
    </dgm:pt>
    <dgm:pt modelId="{1070A8F9-857C-4667-B86B-901730FAB35B}" type="pres">
      <dgm:prSet presAssocID="{EB008C09-2C60-4BD8-80D2-568ADE3CC0F9}" presName="rootConnector" presStyleLbl="node1" presStyleIdx="0" presStyleCnt="1"/>
      <dgm:spPr/>
    </dgm:pt>
    <dgm:pt modelId="{D0F07F7E-0F0E-4AFB-9293-B45D0E26BA19}" type="pres">
      <dgm:prSet presAssocID="{EB008C09-2C60-4BD8-80D2-568ADE3CC0F9}" presName="childShape" presStyleCnt="0"/>
      <dgm:spPr/>
    </dgm:pt>
  </dgm:ptLst>
  <dgm:cxnLst>
    <dgm:cxn modelId="{D55DA843-DCF3-4896-9F77-8FA3DEB368B4}" srcId="{DBAE58B2-7643-4DA8-A65C-09DDF457139F}" destId="{EB008C09-2C60-4BD8-80D2-568ADE3CC0F9}" srcOrd="0" destOrd="0" parTransId="{E64D1013-A1EB-499B-9B7E-2D7C7D4D5C74}" sibTransId="{8A39C3B6-34F0-41CA-9ABF-459CF1AAF377}"/>
    <dgm:cxn modelId="{DE85B379-53D9-4F6C-8344-90789754600C}" type="presOf" srcId="{EB008C09-2C60-4BD8-80D2-568ADE3CC0F9}" destId="{1070A8F9-857C-4667-B86B-901730FAB35B}" srcOrd="1" destOrd="0" presId="urn:microsoft.com/office/officeart/2005/8/layout/hierarchy3"/>
    <dgm:cxn modelId="{C8B716A0-AF2B-457F-992C-1D5D14134A25}" type="presOf" srcId="{DBAE58B2-7643-4DA8-A65C-09DDF457139F}" destId="{6D453836-F8F4-40F9-86FB-2B7C126F476E}" srcOrd="0" destOrd="0" presId="urn:microsoft.com/office/officeart/2005/8/layout/hierarchy3"/>
    <dgm:cxn modelId="{FDA0ECDC-8925-486A-A261-A58F60EEA6A3}" type="presOf" srcId="{EB008C09-2C60-4BD8-80D2-568ADE3CC0F9}" destId="{3710D74E-67F8-4F9D-9143-A8B9EC613B07}" srcOrd="0" destOrd="0" presId="urn:microsoft.com/office/officeart/2005/8/layout/hierarchy3"/>
    <dgm:cxn modelId="{A0EE8683-9B08-4A2B-9618-5FBEF38DA8DC}" type="presParOf" srcId="{6D453836-F8F4-40F9-86FB-2B7C126F476E}" destId="{C7EAD100-9194-4FB3-80FE-4FCEE217583A}" srcOrd="0" destOrd="0" presId="urn:microsoft.com/office/officeart/2005/8/layout/hierarchy3"/>
    <dgm:cxn modelId="{17D85CBC-D904-4514-8610-136A6B16DF54}" type="presParOf" srcId="{C7EAD100-9194-4FB3-80FE-4FCEE217583A}" destId="{E9B3BF53-A4FC-4C1C-8DEB-411F1C2FD899}" srcOrd="0" destOrd="0" presId="urn:microsoft.com/office/officeart/2005/8/layout/hierarchy3"/>
    <dgm:cxn modelId="{7521A91E-40FE-4CC0-9D77-A3DD11821804}" type="presParOf" srcId="{E9B3BF53-A4FC-4C1C-8DEB-411F1C2FD899}" destId="{3710D74E-67F8-4F9D-9143-A8B9EC613B07}" srcOrd="0" destOrd="0" presId="urn:microsoft.com/office/officeart/2005/8/layout/hierarchy3"/>
    <dgm:cxn modelId="{F645660E-FC88-4EF0-BCD2-E84A814FC81C}" type="presParOf" srcId="{E9B3BF53-A4FC-4C1C-8DEB-411F1C2FD899}" destId="{1070A8F9-857C-4667-B86B-901730FAB35B}" srcOrd="1" destOrd="0" presId="urn:microsoft.com/office/officeart/2005/8/layout/hierarchy3"/>
    <dgm:cxn modelId="{D4B1A90F-3834-4042-A1BB-F8EBB3A50E1E}" type="presParOf" srcId="{C7EAD100-9194-4FB3-80FE-4FCEE217583A}" destId="{D0F07F7E-0F0E-4AFB-9293-B45D0E26BA1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10D74E-67F8-4F9D-9143-A8B9EC613B07}">
      <dsp:nvSpPr>
        <dsp:cNvPr id="0" name=""/>
        <dsp:cNvSpPr/>
      </dsp:nvSpPr>
      <dsp:spPr>
        <a:xfrm>
          <a:off x="0" y="263275"/>
          <a:ext cx="8526986" cy="476065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1) </a:t>
          </a:r>
          <a:r>
            <a:rPr lang="ru-RU" sz="1200" i="1" kern="1200" dirty="0"/>
            <a:t> </a:t>
          </a:r>
          <a:r>
            <a:rPr lang="ru-RU" sz="1200" kern="1200" dirty="0" err="1">
              <a:solidFill>
                <a:schemeClr val="tx1"/>
              </a:solidFill>
            </a:rPr>
            <a:t>сәулет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қала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құрылысы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құрылыс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саласындағы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жергілікті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бағдарламаларды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әзірлейді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іске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асырады</a:t>
          </a:r>
          <a:r>
            <a:rPr lang="ru-RU" sz="1200" kern="1200" dirty="0">
              <a:solidFill>
                <a:schemeClr val="tx1"/>
              </a:solidFill>
            </a:rPr>
            <a:t>,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2) </a:t>
          </a:r>
          <a:r>
            <a:rPr lang="ru-RU" sz="1200" kern="1200" dirty="0" err="1">
              <a:solidFill>
                <a:schemeClr val="tx1"/>
              </a:solidFill>
            </a:rPr>
            <a:t>сәулет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қала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құрылысы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құрылыс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қызметі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саласындағы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заңнамаға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сәйкес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аудан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аумағын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қала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құрылысын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жоспарлаудың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кешенді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схемасын</a:t>
          </a:r>
          <a:r>
            <a:rPr lang="ru-RU" sz="1200" kern="1200" dirty="0">
              <a:solidFill>
                <a:schemeClr val="tx1"/>
              </a:solidFill>
            </a:rPr>
            <a:t> (</a:t>
          </a:r>
          <a:r>
            <a:rPr lang="ru-RU" sz="1200" kern="1200" dirty="0" err="1">
              <a:solidFill>
                <a:schemeClr val="tx1"/>
              </a:solidFill>
            </a:rPr>
            <a:t>аудандық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жоспарлау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жобасын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немесе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оның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бір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бөлігін</a:t>
          </a:r>
          <a:r>
            <a:rPr lang="ru-RU" sz="1200" kern="1200" dirty="0">
              <a:solidFill>
                <a:schemeClr val="tx1"/>
              </a:solidFill>
            </a:rPr>
            <a:t>), </a:t>
          </a:r>
          <a:r>
            <a:rPr lang="ru-RU" sz="1200" kern="1200" dirty="0" err="1">
              <a:solidFill>
                <a:schemeClr val="tx1"/>
              </a:solidFill>
            </a:rPr>
            <a:t>аудан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аумағындағы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елді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мекендердің</a:t>
          </a:r>
          <a:r>
            <a:rPr lang="ru-RU" sz="1200" kern="1200" dirty="0">
              <a:solidFill>
                <a:schemeClr val="tx1"/>
              </a:solidFill>
            </a:rPr>
            <a:t> бас </a:t>
          </a:r>
          <a:r>
            <a:rPr lang="ru-RU" sz="1200" kern="1200" dirty="0" err="1">
              <a:solidFill>
                <a:schemeClr val="tx1"/>
              </a:solidFill>
            </a:rPr>
            <a:t>жоспарларын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іске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асыру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жөніндегі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қызметті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үйлестіреді</a:t>
          </a:r>
          <a:r>
            <a:rPr lang="ru-RU" sz="1200" kern="1200" dirty="0">
              <a:solidFill>
                <a:schemeClr val="tx1"/>
              </a:solidFill>
            </a:rPr>
            <a:t>;</a:t>
          </a:r>
          <a:br>
            <a:rPr lang="ru-RU" sz="1200" kern="1200" dirty="0">
              <a:solidFill>
                <a:schemeClr val="tx1"/>
              </a:solidFill>
            </a:rPr>
          </a:br>
          <a:r>
            <a:rPr lang="ru-RU" sz="1200" kern="1200" dirty="0">
              <a:solidFill>
                <a:schemeClr val="tx1"/>
              </a:solidFill>
            </a:rPr>
            <a:t>3) </a:t>
          </a:r>
          <a:r>
            <a:rPr lang="ru-RU" sz="1200" kern="1200" dirty="0" err="1">
              <a:solidFill>
                <a:schemeClr val="tx1"/>
              </a:solidFill>
            </a:rPr>
            <a:t>жергілікті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атқарушы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органдардың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қарауына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құрылыс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аумақты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инженерлік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дайындау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абаттандыру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көгалдандыру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аяқталмаған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объектілердің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құрылысын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консервациялау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аудандық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маңызы</a:t>
          </a:r>
          <a:r>
            <a:rPr lang="ru-RU" sz="1200" kern="1200" dirty="0">
              <a:solidFill>
                <a:schemeClr val="tx1"/>
              </a:solidFill>
            </a:rPr>
            <a:t> бар </a:t>
          </a:r>
          <a:r>
            <a:rPr lang="ru-RU" sz="1200" kern="1200" dirty="0" err="1">
              <a:solidFill>
                <a:schemeClr val="tx1"/>
              </a:solidFill>
            </a:rPr>
            <a:t>объектілерді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кейіннен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кәдеге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жарату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жөніндегі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жұмыстар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кешенін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жүргізу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бойынша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ұсыныстар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дайындайды</a:t>
          </a:r>
          <a:r>
            <a:rPr lang="ru-RU" sz="1200" kern="1200" dirty="0"/>
            <a:t>;</a:t>
          </a:r>
          <a:endParaRPr lang="ru-RU" sz="1200" kern="1200" dirty="0">
            <a:solidFill>
              <a:schemeClr val="tx1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4) </a:t>
          </a:r>
          <a:r>
            <a:rPr lang="ru-RU" sz="1200" kern="1200" dirty="0" err="1">
              <a:solidFill>
                <a:schemeClr val="tx1"/>
              </a:solidFill>
            </a:rPr>
            <a:t>аудан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аумағын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қала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құрылысын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дамыту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схемаларын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сондай-ақ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елді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мекендердің</a:t>
          </a:r>
          <a:r>
            <a:rPr lang="ru-RU" sz="1200" kern="1200" dirty="0">
              <a:solidFill>
                <a:schemeClr val="tx1"/>
              </a:solidFill>
            </a:rPr>
            <a:t> бас </a:t>
          </a:r>
          <a:r>
            <a:rPr lang="ru-RU" sz="1200" kern="1200" dirty="0" err="1">
              <a:solidFill>
                <a:schemeClr val="tx1"/>
              </a:solidFill>
            </a:rPr>
            <a:t>жоспарларының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жобаларын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әзірлеуді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аудандық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мәслихаттың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бекітуіне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ұсынуды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ұйымдастырады</a:t>
          </a:r>
          <a:r>
            <a:rPr lang="ru-RU" sz="1200" kern="1200" dirty="0">
              <a:solidFill>
                <a:schemeClr val="tx1"/>
              </a:solidFill>
            </a:rPr>
            <a:t>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5) </a:t>
          </a:r>
          <a:r>
            <a:rPr lang="ru-RU" sz="1200" kern="1200" dirty="0" err="1">
              <a:solidFill>
                <a:schemeClr val="tx1"/>
              </a:solidFill>
            </a:rPr>
            <a:t>аудандық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мәслихаттың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бекітуіне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аумақта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құрылыс</a:t>
          </a:r>
          <a:r>
            <a:rPr lang="ru-RU" sz="1200" kern="1200" dirty="0">
              <a:solidFill>
                <a:schemeClr val="tx1"/>
              </a:solidFill>
            </a:rPr>
            <a:t> салу, </a:t>
          </a:r>
          <a:r>
            <a:rPr lang="ru-RU" sz="1200" kern="1200" dirty="0" err="1">
              <a:solidFill>
                <a:schemeClr val="tx1"/>
              </a:solidFill>
            </a:rPr>
            <a:t>абаттандыру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аумақты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инженерлік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қамтамасыз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ету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қағидаларын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ұсынады</a:t>
          </a:r>
          <a:r>
            <a:rPr lang="ru-RU" sz="1200" kern="1200" dirty="0">
              <a:solidFill>
                <a:schemeClr val="tx1"/>
              </a:solidFill>
            </a:rPr>
            <a:t>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6) </a:t>
          </a:r>
          <a:r>
            <a:rPr lang="ru-RU" sz="1200" kern="1200" dirty="0" err="1">
              <a:solidFill>
                <a:schemeClr val="tx1"/>
              </a:solidFill>
            </a:rPr>
            <a:t>ауданның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мемлекеттік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қала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құрылысы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кадастрын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жүргізеді</a:t>
          </a:r>
          <a:r>
            <a:rPr lang="ru-RU" sz="1200" kern="1200" dirty="0">
              <a:solidFill>
                <a:schemeClr val="tx1"/>
              </a:solidFill>
            </a:rPr>
            <a:t>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7) </a:t>
          </a:r>
          <a:r>
            <a:rPr lang="ru-RU" sz="1200" kern="1200" dirty="0" err="1">
              <a:solidFill>
                <a:schemeClr val="tx1"/>
              </a:solidFill>
            </a:rPr>
            <a:t>салынып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жатқан</a:t>
          </a:r>
          <a:r>
            <a:rPr lang="ru-RU" sz="1200" kern="1200" dirty="0">
              <a:solidFill>
                <a:schemeClr val="tx1"/>
              </a:solidFill>
            </a:rPr>
            <a:t> (салу </a:t>
          </a:r>
          <a:r>
            <a:rPr lang="ru-RU" sz="1200" kern="1200" dirty="0" err="1">
              <a:solidFill>
                <a:schemeClr val="tx1"/>
              </a:solidFill>
            </a:rPr>
            <a:t>жоспарланған</a:t>
          </a:r>
          <a:r>
            <a:rPr lang="ru-RU" sz="1200" kern="1200" dirty="0">
              <a:solidFill>
                <a:schemeClr val="tx1"/>
              </a:solidFill>
            </a:rPr>
            <a:t>) </a:t>
          </a:r>
          <a:r>
            <a:rPr lang="ru-RU" sz="1200" kern="1200" dirty="0" err="1">
              <a:solidFill>
                <a:schemeClr val="tx1"/>
              </a:solidFill>
            </a:rPr>
            <a:t>объектілер</a:t>
          </a:r>
          <a:r>
            <a:rPr lang="ru-RU" sz="1200" kern="1200" dirty="0">
              <a:solidFill>
                <a:schemeClr val="tx1"/>
              </a:solidFill>
            </a:rPr>
            <a:t> мен </a:t>
          </a:r>
          <a:r>
            <a:rPr lang="ru-RU" sz="1200" kern="1200" dirty="0" err="1">
              <a:solidFill>
                <a:schemeClr val="tx1"/>
              </a:solidFill>
            </a:rPr>
            <a:t>кешендердің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мониторингін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жүргізеді</a:t>
          </a:r>
          <a:r>
            <a:rPr lang="ru-RU" sz="1200" kern="1200" dirty="0">
              <a:solidFill>
                <a:schemeClr val="tx1"/>
              </a:solidFill>
            </a:rPr>
            <a:t>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8) </a:t>
          </a:r>
          <a:r>
            <a:rPr lang="ru-RU" sz="1200" kern="1200" dirty="0" err="1">
              <a:solidFill>
                <a:schemeClr val="tx1"/>
              </a:solidFill>
            </a:rPr>
            <a:t>құрылыс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сәулет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қала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құрылысы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саласындағы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жұмыстарды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тауарларды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көрсетілетін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қызметтерді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мемлекеттік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сатып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алуды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жүргізеді</a:t>
          </a:r>
          <a:r>
            <a:rPr lang="ru-RU" sz="1200" kern="1200" dirty="0">
              <a:solidFill>
                <a:schemeClr val="tx1"/>
              </a:solidFill>
            </a:rPr>
            <a:t>;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kern="1200" dirty="0">
              <a:solidFill>
                <a:schemeClr val="tx1"/>
              </a:solidFill>
            </a:rPr>
            <a:t>9</a:t>
          </a:r>
          <a:r>
            <a:rPr lang="x-none" sz="1200" kern="1200" dirty="0">
              <a:solidFill>
                <a:schemeClr val="tx1"/>
              </a:solidFill>
            </a:rPr>
            <a:t>) </a:t>
          </a:r>
          <a:r>
            <a:rPr lang="ru-RU" sz="1200" kern="1200" dirty="0" err="1">
              <a:solidFill>
                <a:schemeClr val="tx1"/>
              </a:solidFill>
            </a:rPr>
            <a:t>аудандық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бюджеттен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қаржыландырылатын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мемлекеттік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мекемелер</a:t>
          </a:r>
          <a:r>
            <a:rPr lang="ru-RU" sz="1200" kern="1200" dirty="0">
              <a:solidFill>
                <a:schemeClr val="tx1"/>
              </a:solidFill>
            </a:rPr>
            <a:t> мен </a:t>
          </a:r>
          <a:r>
            <a:rPr lang="ru-RU" sz="1200" kern="1200" dirty="0" err="1">
              <a:solidFill>
                <a:schemeClr val="tx1"/>
              </a:solidFill>
            </a:rPr>
            <a:t>органдардың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құрылыс</a:t>
          </a:r>
          <a:r>
            <a:rPr lang="ru-RU" sz="1200" kern="1200" dirty="0">
              <a:solidFill>
                <a:schemeClr val="tx1"/>
              </a:solidFill>
            </a:rPr>
            <a:t>, </a:t>
          </a:r>
          <a:r>
            <a:rPr lang="ru-RU" sz="1200" kern="1200" dirty="0" err="1">
              <a:solidFill>
                <a:schemeClr val="tx1"/>
              </a:solidFill>
            </a:rPr>
            <a:t>сәулет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қала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құрылысы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саласындағы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заңнаманы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сақтау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практикасын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талдайды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және</a:t>
          </a:r>
          <a:r>
            <a:rPr lang="ru-RU" sz="1200" kern="1200" dirty="0">
              <a:solidFill>
                <a:schemeClr val="tx1"/>
              </a:solidFill>
            </a:rPr>
            <a:t> </a:t>
          </a:r>
          <a:r>
            <a:rPr lang="ru-RU" sz="1200" kern="1200" dirty="0" err="1">
              <a:solidFill>
                <a:schemeClr val="tx1"/>
              </a:solidFill>
            </a:rPr>
            <a:t>жинақтайды</a:t>
          </a:r>
          <a:r>
            <a:rPr lang="x-none" sz="1200" kern="1200" dirty="0">
              <a:solidFill>
                <a:schemeClr val="tx1"/>
              </a:solidFill>
            </a:rPr>
            <a:t>;</a:t>
          </a:r>
          <a:endParaRPr lang="ru-RU" sz="1200" kern="1200" dirty="0">
            <a:solidFill>
              <a:schemeClr val="tx1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chemeClr val="tx1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>
            <a:solidFill>
              <a:schemeClr val="tx1"/>
            </a:solidFill>
          </a:endParaRP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</a:rPr>
            <a:t>.</a:t>
          </a:r>
        </a:p>
      </dsp:txBody>
      <dsp:txXfrm>
        <a:off x="139435" y="402710"/>
        <a:ext cx="8248116" cy="4481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D75F8-E013-4C92-A9F1-1F4FD9AAFC6E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57AEE-D9F2-4D33-9DC3-C5CA5F2AF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072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793A5A-AB46-4633-B48F-A1BD8A2E018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ekonom-balkhash.gov.kz/ru/index.php?option=com_content&amp;view=article&amp;id=384:-16022012-&amp;catid=1:2009-05-25-04-31-51&amp;Itemid=2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1975" y="2708920"/>
            <a:ext cx="7851648" cy="2071702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KZ_Churchward" pitchFamily="2" charset="-52"/>
              </a:rPr>
              <a:t>АЗАМАТТЫҚ БЮДЖЕТІТІҢ ЖОБАСЫ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4652" y="1268760"/>
            <a:ext cx="7854696" cy="1192096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«</a:t>
            </a:r>
            <a:r>
              <a:rPr lang="ru-RU" sz="3200" b="1" dirty="0" err="1">
                <a:solidFill>
                  <a:schemeClr val="bg1"/>
                </a:solidFill>
                <a:cs typeface="Times New Roman" pitchFamily="18" charset="0"/>
              </a:rPr>
              <a:t>Успен</a:t>
            </a: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cs typeface="Times New Roman" pitchFamily="18" charset="0"/>
              </a:rPr>
              <a:t>ауданының</a:t>
            </a: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cs typeface="Times New Roman" pitchFamily="18" charset="0"/>
              </a:rPr>
              <a:t>құрылыс</a:t>
            </a: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, </a:t>
            </a:r>
            <a:r>
              <a:rPr lang="ru-RU" sz="3200" b="1" dirty="0" err="1">
                <a:solidFill>
                  <a:schemeClr val="bg1"/>
                </a:solidFill>
                <a:cs typeface="Times New Roman" pitchFamily="18" charset="0"/>
              </a:rPr>
              <a:t>сәулет</a:t>
            </a: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cs typeface="Times New Roman" pitchFamily="18" charset="0"/>
              </a:rPr>
              <a:t>және</a:t>
            </a: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cs typeface="Times New Roman" pitchFamily="18" charset="0"/>
              </a:rPr>
              <a:t>қала</a:t>
            </a: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cs typeface="Times New Roman" pitchFamily="18" charset="0"/>
              </a:rPr>
              <a:t>құрылысы</a:t>
            </a: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cs typeface="Times New Roman" pitchFamily="18" charset="0"/>
              </a:rPr>
              <a:t>бөлімі</a:t>
            </a: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» </a:t>
            </a:r>
            <a:r>
              <a:rPr lang="ru-RU" sz="3200" b="1" dirty="0" err="1">
                <a:solidFill>
                  <a:schemeClr val="bg1"/>
                </a:solidFill>
                <a:cs typeface="Times New Roman" pitchFamily="18" charset="0"/>
              </a:rPr>
              <a:t>коммуналдық</a:t>
            </a: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cs typeface="Times New Roman" pitchFamily="18" charset="0"/>
              </a:rPr>
              <a:t>мемлекеттік</a:t>
            </a: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cs typeface="Times New Roman" pitchFamily="18" charset="0"/>
              </a:rPr>
              <a:t>мекемесінің</a:t>
            </a: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 2027-2029 </a:t>
            </a:r>
            <a:r>
              <a:rPr lang="ru-RU" sz="3200" b="1" dirty="0" err="1">
                <a:solidFill>
                  <a:schemeClr val="bg1"/>
                </a:solidFill>
                <a:cs typeface="Times New Roman" pitchFamily="18" charset="0"/>
              </a:rPr>
              <a:t>жылдарға</a:t>
            </a:r>
            <a:r>
              <a:rPr lang="ru-RU" sz="32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cs typeface="Times New Roman" pitchFamily="18" charset="0"/>
              </a:rPr>
              <a:t>арналған</a:t>
            </a:r>
            <a:endParaRPr lang="ru-RU" sz="3200" b="1" dirty="0">
              <a:solidFill>
                <a:schemeClr val="bg1"/>
              </a:solidFill>
            </a:endParaRPr>
          </a:p>
          <a:p>
            <a:r>
              <a:rPr lang="ru-RU" sz="3200" dirty="0">
                <a:solidFill>
                  <a:schemeClr val="bg1"/>
                </a:solidFill>
                <a:cs typeface="Times New Roman" pitchFamily="18" charset="0"/>
              </a:rPr>
              <a:t>"</a:t>
            </a:r>
            <a:endParaRPr lang="ru-RU" sz="3200" b="1" i="1" dirty="0">
              <a:solidFill>
                <a:schemeClr val="bg1"/>
              </a:solidFill>
              <a:cs typeface="Times New Roman" pitchFamily="18" charset="0"/>
            </a:endParaRPr>
          </a:p>
          <a:p>
            <a:endParaRPr lang="ru-RU" sz="4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94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428604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Құрметті сайт </a:t>
            </a:r>
            <a:r>
              <a:rPr lang="ru-RU" sz="4400" dirty="0" err="1"/>
              <a:t>пайдаланушылары</a:t>
            </a:r>
            <a:r>
              <a:rPr lang="ru-RU" sz="4400" dirty="0"/>
              <a:t>!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5643578"/>
          </a:xfrm>
        </p:spPr>
        <p:txBody>
          <a:bodyPr>
            <a:noAutofit/>
          </a:bodyPr>
          <a:lstStyle/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ақпаратты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қамтитын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 КММ-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нің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2027-2029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ұсынылады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кодекстеріне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Республикасындағы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2001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23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қаңтардағы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№148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Тұрғын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қатынастары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1997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06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сәуірдегі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Республикасындағы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2001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16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шілдедегі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№242-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қалыптастырылған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1082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05800" cy="1847088"/>
          </a:xfrm>
        </p:spPr>
        <p:txBody>
          <a:bodyPr>
            <a:normAutofit/>
          </a:bodyPr>
          <a:lstStyle/>
          <a:p>
            <a:pPr algn="ctr"/>
            <a:br>
              <a:rPr lang="ru-RU" dirty="0"/>
            </a:b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Успен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ауданының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құрылыс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сәулет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және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қала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құрылысы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бөлімі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КММ-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нің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негізгі</a:t>
            </a:r>
            <a:r>
              <a:rPr lang="ru-RU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1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функциялары</a:t>
            </a:r>
            <a:endParaRPr lang="ru-RU" sz="3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520274511"/>
              </p:ext>
            </p:extLst>
          </p:nvPr>
        </p:nvGraphicFramePr>
        <p:xfrm>
          <a:off x="357158" y="1785926"/>
          <a:ext cx="8535322" cy="507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233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305800" cy="928694"/>
          </a:xfrm>
        </p:spPr>
        <p:txBody>
          <a:bodyPr>
            <a:noAutofit/>
          </a:bodyPr>
          <a:lstStyle/>
          <a:p>
            <a:pPr algn="ctr"/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сәулет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құрылысы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2027-2029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6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жобасы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1214422"/>
            <a:ext cx="735811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 err="1"/>
              <a:t>Бөлімнің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бюджеті</a:t>
            </a:r>
            <a:r>
              <a:rPr lang="ru-RU" altLang="ru-RU" sz="1400" dirty="0"/>
              <a:t> – </a:t>
            </a:r>
            <a:r>
              <a:rPr lang="ru-RU" altLang="ru-RU" sz="1400" dirty="0" err="1"/>
              <a:t>ауданның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мемлекеттік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органдары</a:t>
            </a:r>
            <a:r>
              <a:rPr lang="ru-RU" altLang="ru-RU" sz="1400" dirty="0"/>
              <a:t> мен </a:t>
            </a:r>
            <a:r>
              <a:rPr lang="ru-RU" altLang="ru-RU" sz="1400" dirty="0" err="1"/>
              <a:t>оларға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ведомстволық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бағынысты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мекемелердің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міндеттері</a:t>
            </a:r>
            <a:r>
              <a:rPr lang="ru-RU" altLang="ru-RU" sz="1400" dirty="0"/>
              <a:t> мен </a:t>
            </a:r>
            <a:r>
              <a:rPr lang="ru-RU" altLang="ru-RU" sz="1400" dirty="0" err="1"/>
              <a:t>функцияларын</a:t>
            </a:r>
            <a:r>
              <a:rPr lang="ru-RU" altLang="ru-RU" sz="1400" dirty="0"/>
              <a:t> </a:t>
            </a:r>
            <a:r>
              <a:rPr lang="ru-RU" altLang="ru-RU" sz="1400" dirty="0" err="1"/>
              <a:t>қаржылық</a:t>
            </a:r>
            <a:r>
              <a:rPr lang="ru-RU" altLang="ru-RU" sz="1400" dirty="0"/>
              <a:t> </a:t>
            </a:r>
            <a:r>
              <a:rPr lang="ru-RU" altLang="ru-RU" sz="1400" dirty="0" err="1"/>
              <a:t>қамтамасыз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етуге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және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нақты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нәтижелерге</a:t>
            </a:r>
            <a:r>
              <a:rPr lang="ru-RU" altLang="ru-RU" sz="1400" dirty="0"/>
              <a:t> </a:t>
            </a:r>
            <a:r>
              <a:rPr lang="ru-RU" altLang="ru-RU" sz="1400" dirty="0" err="1"/>
              <a:t>қол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жеткізуге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бағытталған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мемлекеттік</a:t>
            </a:r>
            <a:r>
              <a:rPr lang="ru-RU" altLang="ru-RU" sz="1400" dirty="0"/>
              <a:t> </a:t>
            </a:r>
            <a:r>
              <a:rPr lang="ru-RU" altLang="ru-RU" sz="1400" dirty="0" err="1"/>
              <a:t>саясатты</a:t>
            </a:r>
            <a:r>
              <a:rPr lang="ru-RU" altLang="ru-RU" sz="1400" dirty="0"/>
              <a:t> </a:t>
            </a:r>
            <a:r>
              <a:rPr lang="ru-RU" altLang="ru-RU" sz="1400" dirty="0" err="1"/>
              <a:t>іске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асыруға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арналған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орталықтандырылған</a:t>
            </a:r>
            <a:r>
              <a:rPr lang="ru-RU" altLang="ru-RU" sz="1400" dirty="0"/>
              <a:t> </a:t>
            </a:r>
            <a:r>
              <a:rPr lang="ru-RU" altLang="ru-RU" sz="1400" dirty="0" err="1"/>
              <a:t>ақша</a:t>
            </a:r>
            <a:r>
              <a:rPr lang="ru-RU" altLang="ru-RU" sz="1400" dirty="0"/>
              <a:t> </a:t>
            </a:r>
            <a:r>
              <a:rPr lang="ru-RU" altLang="ru-RU" sz="1400" dirty="0" err="1"/>
              <a:t>қоры</a:t>
            </a:r>
            <a:r>
              <a:rPr lang="ru-RU" altLang="ru-RU" dirty="0"/>
              <a:t>. 		</a:t>
            </a:r>
          </a:p>
          <a:p>
            <a:pPr algn="ctr"/>
            <a:r>
              <a:rPr lang="ru-RU" altLang="ru-RU" dirty="0">
                <a:solidFill>
                  <a:srgbClr val="000000"/>
                </a:solidFill>
              </a:rPr>
              <a:t>                                                                                                          </a:t>
            </a:r>
            <a:r>
              <a:rPr lang="ru-RU" altLang="ru-RU" sz="1400" dirty="0" err="1">
                <a:solidFill>
                  <a:srgbClr val="000000"/>
                </a:solidFill>
              </a:rPr>
              <a:t>мың</a:t>
            </a:r>
            <a:r>
              <a:rPr lang="ru-RU" altLang="ru-RU" sz="1400" dirty="0">
                <a:solidFill>
                  <a:srgbClr val="000000"/>
                </a:solidFill>
              </a:rPr>
              <a:t> </a:t>
            </a:r>
            <a:r>
              <a:rPr lang="ru-RU" altLang="ru-RU" sz="1400" dirty="0" err="1">
                <a:solidFill>
                  <a:srgbClr val="000000"/>
                </a:solidFill>
              </a:rPr>
              <a:t>теңге</a:t>
            </a:r>
            <a:r>
              <a:rPr lang="ru-RU" altLang="ru-RU" dirty="0">
                <a:solidFill>
                  <a:srgbClr val="000000"/>
                </a:solidFill>
              </a:rPr>
              <a:t>                     </a:t>
            </a:r>
            <a:endParaRPr lang="ru-RU" altLang="ru-RU" sz="1600" dirty="0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324835"/>
              </p:ext>
            </p:extLst>
          </p:nvPr>
        </p:nvGraphicFramePr>
        <p:xfrm>
          <a:off x="642910" y="2428868"/>
          <a:ext cx="7286676" cy="2904201"/>
        </p:xfrm>
        <a:graphic>
          <a:graphicData uri="http://schemas.openxmlformats.org/drawingml/2006/table">
            <a:tbl>
              <a:tblPr/>
              <a:tblGrid>
                <a:gridCol w="500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3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5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51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24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12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5" marR="91455" marT="45676" marB="4567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Көрсеткіштердің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5" marR="90015" marT="46755" marB="4675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5" marR="90015" marT="46755" marB="4675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5" marR="90015" marT="46755" marB="4675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2029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5" marR="90015" marT="46755" marB="4675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3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55" marR="91455" marT="45676" marB="4567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55" marR="91455" marT="45676" marB="456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1455" marR="91455" marT="45676" marB="456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1455" marR="91455" marT="45676" marB="456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1455" marR="91455" marT="45676" marB="4567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5" marR="91455" marT="45676" marB="4567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Түсімдер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олардың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ішінде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68592" marR="6859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44787</a:t>
                      </a:r>
                    </a:p>
                  </a:txBody>
                  <a:tcPr marL="91465" marR="91465"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44570</a:t>
                      </a:r>
                    </a:p>
                  </a:txBody>
                  <a:tcPr marL="91465" marR="91465"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45938</a:t>
                      </a:r>
                    </a:p>
                  </a:txBody>
                  <a:tcPr marL="91465" marR="91465"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5" marR="91455" marT="45676" marB="4567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</a:t>
                      </a:r>
                    </a:p>
                  </a:txBody>
                  <a:tcPr marL="68592" marR="6859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44787</a:t>
                      </a:r>
                    </a:p>
                  </a:txBody>
                  <a:tcPr marL="91465" marR="91465"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44570</a:t>
                      </a:r>
                    </a:p>
                  </a:txBody>
                  <a:tcPr marL="91465" marR="91465"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45938</a:t>
                      </a:r>
                    </a:p>
                  </a:txBody>
                  <a:tcPr marL="91465" marR="91465"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5" marR="91455" marT="45676" marB="4567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</a:t>
                      </a:r>
                    </a:p>
                  </a:txBody>
                  <a:tcPr marL="68592" marR="6859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65" marR="91465"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5" marR="91465"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5" marR="91465"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070917"/>
                  </a:ext>
                </a:extLst>
              </a:tr>
              <a:tr h="3228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5" marR="91455" marT="45676" marB="4567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</a:t>
                      </a:r>
                    </a:p>
                  </a:txBody>
                  <a:tcPr marL="68592" marR="68592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65" marR="91465"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5" marR="91465"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65" marR="91465" marT="45698" marB="456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48605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ekonom-balkhash.gov.kz/ru/images/stories/5645132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31840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1065419"/>
              </p:ext>
            </p:extLst>
          </p:nvPr>
        </p:nvGraphicFramePr>
        <p:xfrm>
          <a:off x="683567" y="1491364"/>
          <a:ext cx="7704857" cy="503968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64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1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95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88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4906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2027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жыл</a:t>
                      </a:r>
                      <a:endParaRPr lang="ru-RU" baseline="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baseline="0" dirty="0" err="1">
                          <a:solidFill>
                            <a:schemeClr val="bg1"/>
                          </a:solidFill>
                        </a:rPr>
                        <a:t>жоспар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</a:t>
                      </a:r>
                      <a:r>
                        <a:rPr lang="ru-RU" baseline="0" dirty="0"/>
                        <a:t> </a:t>
                      </a:r>
                      <a:r>
                        <a:rPr lang="ru-RU" baseline="0" dirty="0" err="1"/>
                        <a:t>жыл</a:t>
                      </a:r>
                      <a:endParaRPr lang="ru-RU" baseline="0" dirty="0"/>
                    </a:p>
                    <a:p>
                      <a:pPr algn="ctr"/>
                      <a:r>
                        <a:rPr lang="ru-RU" baseline="0" dirty="0" err="1"/>
                        <a:t>жоспар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2029</a:t>
                      </a:r>
                      <a:r>
                        <a:rPr lang="ru-RU" baseline="0" dirty="0"/>
                        <a:t> </a:t>
                      </a:r>
                      <a:r>
                        <a:rPr lang="ru-RU" baseline="0" dirty="0" err="1"/>
                        <a:t>жыл</a:t>
                      </a:r>
                      <a:endParaRPr lang="ru-RU" baseline="0" dirty="0"/>
                    </a:p>
                    <a:p>
                      <a:pPr algn="ctr"/>
                      <a:r>
                        <a:rPr lang="ru-RU" baseline="0" dirty="0" err="1"/>
                        <a:t>жоспар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5402"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259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err="1"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44,57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45,94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45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472.001.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сәулет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құрылысы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деңгейде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қызметтер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оның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ішінде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44,57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45,94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011 –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Республикалық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бюджеттен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берілетін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есебінен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4283077"/>
                  </a:ext>
                </a:extLst>
              </a:tr>
              <a:tr h="9730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015-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бюджет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қаражаты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есебінен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44,57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45,94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681024"/>
                  </a:ext>
                </a:extLst>
              </a:tr>
              <a:tr h="9730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7242072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3059832" y="214290"/>
            <a:ext cx="5727010" cy="910454"/>
          </a:xfrm>
          <a:prstGeom prst="rect">
            <a:avLst/>
          </a:prstGeom>
        </p:spPr>
        <p:txBody>
          <a:bodyPr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</a:t>
            </a:r>
            <a:r>
              <a:rPr kumimoji="0" lang="ru-RU" sz="3000" b="1" i="0" u="none" strike="noStrike" kern="1200" cap="none" spc="0" normalizeH="0" baseline="0" noProof="0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Бөлімнің</a:t>
            </a:r>
            <a:r>
              <a:rPr kumimoji="0" lang="ru-RU" sz="30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2027-2029 </a:t>
            </a:r>
            <a:r>
              <a:rPr kumimoji="0" lang="ru-RU" sz="3000" b="1" i="0" u="none" strike="noStrike" kern="1200" cap="none" spc="0" normalizeH="0" baseline="0" noProof="0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жылдарға</a:t>
            </a:r>
            <a:r>
              <a:rPr kumimoji="0" lang="ru-RU" sz="30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000" b="1" i="0" u="none" strike="noStrike" kern="1200" cap="none" spc="0" normalizeH="0" baseline="0" noProof="0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арналған</a:t>
            </a:r>
            <a:r>
              <a:rPr kumimoji="0" lang="ru-RU" sz="30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000" b="1" i="0" u="none" strike="noStrike" kern="1200" cap="none" spc="0" normalizeH="0" baseline="0" noProof="0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бюджеттік</a:t>
            </a:r>
            <a:r>
              <a:rPr kumimoji="0" lang="ru-RU" sz="30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000" b="1" i="0" u="none" strike="noStrike" kern="1200" cap="none" spc="0" normalizeH="0" baseline="0" noProof="0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бағдарламалар</a:t>
            </a:r>
            <a:r>
              <a:rPr kumimoji="0" lang="ru-RU" sz="30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000" b="1" i="0" u="none" strike="noStrike" kern="1200" cap="none" spc="0" normalizeH="0" baseline="0" noProof="0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бойынша</a:t>
            </a:r>
            <a:r>
              <a:rPr kumimoji="0" lang="ru-RU" sz="30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000" b="1" i="0" u="none" strike="noStrike" kern="1200" cap="none" spc="0" normalizeH="0" baseline="0" noProof="0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шығыстары</a:t>
            </a:r>
            <a:r>
              <a:rPr kumimoji="0" lang="ru-RU" sz="3000" b="1" i="0" u="none" strike="noStrike" kern="1200" cap="none" spc="0" normalizeH="0" baseline="0" noProof="0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33830" y="1214365"/>
            <a:ext cx="871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млн.теңге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587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7510</TotalTime>
  <Words>499</Words>
  <Application>Microsoft Office PowerPoint</Application>
  <PresentationFormat>Экран (4:3)</PresentationFormat>
  <Paragraphs>74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3" baseType="lpstr">
      <vt:lpstr>Arial</vt:lpstr>
      <vt:lpstr>Calibri</vt:lpstr>
      <vt:lpstr>Constantia</vt:lpstr>
      <vt:lpstr>KZ_Churchward</vt:lpstr>
      <vt:lpstr>Times New Roman</vt:lpstr>
      <vt:lpstr>Wingdings</vt:lpstr>
      <vt:lpstr>Wingdings 2</vt:lpstr>
      <vt:lpstr>Поток</vt:lpstr>
      <vt:lpstr>АЗАМАТТЫҚ БЮДЖЕТІТІҢ ЖОБАСЫ</vt:lpstr>
      <vt:lpstr>Құрметті сайт пайдаланушылары!</vt:lpstr>
      <vt:lpstr> «Успен ауданының құрылыс, сәулет және қала құрылысы бөлімі» КММ-нің негізгі функциялары</vt:lpstr>
      <vt:lpstr>Успен ауданының құрылыс, сәулет және қала құрылысы бөлімінің 2027-2029 жылдарға арналған бюджет жобасы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таня</dc:creator>
  <cp:lastModifiedBy>Жанат Отепов</cp:lastModifiedBy>
  <cp:revision>497</cp:revision>
  <cp:lastPrinted>2021-12-29T05:01:00Z</cp:lastPrinted>
  <dcterms:created xsi:type="dcterms:W3CDTF">2011-08-18T13:14:55Z</dcterms:created>
  <dcterms:modified xsi:type="dcterms:W3CDTF">2026-11-03T05:20:57Z</dcterms:modified>
</cp:coreProperties>
</file>