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7">
  <p:sldMasterIdLst>
    <p:sldMasterId id="2147483648" r:id="rId1"/>
  </p:sldMasterIdLst>
  <p:notesMasterIdLst>
    <p:notesMasterId r:id="rId9"/>
  </p:notesMasterIdLst>
  <p:sldIdLst>
    <p:sldId id="297" r:id="rId2"/>
    <p:sldId id="257" r:id="rId3"/>
    <p:sldId id="258" r:id="rId4"/>
    <p:sldId id="296" r:id="rId5"/>
    <p:sldId id="261" r:id="rId6"/>
    <p:sldId id="262" r:id="rId7"/>
    <p:sldId id="268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624" autoAdjust="0"/>
  </p:normalViewPr>
  <p:slideViewPr>
    <p:cSldViewPr>
      <p:cViewPr>
        <p:scale>
          <a:sx n="80" d="100"/>
          <a:sy n="80" d="100"/>
        </p:scale>
        <p:origin x="-2430" y="-6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DD11B-D3D2-4DEA-B796-20802E1865D3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F16E6F-97A6-486D-BD7E-7167C2E007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205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F16E6F-97A6-486D-BD7E-7167C2E0073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271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A9DA8-F884-409C-821D-1034DC1CB5EA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0CA74-556F-4BEF-B35B-991489308D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385765106_1076003660077796_8618232441760251343_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6" t="-12792" r="676" b="12792"/>
          <a:stretch/>
        </p:blipFill>
        <p:spPr bwMode="auto">
          <a:xfrm>
            <a:off x="-52202" y="-2312719"/>
            <a:ext cx="912495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53962" y="6165304"/>
            <a:ext cx="2216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i="1" dirty="0"/>
              <a:t>Қ</a:t>
            </a:r>
            <a:r>
              <a:rPr lang="kk-KZ" b="1" i="1" dirty="0" smtClean="0"/>
              <a:t>аракеткен</a:t>
            </a:r>
            <a:r>
              <a:rPr lang="ru-RU" b="1" i="1" dirty="0" smtClean="0"/>
              <a:t> </a:t>
            </a:r>
            <a:r>
              <a:rPr lang="ru-RU" b="1" i="1" dirty="0"/>
              <a:t>20</a:t>
            </a:r>
            <a:r>
              <a:rPr lang="kk-KZ" b="1" i="1" dirty="0" smtClean="0"/>
              <a:t>26</a:t>
            </a:r>
            <a:r>
              <a:rPr lang="ru-RU" b="1" i="1" dirty="0" smtClean="0"/>
              <a:t> ж</a:t>
            </a:r>
            <a:endParaRPr lang="ru-RU" dirty="0"/>
          </a:p>
        </p:txBody>
      </p:sp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1154667" y="5229200"/>
            <a:ext cx="6505575" cy="785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19050">
                  <a:solidFill>
                    <a:srgbClr val="548DD4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2026-2028 ЖЫЛДАРҒА АРНАЛҒАН АЗАМАТТЫҚ БЮДЖЕТ</a:t>
            </a:r>
            <a:endParaRPr lang="ru-RU" sz="3600" kern="10" spc="0" dirty="0">
              <a:ln w="19050">
                <a:solidFill>
                  <a:srgbClr val="548DD4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78242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1" name="Picture 1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с двумя вырезанными противолежащими углами 9"/>
          <p:cNvSpPr/>
          <p:nvPr/>
        </p:nvSpPr>
        <p:spPr>
          <a:xfrm>
            <a:off x="500034" y="1428736"/>
            <a:ext cx="8143932" cy="4357718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714348" y="1714770"/>
            <a:ext cx="7572428" cy="378565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	Сіздердің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назарларыңызға Қаракеткен ауылдық округінің 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2026-2028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жылдарға арналған азаматтық бюджеті ұсынылады. Аудан бюджетінің негізгі көрсеткіштері  оның қалыптасу параметрлері және бюджеттік қаражаттардың бағыттары туралы ақпарат көрсетілген.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	“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2028 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жылдарға арналған Қаракеткен ауылдық округінің бюджеті туралы”  Жалағаш  аудандық  мәслихатының 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2025 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жылғы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19 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желтоқсандағы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№37-12 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шешімін іске асыру туралы Қаракеткен ауылдық округі әкімінің 2025 жылғы 26 желтоқсандағы №27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шешімін іске асыру туралы” Жалағаш  аудандық  мәслихатының  2026  жылғы   26 тамыздағы № 47-10 шешімімен өзгерістер  енгізілді.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714348" y="582954"/>
            <a:ext cx="6396038" cy="571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/>
                <a:latin typeface="Times New Roman"/>
                <a:cs typeface="Times New Roman"/>
              </a:rPr>
              <a:t>Құрметті сайт оқырмандары!</a:t>
            </a:r>
            <a:endParaRPr lang="ru-RU" sz="3600" kern="10" spc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effectLst/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23" y="5073"/>
            <a:ext cx="9144000" cy="6858000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214414" y="714357"/>
            <a:ext cx="664373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38688" algn="l"/>
              </a:tabLst>
            </a:pPr>
            <a:endParaRPr kumimoji="0" lang="kk-KZ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kk-KZ" sz="3600" b="1" dirty="0">
                <a:solidFill>
                  <a:srgbClr val="FF0000"/>
                </a:solidFill>
              </a:rPr>
              <a:t>Аталған құжат келесі бөлімдерден тұрады: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71472" y="3429000"/>
            <a:ext cx="2214578" cy="12715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357950" y="3429000"/>
            <a:ext cx="1928826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 стрелкой 26"/>
          <p:cNvCxnSpPr/>
          <p:nvPr/>
        </p:nvCxnSpPr>
        <p:spPr>
          <a:xfrm rot="10800000" flipV="1">
            <a:off x="1571604" y="2357430"/>
            <a:ext cx="1357322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rot="16200000" flipH="1">
            <a:off x="6357950" y="2357430"/>
            <a:ext cx="928694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4"/>
          <p:cNvSpPr>
            <a:spLocks noChangeArrowheads="1"/>
          </p:cNvSpPr>
          <p:nvPr/>
        </p:nvSpPr>
        <p:spPr bwMode="auto">
          <a:xfrm>
            <a:off x="714348" y="3591641"/>
            <a:ext cx="18573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kk-KZ" sz="1600" b="1" dirty="0"/>
              <a:t>Қаракеткен ауылдық округ бюджетінің түсімдері</a:t>
            </a:r>
            <a:endParaRPr lang="ru-RU" sz="1600" b="1" dirty="0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6429388" y="3591641"/>
            <a:ext cx="18573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kk-KZ" sz="1600" b="1" dirty="0"/>
              <a:t>Қаракеткен ауылдық округ бюджетінің шығыстары</a:t>
            </a:r>
            <a:endParaRPr lang="ru-RU" sz="1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" descr="D:\Desktop\Новая папка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57224" y="917660"/>
            <a:ext cx="7358114" cy="470898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Қаракеткен ауылдық округінің </a:t>
            </a: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2026-2028 </a:t>
            </a:r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жылдарға арналған Азаматтық бюджеті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	“2026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2028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жылдарға арналған Қаракеткен ауылдық округінің бюджеті туралы”  Жалағаш  аудандық  мәслихатының  2025  жылғы 19  желтоқсандағы №37-12 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шешімін іске асыру туралы Қаракеткен ауылдық округі әкімінің 2025 жылғы 26 желтоқсандағы №27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шешімін іске асыру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туралы”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Жалағаш  аудандық  мәслихатының 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2026 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жылғы  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26 тамыздағы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47-10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шешімімен өзгерістер  енгізілді.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2026-2028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жылдарға арналған Қаракеткен ауылдық округі бюджеті түсімдерінің болжамы бюджеттің түсімдерін болжамдау Әдістемесімен, өңірдің әлеуметтік – экономикалық даму болжамының көрсеткіштері негізінде, Қазақстан Республикасының Салық, Бюджет кодекстеріне және басқа да нормативтік құқықтық актілеріне сәйкес болжамдалған.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85918" y="642918"/>
            <a:ext cx="5572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400" b="1" dirty="0" smtClean="0"/>
              <a:t>2026 </a:t>
            </a:r>
            <a:r>
              <a:rPr lang="kk-KZ" sz="2400" b="1" dirty="0"/>
              <a:t>жылғы базалық мөлшерлемелер</a:t>
            </a:r>
            <a:r>
              <a:rPr lang="kk-KZ" sz="2400" b="1" dirty="0" smtClean="0"/>
              <a:t>:</a:t>
            </a:r>
            <a:endParaRPr lang="ru-RU" sz="2400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988804"/>
              </p:ext>
            </p:extLst>
          </p:nvPr>
        </p:nvGraphicFramePr>
        <p:xfrm>
          <a:off x="714348" y="1214422"/>
          <a:ext cx="7072362" cy="4227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267"/>
                <a:gridCol w="4804520"/>
                <a:gridCol w="1833575"/>
              </a:tblGrid>
              <a:tr h="573070">
                <a:tc>
                  <a:txBody>
                    <a:bodyPr/>
                    <a:lstStyle/>
                    <a:p>
                      <a:r>
                        <a:rPr lang="kk-KZ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Атауы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Сумма</a:t>
                      </a:r>
                      <a:endParaRPr lang="ru-RU" dirty="0"/>
                    </a:p>
                  </a:txBody>
                  <a:tcPr/>
                </a:tc>
              </a:tr>
              <a:tr h="402572">
                <a:tc>
                  <a:txBody>
                    <a:bodyPr/>
                    <a:lstStyle/>
                    <a:p>
                      <a:r>
                        <a:rPr lang="kk-KZ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жалақының ең төмен мөлшері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85 000 теңге</a:t>
                      </a:r>
                      <a:endParaRPr lang="ru-RU" dirty="0"/>
                    </a:p>
                  </a:txBody>
                  <a:tcPr/>
                </a:tc>
              </a:tr>
              <a:tr h="645453">
                <a:tc>
                  <a:txBody>
                    <a:bodyPr/>
                    <a:lstStyle/>
                    <a:p>
                      <a:r>
                        <a:rPr lang="kk-KZ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мемлекеттік базалық зейнетақы төлемінің ең төмен мөлшері </a:t>
                      </a:r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(теңге)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35 596 теңге</a:t>
                      </a:r>
                      <a:endParaRPr lang="ru-RU" dirty="0"/>
                    </a:p>
                  </a:txBody>
                  <a:tcPr/>
                </a:tc>
              </a:tr>
              <a:tr h="402572">
                <a:tc>
                  <a:txBody>
                    <a:bodyPr/>
                    <a:lstStyle/>
                    <a:p>
                      <a:r>
                        <a:rPr lang="kk-KZ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зейнетақының ең төмен мөлшері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69 049 </a:t>
                      </a:r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теңге</a:t>
                      </a:r>
                      <a:endParaRPr lang="ru-RU" dirty="0"/>
                    </a:p>
                  </a:txBody>
                  <a:tcPr/>
                </a:tc>
              </a:tr>
              <a:tr h="1289006">
                <a:tc>
                  <a:txBody>
                    <a:bodyPr/>
                    <a:lstStyle/>
                    <a:p>
                      <a:r>
                        <a:rPr lang="kk-KZ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жәрдемақыларды және өзге де әлеуметтік төлемдерді есептеу, айыппұл санкцияларын, салықтарды және басқа да төлемдерді қолдану үшін айлық есептік көрсеткіш (теңге)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4 325 теңге</a:t>
                      </a:r>
                      <a:endParaRPr lang="ru-RU" dirty="0"/>
                    </a:p>
                  </a:txBody>
                  <a:tcPr/>
                </a:tc>
              </a:tr>
              <a:tr h="902169">
                <a:tc>
                  <a:txBody>
                    <a:bodyPr/>
                    <a:lstStyle/>
                    <a:p>
                      <a:r>
                        <a:rPr lang="kk-KZ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базалық әлеуметтік төлемдердің мөлшерін есептеу үшін ең төмен күнкөріс деңгейінің шамасы (Қызылорда облысы үшін)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50 851 теңге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095264" y="1435813"/>
          <a:ext cx="2953472" cy="4854738"/>
        </p:xfrm>
        <a:graphic>
          <a:graphicData uri="http://schemas.openxmlformats.org/drawingml/2006/table">
            <a:tbl>
              <a:tblPr/>
              <a:tblGrid>
                <a:gridCol w="1499062"/>
                <a:gridCol w="493309"/>
                <a:gridCol w="484803"/>
                <a:gridCol w="476298"/>
              </a:tblGrid>
              <a:tr h="12767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Атауы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2023 жыл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2024 жыл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2025 жыл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1276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болжам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болжам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болжам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Түсімдер оның ішінде: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10 333 007,9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6 089 967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6 598 545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1. Кірістер, оның ішінде: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1 881 258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1 997 938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2 095 430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Салықтық түсімдер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1 844 723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1 976 848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2 067 825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Салықтық емес түс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мдер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4 785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3 840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5 305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Негізгі капиталды сатудан түсетін түсімдер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31 750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17 250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22 300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Трансферттердің түсімдері, оның ішінде: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8 451 750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4 092 029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4503115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Субвенция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3 777 192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4 092 029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4 503 115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Жоғарғы бюджеттен нысаналы трансферттер түсімдері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4674422,2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426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Төмен тұрған мемлекетт</a:t>
                      </a:r>
                      <a:r>
                        <a:rPr lang="en-US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1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басқару органдарынан трансферттер</a:t>
                      </a:r>
                    </a:p>
                  </a:txBody>
                  <a:tcPr marL="6384" marR="6384" marT="638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135,7</a:t>
                      </a:r>
                    </a:p>
                  </a:txBody>
                  <a:tcPr marL="6384" marR="6384" marT="638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Шығыстар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10 376 687,3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6 089 967,0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6 598 545,0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оның ішінде: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Жалпы сипаттағы мемлекетт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қызметтер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2 355 871,5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795 584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856 206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Қорғаныс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15 012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60 550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40 567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Қоғамдық тәртіп, қауіпсіздік, құқықтық, сот, қылмыстық-атқару қызметі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1 600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2 579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2 670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Әлеуметт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көмек және әлеуметт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қамтамасыз ету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1 166 268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1 830 296,0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1 957 044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Тұрғын үй-коммуналдық шаруашылық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1619467,1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211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Мәдениет, спорт, туризм және ақпараттық кеңіст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1 023 250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1 026 531,0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1 135 102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Отын-энергетика кешені және жер қойнауын пайдалану</a:t>
                      </a:r>
                    </a:p>
                  </a:txBody>
                  <a:tcPr marL="6384" marR="6384" marT="638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66 832,8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0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Ауыл, су, орман, балық шаруашылығы, ерекше қорғалатын табиғи аумақтар, қоршаған ортаны және жануарлар дүниесін қорғау, жер қатынастары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177 634,9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158 887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171 032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Өнеркәсіп, сәулет, қала құрылысы және құрылыс қызметі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86 517,6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77 122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83 580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Көл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 және коммуникация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1 366 963,1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333 244,0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108 422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Басқалар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73 747,4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40 594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42 565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Борышқа  қызмет көрсету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76 531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76 448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76 377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Трансферттер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2 346 992,3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1 687 937,0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2 124 769</a:t>
                      </a:r>
                    </a:p>
                  </a:txBody>
                  <a:tcPr marL="6384" marR="6384" marT="638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0" name="Picture 2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785786" y="500042"/>
            <a:ext cx="75724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b="1" dirty="0" err="1" smtClean="0"/>
              <a:t>Қаракеткен</a:t>
            </a:r>
            <a:r>
              <a:rPr lang="ru-RU" b="1" dirty="0" smtClean="0"/>
              <a:t> </a:t>
            </a:r>
            <a:r>
              <a:rPr lang="ru-RU" b="1" dirty="0" err="1"/>
              <a:t>ауылдық</a:t>
            </a:r>
            <a:r>
              <a:rPr lang="ru-RU" b="1" dirty="0"/>
              <a:t> </a:t>
            </a:r>
            <a:r>
              <a:rPr lang="ru-RU" b="1" dirty="0" err="1"/>
              <a:t>округінің</a:t>
            </a:r>
            <a:r>
              <a:rPr lang="ru-RU" b="1" dirty="0"/>
              <a:t> </a:t>
            </a:r>
            <a:r>
              <a:rPr lang="ru-RU" b="1" dirty="0" smtClean="0"/>
              <a:t>2026-2028 </a:t>
            </a:r>
            <a:r>
              <a:rPr lang="ru-RU" b="1" dirty="0" err="1" smtClean="0"/>
              <a:t>жылдарға</a:t>
            </a:r>
            <a:r>
              <a:rPr lang="ru-RU" b="1" dirty="0" smtClean="0"/>
              <a:t> </a:t>
            </a:r>
            <a:r>
              <a:rPr lang="ru-RU" b="1" dirty="0" err="1"/>
              <a:t>арналған</a:t>
            </a:r>
            <a:r>
              <a:rPr lang="ru-RU" b="1" dirty="0"/>
              <a:t> </a:t>
            </a:r>
            <a:r>
              <a:rPr lang="ru-RU" b="1" dirty="0" err="1" smtClean="0"/>
              <a:t>нақтыланған</a:t>
            </a:r>
            <a:r>
              <a:rPr lang="ru-RU" b="1" dirty="0" smtClean="0"/>
              <a:t> </a:t>
            </a:r>
            <a:r>
              <a:rPr lang="ru-RU" b="1" dirty="0" err="1" smtClean="0"/>
              <a:t>Азаматтық</a:t>
            </a:r>
            <a:r>
              <a:rPr lang="ru-RU" b="1" dirty="0" smtClean="0"/>
              <a:t> </a:t>
            </a:r>
            <a:r>
              <a:rPr lang="ru-RU" b="1" dirty="0" err="1"/>
              <a:t>бюджеті</a:t>
            </a:r>
            <a:r>
              <a:rPr lang="ru-RU" b="1" dirty="0"/>
              <a:t> </a:t>
            </a:r>
            <a:r>
              <a:rPr lang="ru-RU" b="1" dirty="0" err="1"/>
              <a:t>түсімдер</a:t>
            </a:r>
            <a:r>
              <a:rPr lang="ru-RU" b="1" dirty="0"/>
              <a:t> мен </a:t>
            </a:r>
            <a:r>
              <a:rPr lang="ru-RU" b="1" dirty="0" err="1"/>
              <a:t>шығындар</a:t>
            </a:r>
            <a:r>
              <a:rPr lang="ru-RU" b="1" dirty="0"/>
              <a:t> </a:t>
            </a:r>
            <a:r>
              <a:rPr lang="ru-RU" b="1" dirty="0" err="1"/>
              <a:t>көлемі</a:t>
            </a:r>
            <a:endParaRPr lang="ru-RU" b="1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732301"/>
              </p:ext>
            </p:extLst>
          </p:nvPr>
        </p:nvGraphicFramePr>
        <p:xfrm>
          <a:off x="928662" y="1500174"/>
          <a:ext cx="7358115" cy="2645979"/>
        </p:xfrm>
        <a:graphic>
          <a:graphicData uri="http://schemas.openxmlformats.org/drawingml/2006/table">
            <a:tbl>
              <a:tblPr/>
              <a:tblGrid>
                <a:gridCol w="3734679"/>
                <a:gridCol w="1229001"/>
                <a:gridCol w="1207813"/>
                <a:gridCol w="1186622"/>
              </a:tblGrid>
              <a:tr h="6476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Наименование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2026 </a:t>
                      </a:r>
                      <a:r>
                        <a:rPr lang="ru-RU" sz="18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жыл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2027 </a:t>
                      </a:r>
                      <a:r>
                        <a:rPr lang="ru-RU" sz="18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жыл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2028 </a:t>
                      </a:r>
                      <a:r>
                        <a:rPr lang="ru-RU" sz="18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жыл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286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Болжам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Болжам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Болжам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Кірістер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125 </a:t>
                      </a:r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813,4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126 450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123 270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18994">
                <a:tc>
                  <a:txBody>
                    <a:bodyPr/>
                    <a:lstStyle/>
                    <a:p>
                      <a:r>
                        <a:rPr lang="kk-K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салықтық түсімдер   </a:t>
                      </a:r>
                      <a:endParaRPr lang="ru-RU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kk-KZ" sz="1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270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kk-KZ" sz="1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270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kk-KZ" sz="1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270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r>
                        <a:rPr lang="kk-K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салықтық емес түсімдер </a:t>
                      </a:r>
                      <a:endParaRPr lang="ru-RU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r>
                        <a:rPr lang="kk-K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Трансферттер</a:t>
                      </a:r>
                      <a:endParaRPr lang="ru-RU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118</a:t>
                      </a:r>
                      <a:r>
                        <a:rPr lang="kk-K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k-K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543,4</a:t>
                      </a:r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119 180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116 000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827489" y="1507438"/>
          <a:ext cx="3489022" cy="4711488"/>
        </p:xfrm>
        <a:graphic>
          <a:graphicData uri="http://schemas.openxmlformats.org/drawingml/2006/table">
            <a:tbl>
              <a:tblPr/>
              <a:tblGrid>
                <a:gridCol w="206130"/>
                <a:gridCol w="206130"/>
                <a:gridCol w="206130"/>
                <a:gridCol w="2409552"/>
                <a:gridCol w="461080"/>
              </a:tblGrid>
              <a:tr h="99841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Санаты 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Сомасы,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мың теңге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Сыныбы 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Кіші сыныбы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                                                    Атауы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3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 b="0">
                          <a:latin typeface="Calibri"/>
                          <a:ea typeface="Times New Roman"/>
                          <a:cs typeface="Times New Roman"/>
                        </a:rPr>
                        <a:t>Кірістер</a:t>
                      </a:r>
                      <a:endParaRPr lang="ru-RU" sz="6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600" b="0">
                          <a:latin typeface="Times New Roman"/>
                          <a:ea typeface="Times New Roman"/>
                          <a:cs typeface="Times New Roman"/>
                        </a:rPr>
                        <a:t>10 333 007,9</a:t>
                      </a:r>
                      <a:endParaRPr lang="ru-RU" sz="6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Салы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қтық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 т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ү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сiмдер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r>
                        <a:rPr lang="kk-KZ" sz="600">
                          <a:latin typeface="Calibri"/>
                          <a:ea typeface="Times New Roman"/>
                          <a:cs typeface="Times New Roman"/>
                        </a:rPr>
                        <a:t>1 844 723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Табыс салығы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465697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KZ 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Корпоративтік табыс салығы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14054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Жеке табыс салы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ғ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451643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Ә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леуметтiк салы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359759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Ә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леуметтiк салы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359759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Меншiк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ке салынатын 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салы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тар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996137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ү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лiк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ке салынатын 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салы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қтар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996137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Тауарлар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ға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, ж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ұ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мыстар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ға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 ж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ә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не 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ызметтерге салынатын iшкi салы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тар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16530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Акциздер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1700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Таби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ғи және басқа да ресурстарды 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пайдалан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ғаны үшін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 т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ү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сетiн т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ү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сiм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дер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7200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ә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сiпкерлiк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 және кәсіби қызметті жүргізгені үшін алынатын алымдар 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7630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5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Заңдық маңызы бар әрекеттердіжасағаныжәне (немесе) оған уәкілеттігі бар мемлекеттік органдар немесе лауазымды адамдар құжаттар бергені үшін алынатын міндетті төлемдер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6600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r>
                        <a:rPr lang="ru-RU" sz="600">
                          <a:latin typeface="Calibri"/>
                          <a:ea typeface="Times New Roman"/>
                          <a:cs typeface="Times New Roman"/>
                        </a:rPr>
                        <a:t>Мемлекеттiк баж</a:t>
                      </a: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6600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Салы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қтық 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емес т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ү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сiмдер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4 785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Мемлекеттік меншіктен түсетін кірістер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2285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Мемлекет меншігіндегі мүлікті жалға беруден түсетін кірістер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1959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Мемлекеттік бюджеттен берілген кредиттер бойынша сыйақылар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191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Мемлекет меншігінен түсетін басқа да кірістер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135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06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Басқа да салықтық емес түсімдер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2500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Басқа да салықтық емес түсімдер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2500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Негізгі капиталды сатудан түсетін түсімдер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31 750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KZ 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Мемлекеттік мекемелерге бекітілген мемлекеттік мүлікті сату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21500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KZ 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Мемлекеттік мекемелерге бекітілген мемлекеттік мүлікті сату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21500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Жерді және материалдық емес активтерді сату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10250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Жерді сату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10000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Материалдық емес активтерді сату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250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Трансферттердің түсімдері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r>
                        <a:rPr lang="kk-KZ" sz="600">
                          <a:latin typeface="Calibri"/>
                          <a:ea typeface="Times New Roman"/>
                          <a:cs typeface="Times New Roman"/>
                        </a:rPr>
                        <a:t>8 451 749,9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1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KZ 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Төмен тұрған мемлекеттiк басқару органдарынан трансферттер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r>
                        <a:rPr lang="kk-KZ" sz="600">
                          <a:latin typeface="Calibri"/>
                          <a:ea typeface="Times New Roman"/>
                          <a:cs typeface="Times New Roman"/>
                        </a:rPr>
                        <a:t>135,7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KZ 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Аудандық маңызы бар қалалардың, ауылдардың, кенттердің, ауылдық округтардың бюджеттерінен трансферттер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r>
                        <a:rPr lang="kk-KZ" sz="600">
                          <a:latin typeface="Calibri"/>
                          <a:ea typeface="Times New Roman"/>
                          <a:cs typeface="Times New Roman"/>
                        </a:rPr>
                        <a:t>135,7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6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Мемлекеттік басқарудың жоғарғы тұрған органдарынан түсетін трансферттер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r>
                        <a:rPr lang="kk-KZ" sz="600">
                          <a:latin typeface="Calibri"/>
                          <a:ea typeface="Times New Roman"/>
                          <a:cs typeface="Times New Roman"/>
                        </a:rPr>
                        <a:t>8451614,2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Облысты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қ </a:t>
                      </a:r>
                      <a:r>
                        <a:rPr lang="ru-RU" sz="600">
                          <a:latin typeface="Times New Roman"/>
                          <a:ea typeface="Times New Roman"/>
                          <a:cs typeface="Times New Roman"/>
                        </a:rPr>
                        <a:t>бюджеттен </a:t>
                      </a:r>
                      <a:r>
                        <a:rPr lang="kk-KZ" sz="600">
                          <a:latin typeface="Times New Roman"/>
                          <a:ea typeface="Times New Roman"/>
                          <a:cs typeface="Times New Roman"/>
                        </a:rPr>
                        <a:t>түсетін трансферттер</a:t>
                      </a: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r>
                        <a:rPr lang="kk-KZ" sz="600">
                          <a:latin typeface="Calibri"/>
                          <a:ea typeface="Times New Roman"/>
                          <a:cs typeface="Times New Roman"/>
                        </a:rPr>
                        <a:t>8451614,2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KZ 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tabLst>
                          <a:tab pos="449580" algn="l"/>
                          <a:tab pos="2969895" algn="ctr"/>
                          <a:tab pos="5940425" algn="r"/>
                        </a:tabLst>
                      </a:pPr>
                      <a:endParaRPr lang="kk-KZ" sz="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9068" marR="390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Picture 2" descr="D:\Desktop\1613504261_6-p-fon-dlya-prezentatsii-po-tatarskomu-yaziku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2970213" algn="ctr"/>
                <a:tab pos="5940425" algn="r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15969" y="228600"/>
            <a:ext cx="16802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000" b="1" dirty="0"/>
              <a:t>Шығыстар</a:t>
            </a:r>
            <a:endParaRPr lang="ru-RU" dirty="0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642910" y="628517"/>
            <a:ext cx="7858148" cy="557075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kk-KZ" sz="1600" b="1" dirty="0"/>
              <a:t>    </a:t>
            </a:r>
            <a:r>
              <a:rPr lang="kk-KZ" sz="1600" b="1" u="sng" dirty="0"/>
              <a:t> </a:t>
            </a:r>
            <a:r>
              <a:rPr lang="kk-KZ" sz="1600" b="1" u="sng" dirty="0">
                <a:latin typeface="Times New Roman" pitchFamily="18" charset="0"/>
                <a:cs typeface="Times New Roman" pitchFamily="18" charset="0"/>
              </a:rPr>
              <a:t>1.«Жалпы сипаттағы мемлекеттік қызмет</a:t>
            </a:r>
            <a:r>
              <a:rPr lang="kk-KZ" sz="1600" b="1" dirty="0">
                <a:latin typeface="Times New Roman" pitchFamily="18" charset="0"/>
                <a:cs typeface="Times New Roman" pitchFamily="18" charset="0"/>
              </a:rPr>
              <a:t>» функционалдық тобы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kk-KZ" sz="1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Аудандық маңызы бар қала, ауыл, кент, ауылдық округ әкімінің қызметін қамтамасыз ету жөніндегі қызметтер» бағдарламасы бойынша: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жылы –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51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741,9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мың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теңге;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Осы шығындар аппарат қызметкерлерін ұстауға бағытталады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kk-KZ" sz="1600" b="1" u="sng" dirty="0">
                <a:latin typeface="Times New Roman" pitchFamily="18" charset="0"/>
                <a:cs typeface="Times New Roman" pitchFamily="18" charset="0"/>
              </a:rPr>
              <a:t>7. «Тұрғын үй-коммуналдық шаруашылық» </a:t>
            </a:r>
            <a:r>
              <a:rPr lang="kk-KZ" sz="1600" b="1" dirty="0">
                <a:latin typeface="Times New Roman" pitchFamily="18" charset="0"/>
                <a:cs typeface="Times New Roman" pitchFamily="18" charset="0"/>
              </a:rPr>
              <a:t> функционалдық тобы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	«Елді мекендердегі көшелерді жарықтандыру»  бағдарламасы бойынша: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жылы –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1 908 мың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теңге;</a:t>
            </a:r>
            <a:r>
              <a:rPr lang="kk-KZ" sz="1600" i="1" dirty="0">
                <a:latin typeface="Times New Roman" pitchFamily="18" charset="0"/>
                <a:cs typeface="Times New Roman" pitchFamily="18" charset="0"/>
              </a:rPr>
              <a:t>(жарықтандырудың төлемі мен күтіп ұстауға жұмсалады)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«Елдi мекендердiң санитариясын қамтамасыз ету» бағдарламасы бойынша: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жылы –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2 425,4 мың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теңге;</a:t>
            </a:r>
            <a:r>
              <a:rPr lang="kk-KZ" sz="1600" i="1" dirty="0">
                <a:latin typeface="Times New Roman" pitchFamily="18" charset="0"/>
                <a:cs typeface="Times New Roman" pitchFamily="18" charset="0"/>
              </a:rPr>
              <a:t>(контейнер жасау, күл-қоқыстарды шығару, қоқыс төгетін аймақты қоршау)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Елді мекендерді абаттандыру мен көгалдандыру» бағдарламасы бойынша: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жылы –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000 мың теңге; </a:t>
            </a:r>
            <a:r>
              <a:rPr lang="kk-KZ" sz="1600" i="1" dirty="0">
                <a:latin typeface="Times New Roman" pitchFamily="18" charset="0"/>
                <a:cs typeface="Times New Roman" pitchFamily="18" charset="0"/>
              </a:rPr>
              <a:t>(ауылдағы көшені абаттандыру, ауыл ішіне су себу, саябақтарды күтіп ұстау, билбордтарды ауыстыру) </a:t>
            </a:r>
            <a:endParaRPr lang="kk-KZ" sz="16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b="1" u="sng" dirty="0">
                <a:latin typeface="Times New Roman" pitchFamily="18" charset="0"/>
                <a:cs typeface="Times New Roman" pitchFamily="18" charset="0"/>
              </a:rPr>
              <a:t>8. «Мәдениет, спорт, туризм және ақпараттық кеңістік» </a:t>
            </a:r>
            <a:r>
              <a:rPr lang="kk-KZ" sz="1600" b="1" dirty="0">
                <a:latin typeface="Times New Roman" pitchFamily="18" charset="0"/>
                <a:cs typeface="Times New Roman" pitchFamily="18" charset="0"/>
              </a:rPr>
              <a:t> функционалдық тобы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«Жергілікті деңгейде мәдени-демалыс жұмысын қолдау»  бағдарламасы бойынша: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2026 жылы –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65 126 мың 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теңге;</a:t>
            </a:r>
            <a:r>
              <a:rPr lang="kk-KZ" sz="1600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kk-KZ" sz="1600" dirty="0">
                <a:latin typeface="Times New Roman" pitchFamily="18" charset="0"/>
                <a:cs typeface="Times New Roman" pitchFamily="18" charset="0"/>
              </a:rPr>
              <a:t>ауылдық клубтың қызметін қамтамасыз ету</a:t>
            </a:r>
            <a:r>
              <a:rPr lang="kk-KZ" sz="1600" i="1" dirty="0">
                <a:latin typeface="Times New Roman" pitchFamily="18" charset="0"/>
                <a:cs typeface="Times New Roman" pitchFamily="18" charset="0"/>
              </a:rPr>
              <a:t> жұмсалады)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1600" dirty="0"/>
              <a:t> </a:t>
            </a:r>
            <a:endParaRPr lang="ru-RU" sz="1600" dirty="0"/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2807</TotalTime>
  <Words>756</Words>
  <Application>Microsoft Office PowerPoint</Application>
  <PresentationFormat>Экран (4:3)</PresentationFormat>
  <Paragraphs>280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User</cp:lastModifiedBy>
  <cp:revision>233</cp:revision>
  <dcterms:created xsi:type="dcterms:W3CDTF">2023-11-14T04:41:50Z</dcterms:created>
  <dcterms:modified xsi:type="dcterms:W3CDTF">2026-11-02T13:21:13Z</dcterms:modified>
</cp:coreProperties>
</file>