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sldIdLst>
    <p:sldId id="256" r:id="rId2"/>
    <p:sldId id="390" r:id="rId3"/>
    <p:sldId id="259" r:id="rId4"/>
    <p:sldId id="257" r:id="rId5"/>
    <p:sldId id="360" r:id="rId6"/>
    <p:sldId id="260" r:id="rId7"/>
    <p:sldId id="367" r:id="rId8"/>
    <p:sldId id="275" r:id="rId9"/>
    <p:sldId id="391" r:id="rId10"/>
    <p:sldId id="359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>
      <p:cViewPr varScale="1">
        <p:scale>
          <a:sx n="64" d="100"/>
          <a:sy n="64" d="100"/>
        </p:scale>
        <p:origin x="162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149975399558791"/>
          <c:y val="4.2988181281892003E-2"/>
          <c:w val="0.69653972423614863"/>
          <c:h val="0.66793085444358935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1757952820057061E-2"/>
                  <c:y val="-2.2356670855038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D11-4E4F-AA9B-712B313D87D5}"/>
                </c:ext>
              </c:extLst>
            </c:dLbl>
            <c:dLbl>
              <c:idx val="1"/>
              <c:layout>
                <c:manualLayout>
                  <c:x val="-1.6797009327006087E-2"/>
                  <c:y val="-2.980889447338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378079684267884"/>
                      <c:h val="4.32850966481032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2D11-4E4F-AA9B-712B313D87D5}"/>
                </c:ext>
              </c:extLst>
            </c:dLbl>
            <c:dLbl>
              <c:idx val="2"/>
              <c:layout>
                <c:manualLayout>
                  <c:x val="-1.8476783002946761E-2"/>
                  <c:y val="-1.2420372697243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D11-4E4F-AA9B-712B313D87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меншікті кірістер</c:v>
                </c:pt>
                <c:pt idx="1">
                  <c:v>трансферттер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5105.3999999999996</c:v>
                </c:pt>
                <c:pt idx="1">
                  <c:v>384.2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16-44BA-AE74-BAA029A81014}"/>
            </c:ext>
          </c:extLst>
        </c:ser>
        <c:ser>
          <c:idx val="0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52C8-4409-A8E8-D2FF096E0542}"/>
                </c:ext>
              </c:extLst>
            </c:dLbl>
            <c:dLbl>
              <c:idx val="1"/>
              <c:layout>
                <c:manualLayout>
                  <c:x val="3.8633273551616026E-2"/>
                  <c:y val="-7.45222361834601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48A-4650-8D68-FE8128CCFDB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меншікті кірістер</c:v>
                </c:pt>
                <c:pt idx="1">
                  <c:v>трансферттер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9948.9</c:v>
                </c:pt>
                <c:pt idx="1">
                  <c:v>1873.1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8A-4650-8D68-FE8128CCF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7230720"/>
        <c:axId val="104530304"/>
        <c:axId val="0"/>
      </c:bar3DChart>
      <c:catAx>
        <c:axId val="107230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4530304"/>
        <c:crosses val="autoZero"/>
        <c:auto val="1"/>
        <c:lblAlgn val="ctr"/>
        <c:lblOffset val="100"/>
        <c:noMultiLvlLbl val="0"/>
      </c:catAx>
      <c:valAx>
        <c:axId val="104530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2307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6566366704162179E-2"/>
          <c:y val="1.8853359889783861E-2"/>
          <c:w val="0.90152887139107662"/>
          <c:h val="0.7644658180298352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17F4-47D3-B750-F006204F824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7F4-47D3-B750-F006204F824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17F4-47D3-B750-F006204F82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жыл</c:v>
                </c:pt>
                <c:pt idx="1">
                  <c:v>2025 жыл</c:v>
                </c:pt>
                <c:pt idx="2">
                  <c:v>2026 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5623.8</c:v>
                </c:pt>
                <c:pt idx="1">
                  <c:v>5551.7</c:v>
                </c:pt>
                <c:pt idx="2">
                  <c:v>8712.6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8-4F31-9050-F75EEB56578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17F4-47D3-B750-F006204F824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17F4-47D3-B750-F006204F824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17F4-47D3-B750-F006204F82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жыл</c:v>
                </c:pt>
                <c:pt idx="1">
                  <c:v>2025 жыл</c:v>
                </c:pt>
                <c:pt idx="2">
                  <c:v>2026 жыл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5619.6</c:v>
                </c:pt>
                <c:pt idx="1">
                  <c:v>5502.2</c:v>
                </c:pt>
                <c:pt idx="2">
                  <c:v>8710.1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C8-4F31-9050-F75EEB5657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shape val="box"/>
        <c:axId val="152122496"/>
        <c:axId val="152124032"/>
        <c:axId val="104439808"/>
      </c:bar3DChart>
      <c:catAx>
        <c:axId val="1521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24032"/>
        <c:crosses val="autoZero"/>
        <c:auto val="1"/>
        <c:lblAlgn val="ctr"/>
        <c:lblOffset val="100"/>
        <c:noMultiLvlLbl val="0"/>
      </c:catAx>
      <c:valAx>
        <c:axId val="152124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22496"/>
        <c:crosses val="autoZero"/>
        <c:crossBetween val="between"/>
      </c:valAx>
      <c:serAx>
        <c:axId val="104439808"/>
        <c:scaling>
          <c:orientation val="minMax"/>
        </c:scaling>
        <c:delete val="1"/>
        <c:axPos val="b"/>
        <c:majorTickMark val="out"/>
        <c:minorTickMark val="none"/>
        <c:tickLblPos val="nextTo"/>
        <c:crossAx val="152124032"/>
        <c:crosses val="autoZero"/>
      </c:ser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507338368418262"/>
          <c:y val="0.98404706240369488"/>
          <c:w val="0.1698532326316354"/>
          <c:h val="1.59529375963057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/>
                      <a:t>ТКШ
21%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DE4-4458-8C67-AE23FCA27C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err="1"/>
                      <a:t>Қорғаныс</a:t>
                    </a:r>
                    <a:r>
                      <a:rPr lang="ru-RU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DE4-4458-8C67-AE23FCA27C1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err="1"/>
                      <a:t>Басқалар</a:t>
                    </a:r>
                    <a:r>
                      <a:rPr lang="ru-RU" dirty="0"/>
                      <a:t>
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DE4-4458-8C67-AE23FCA27C1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dirty="0" err="1"/>
                      <a:t>жоғары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тұрған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бюджетке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трансферттер</a:t>
                    </a:r>
                    <a:r>
                      <a:rPr lang="ru-RU" dirty="0"/>
                      <a:t>
50%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DE4-4458-8C67-AE23FCA27C1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dirty="0"/>
                      <a:t>Мем. </a:t>
                    </a:r>
                    <a:r>
                      <a:rPr lang="ru-RU" dirty="0" err="1"/>
                      <a:t>қызмет</a:t>
                    </a:r>
                    <a:r>
                      <a:rPr lang="ru-RU" dirty="0"/>
                      <a:t>.
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DE4-4458-8C67-AE23FCA27C1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dirty="0"/>
                      <a:t>ЖӨБ </a:t>
                    </a:r>
                    <a:r>
                      <a:rPr lang="ru-RU" dirty="0" err="1"/>
                      <a:t>трансферттері</a:t>
                    </a:r>
                    <a:r>
                      <a:rPr lang="ru-RU" dirty="0"/>
                      <a:t>
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DE4-4458-8C67-AE23FCA27C1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 err="1"/>
                      <a:t>Мәдениет</a:t>
                    </a:r>
                    <a:r>
                      <a:rPr lang="ru-RU" dirty="0"/>
                      <a:t> 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0DE4-4458-8C67-AE23FCA27C1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ru-RU" dirty="0" err="1"/>
                      <a:t>Әл</a:t>
                    </a:r>
                    <a:r>
                      <a:rPr lang="ru-RU" dirty="0"/>
                      <a:t>. </a:t>
                    </a:r>
                    <a:r>
                      <a:rPr lang="ru-RU" dirty="0" err="1"/>
                      <a:t>қамсызд</a:t>
                    </a:r>
                    <a:r>
                      <a:rPr lang="ru-RU" dirty="0"/>
                      <a:t>.
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DE4-4458-8C67-AE23FCA27C1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ЖКХ</c:v>
                </c:pt>
                <c:pt idx="1">
                  <c:v>Оборона</c:v>
                </c:pt>
                <c:pt idx="2">
                  <c:v>Прочие</c:v>
                </c:pt>
                <c:pt idx="3">
                  <c:v>трансферты вышестоящему бюджету</c:v>
                </c:pt>
                <c:pt idx="4">
                  <c:v>Гос.услуги</c:v>
                </c:pt>
                <c:pt idx="5">
                  <c:v>Трансферты МСУ</c:v>
                </c:pt>
                <c:pt idx="6">
                  <c:v>Культура</c:v>
                </c:pt>
                <c:pt idx="7">
                  <c:v>Соц. Обеспечение</c:v>
                </c:pt>
                <c:pt idx="8">
                  <c:v>Резерв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21.3</c:v>
                </c:pt>
                <c:pt idx="1">
                  <c:v>1.3</c:v>
                </c:pt>
                <c:pt idx="2">
                  <c:v>1.5</c:v>
                </c:pt>
                <c:pt idx="3">
                  <c:v>50.3</c:v>
                </c:pt>
                <c:pt idx="4">
                  <c:v>4.5</c:v>
                </c:pt>
                <c:pt idx="5">
                  <c:v>2.9</c:v>
                </c:pt>
                <c:pt idx="6">
                  <c:v>7.6</c:v>
                </c:pt>
                <c:pt idx="7">
                  <c:v>7.1</c:v>
                </c:pt>
                <c:pt idx="8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58-42A3-83B6-B4C035590C9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0.28571</cdr:x>
      <cdr:y>0.15493</cdr:y>
    </cdr:from>
    <cdr:to>
      <cdr:x>0.40665</cdr:x>
      <cdr:y>0.33378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240" y="7920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4476E-723E-4034-9EA6-8DD9E921019C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B98B2-A267-4641-902C-B28ADCF35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971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29058D-860F-4F2B-9CFD-3F2BCAC1A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464957-D35C-4EE1-9B46-C9BAEC280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F67F38-4BB0-49BB-962D-FF65C93A0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CCF30-A0FB-401C-A1AD-6D67ED820F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616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14290"/>
            <a:ext cx="6172200" cy="602302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br>
              <a:rPr lang="ru-RU" altLang="ru-RU" sz="4000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ru-RU" altLang="ru-RU" sz="4000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ru-RU" altLang="ru-RU" sz="4000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ru-RU" altLang="ru-RU" sz="4000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4000" dirty="0"/>
              <a:t> </a:t>
            </a:r>
            <a:r>
              <a:rPr lang="ru-RU" sz="3600" dirty="0"/>
              <a:t>202</a:t>
            </a:r>
            <a:r>
              <a:rPr lang="en-US" sz="3600" dirty="0"/>
              <a:t>6</a:t>
            </a:r>
            <a:r>
              <a:rPr lang="ru-RU" sz="3600" dirty="0"/>
              <a:t> </a:t>
            </a:r>
            <a:r>
              <a:rPr lang="ru-RU" sz="3600" dirty="0" err="1"/>
              <a:t>жылдың</a:t>
            </a:r>
            <a:r>
              <a:rPr lang="ru-RU" sz="3600" dirty="0"/>
              <a:t> І жарты</a:t>
            </a:r>
            <a:r>
              <a:rPr lang="en-US" sz="3600" dirty="0"/>
              <a:t> </a:t>
            </a:r>
            <a:r>
              <a:rPr lang="ru-RU" sz="3600" dirty="0" err="1"/>
              <a:t>жылдығындағы</a:t>
            </a:r>
            <a:r>
              <a:rPr lang="ru-RU" sz="3600" dirty="0"/>
              <a:t> </a:t>
            </a:r>
            <a:b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Алтай </a:t>
            </a:r>
            <a:r>
              <a:rPr lang="ru-RU" altLang="ru-RU" sz="3600" dirty="0" err="1">
                <a:solidFill>
                  <a:schemeClr val="tx1"/>
                </a:solidFill>
                <a:latin typeface="Times New Roman" pitchFamily="18" charset="0"/>
              </a:rPr>
              <a:t>ауданы</a:t>
            </a: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3600" dirty="0" err="1">
                <a:solidFill>
                  <a:schemeClr val="tx1"/>
                </a:solidFill>
                <a:latin typeface="Times New Roman" pitchFamily="18" charset="0"/>
              </a:rPr>
              <a:t>аудандық</a:t>
            </a: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3600" dirty="0" err="1">
                <a:solidFill>
                  <a:schemeClr val="tx1"/>
                </a:solidFill>
                <a:latin typeface="Times New Roman" pitchFamily="18" charset="0"/>
              </a:rPr>
              <a:t>бюджетінің</a:t>
            </a: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3600" dirty="0" err="1">
                <a:solidFill>
                  <a:schemeClr val="tx1"/>
                </a:solidFill>
                <a:latin typeface="Times New Roman" pitchFamily="18" charset="0"/>
              </a:rPr>
              <a:t>атқарылу</a:t>
            </a: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sz="3600" dirty="0" err="1">
                <a:solidFill>
                  <a:schemeClr val="tx1"/>
                </a:solidFill>
                <a:latin typeface="Times New Roman" pitchFamily="18" charset="0"/>
              </a:rPr>
              <a:t>қорытындысы</a:t>
            </a:r>
            <a:b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ru-RU" altLang="ru-RU" sz="3600" dirty="0">
                <a:solidFill>
                  <a:srgbClr val="0000CC"/>
                </a:solidFill>
                <a:latin typeface="Times New Roman" pitchFamily="18" charset="0"/>
              </a:rPr>
            </a:br>
            <a:r>
              <a:rPr lang="ru-RU" altLang="ru-RU" sz="3600" dirty="0" err="1">
                <a:solidFill>
                  <a:schemeClr val="tx1"/>
                </a:solidFill>
                <a:latin typeface="Times New Roman" pitchFamily="18" charset="0"/>
              </a:rPr>
              <a:t>Азаматтық</a:t>
            </a: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</a:rPr>
              <a:t> бюджет </a:t>
            </a:r>
            <a:b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ru-RU" altLang="ru-RU" sz="2400" dirty="0">
                <a:solidFill>
                  <a:schemeClr val="tx1"/>
                </a:solidFill>
                <a:latin typeface="Times New Roman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11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67544" y="188640"/>
            <a:ext cx="8136904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160" b="1" dirty="0">
                <a:solidFill>
                  <a:prstClr val="black"/>
                </a:solidFill>
              </a:rPr>
              <a:t>Алтай </a:t>
            </a:r>
            <a:r>
              <a:rPr lang="ru-RU" sz="2160" b="1" dirty="0" err="1">
                <a:solidFill>
                  <a:prstClr val="black"/>
                </a:solidFill>
              </a:rPr>
              <a:t>ауданының әлеуметтік-экономикалық дамуын</a:t>
            </a:r>
            <a:r>
              <a:rPr lang="ru-RU" sz="2160" b="1" dirty="0">
                <a:solidFill>
                  <a:prstClr val="black"/>
                </a:solidFill>
              </a:rPr>
              <a:t> </a:t>
            </a:r>
            <a:r>
              <a:rPr lang="ru-RU" sz="2160" b="1" dirty="0" err="1">
                <a:solidFill>
                  <a:prstClr val="black"/>
                </a:solidFill>
              </a:rPr>
              <a:t>сипаттайтын</a:t>
            </a:r>
            <a:r>
              <a:rPr lang="ru-RU" sz="2160" b="1" dirty="0">
                <a:solidFill>
                  <a:prstClr val="black"/>
                </a:solidFill>
              </a:rPr>
              <a:t> </a:t>
            </a:r>
            <a:r>
              <a:rPr lang="ru-RU" sz="2160" b="1" dirty="0" err="1">
                <a:solidFill>
                  <a:prstClr val="black"/>
                </a:solidFill>
              </a:rPr>
              <a:t>маңызды индикаторлар</a:t>
            </a:r>
            <a:endParaRPr lang="ru-RU" sz="2160" b="1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982168"/>
              </p:ext>
            </p:extLst>
          </p:nvPr>
        </p:nvGraphicFramePr>
        <p:xfrm>
          <a:off x="611560" y="1234124"/>
          <a:ext cx="8280920" cy="4979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3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1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1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14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47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effectLst/>
                        </a:rPr>
                        <a:t>Көрсеткіштер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6370" marR="6370" marT="637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</a:t>
                      </a:r>
                      <a:r>
                        <a:rPr lang="en-US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жыл</a:t>
                      </a:r>
                      <a:endParaRPr lang="ru-RU" sz="14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370" marR="6370" marT="637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202</a:t>
                      </a:r>
                      <a:r>
                        <a:rPr lang="en-US" sz="1400" b="1" i="0" u="none" strike="noStrike" dirty="0">
                          <a:effectLst/>
                          <a:latin typeface="Times New Roman"/>
                        </a:rPr>
                        <a:t>5</a:t>
                      </a:r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 err="1">
                          <a:effectLst/>
                          <a:latin typeface="Times New Roman"/>
                        </a:rPr>
                        <a:t>жыл</a:t>
                      </a:r>
                      <a:endParaRPr lang="ru-RU" sz="14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6370" marR="6370" marT="637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</a:t>
                      </a:r>
                      <a:r>
                        <a:rPr lang="en-US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ж. 202</a:t>
                      </a:r>
                      <a:r>
                        <a:rPr lang="en-US" sz="1400" b="1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400" b="1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ж. % </a:t>
                      </a:r>
                    </a:p>
                  </a:txBody>
                  <a:tcPr marL="6370" marR="6370" marT="637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ҚҚК</a:t>
                      </a:r>
                    </a:p>
                  </a:txBody>
                  <a:tcPr marL="6370" marR="6370" marT="637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Өнеркәсіп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өнімінің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көлемі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млн.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теңге, оның ішінде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22 089,3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19 211,4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96,4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2541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Өңдеу</a:t>
                      </a:r>
                      <a:r>
                        <a:rPr kumimoji="0"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өнеркәсібі</a:t>
                      </a:r>
                      <a:r>
                        <a:rPr kumimoji="0"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млн. те</a:t>
                      </a:r>
                      <a:r>
                        <a:rPr kumimoji="0" lang="kk-KZ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ң</a:t>
                      </a:r>
                      <a:r>
                        <a:rPr kumimoji="0" lang="ru-RU" sz="140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</a:t>
                      </a:r>
                      <a:endParaRPr kumimoji="0" lang="en-US" sz="1400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endParaRPr kumimoji="0" lang="ru-RU" sz="1400" b="0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63,0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48591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Ауыл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шаруашылығының жалпы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өнімінің көлемі, 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млн.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теңге</a:t>
                      </a:r>
                      <a:endParaRPr kumimoji="0"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7 147,2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111,8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104,1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99195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Ауыл</a:t>
                      </a:r>
                      <a:r>
                        <a:rPr kumimoji="0"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шаруашылығының жалпы</a:t>
                      </a:r>
                      <a:r>
                        <a:rPr kumimoji="0"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өнімінің көлемі, </a:t>
                      </a:r>
                      <a:r>
                        <a:rPr kumimoji="0"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млн. </a:t>
                      </a:r>
                      <a:r>
                        <a:rPr kumimoji="0" lang="ru-RU" sz="140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теңге</a:t>
                      </a:r>
                      <a:endParaRPr kumimoji="0" lang="ru-RU" sz="1400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6 082,8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114,1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104,9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5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3.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Негізгі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капиталға инвестициялар</a:t>
                      </a: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млн.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18 904,5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18 953,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94,4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843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Жеке</a:t>
                      </a:r>
                      <a:r>
                        <a:rPr kumimoji="0" lang="ru-RU" sz="1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инвестициялар</a:t>
                      </a:r>
                      <a:endParaRPr kumimoji="0" lang="ru-RU" sz="1400" b="0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11 638,7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11 378,4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102,3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4.Тұрғын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үйді енгізу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+mj-lt"/>
                        </a:rPr>
                        <a:t>шаршы</a:t>
                      </a:r>
                      <a:r>
                        <a:rPr lang="ru-RU" sz="1400" dirty="0">
                          <a:effectLst/>
                          <a:latin typeface="+mj-lt"/>
                        </a:rPr>
                        <a:t> метр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2000" marR="6370" marT="637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1 913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298,4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Бөлшек сауда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айналымы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млн.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теңге</a:t>
                      </a:r>
                      <a:endParaRPr kumimoji="0"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25 133,7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22 438,0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Құрылыс жұмыстарының көлемі, </a:t>
                      </a:r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млн. </a:t>
                      </a:r>
                      <a:r>
                        <a:rPr kumimoji="0" lang="ru-RU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теңге</a:t>
                      </a:r>
                      <a:endParaRPr kumimoji="0" lang="ru-RU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6 660,2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8 535,9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78,0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73,3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33976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7.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Көтерме сауда</a:t>
                      </a:r>
                      <a:r>
                        <a:rPr kumimoji="0"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млн. </a:t>
                      </a:r>
                      <a:r>
                        <a:rPr kumimoji="0" lang="ru-RU" sz="14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теңге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6 802,9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4913,5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138,5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128,3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07712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91634979"/>
              </p:ext>
            </p:extLst>
          </p:nvPr>
        </p:nvGraphicFramePr>
        <p:xfrm>
          <a:off x="251519" y="188638"/>
          <a:ext cx="8424936" cy="645104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38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9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6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62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67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7236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202</a:t>
                      </a:r>
                      <a:r>
                        <a:rPr lang="en-US" sz="2400" b="1" u="none" strike="noStrike" dirty="0">
                          <a:effectLst/>
                        </a:rPr>
                        <a:t>4</a:t>
                      </a:r>
                      <a:r>
                        <a:rPr lang="ru-RU" sz="2400" b="1" u="none" strike="noStrike" dirty="0">
                          <a:effectLst/>
                        </a:rPr>
                        <a:t>-202</a:t>
                      </a:r>
                      <a:r>
                        <a:rPr lang="en-US" sz="2400" b="1" u="none" strike="noStrike" dirty="0">
                          <a:effectLst/>
                        </a:rPr>
                        <a:t>6</a:t>
                      </a:r>
                      <a:r>
                        <a:rPr lang="ru-RU" sz="2400" b="1" u="none" strike="noStrike" dirty="0">
                          <a:effectLst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</a:rPr>
                        <a:t>жылдарға</a:t>
                      </a:r>
                      <a:r>
                        <a:rPr lang="ru-RU" sz="2400" b="1" u="none" strike="noStrike" dirty="0">
                          <a:effectLst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</a:rPr>
                        <a:t>арналған</a:t>
                      </a:r>
                      <a:r>
                        <a:rPr lang="ru-RU" sz="2400" b="1" u="none" strike="noStrike" dirty="0">
                          <a:effectLst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</a:rPr>
                        <a:t>аудандық</a:t>
                      </a:r>
                      <a:r>
                        <a:rPr lang="ru-RU" sz="2400" b="1" u="none" strike="noStrike" dirty="0">
                          <a:effectLst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</a:rPr>
                        <a:t>бюджетке</a:t>
                      </a:r>
                      <a:r>
                        <a:rPr lang="ru-RU" sz="2400" b="1" u="none" strike="noStrike" dirty="0">
                          <a:effectLst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</a:rPr>
                        <a:t>түсетін</a:t>
                      </a:r>
                      <a:r>
                        <a:rPr lang="ru-RU" sz="2400" b="1" u="none" strike="noStrike" dirty="0">
                          <a:effectLst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</a:rPr>
                        <a:t>түсімдер</a:t>
                      </a:r>
                      <a:r>
                        <a:rPr lang="ru-RU" sz="2400" b="1" u="none" strike="noStrike" dirty="0">
                          <a:effectLst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</a:rPr>
                        <a:t>бойынша</a:t>
                      </a:r>
                      <a:r>
                        <a:rPr lang="ru-RU" sz="2400" b="1" u="none" strike="noStrike" dirty="0">
                          <a:effectLst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</a:rPr>
                        <a:t>ақпарат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6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82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</a:rPr>
                        <a:t>Көрсеткіштердің</a:t>
                      </a:r>
                      <a:r>
                        <a:rPr lang="ru-RU" sz="1200" b="1" u="none" strike="noStrike" dirty="0">
                          <a:effectLst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k-KZ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 жылғы 6 ай</a:t>
                      </a:r>
                      <a:endParaRPr kumimoji="0"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k-KZ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 жылғы 6 ай</a:t>
                      </a:r>
                      <a:endParaRPr kumimoji="0"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k-KZ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жылғы 6 ай</a:t>
                      </a:r>
                      <a:endParaRPr kumimoji="0"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</a:t>
                      </a:r>
                      <a:r>
                        <a:rPr kumimoji="0" lang="en-US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ж. 202</a:t>
                      </a:r>
                      <a:r>
                        <a:rPr kumimoji="0" lang="en-US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жылға</a:t>
                      </a:r>
                      <a:r>
                        <a:rPr kumimoji="0"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қарай</a:t>
                      </a:r>
                      <a:r>
                        <a:rPr kumimoji="0"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өсу</a:t>
                      </a:r>
                      <a:r>
                        <a:rPr kumimoji="0"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қарқыны</a:t>
                      </a:r>
                      <a:r>
                        <a:rPr kumimoji="0"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 dirty="0" err="1">
                          <a:effectLst/>
                        </a:rPr>
                        <a:t>Барлық түсімдер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6 397,4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5 504,3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11 838,3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215,3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</a:rPr>
                        <a:t>Меншікті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кірістер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5 117,4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5 104,5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9 948,9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194,9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5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</a:rPr>
                        <a:t>Ресми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трансферттер</a:t>
                      </a:r>
                      <a:r>
                        <a:rPr lang="ru-RU" sz="1600" u="none" strike="noStrike" dirty="0">
                          <a:effectLst/>
                        </a:rPr>
                        <a:t>, </a:t>
                      </a:r>
                      <a:r>
                        <a:rPr lang="ru-RU" sz="1600" u="none" strike="noStrike" dirty="0" err="1">
                          <a:effectLst/>
                        </a:rPr>
                        <a:t>оның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ішінде</a:t>
                      </a:r>
                      <a:r>
                        <a:rPr lang="ru-RU" sz="1600" u="none" strike="noStrike" dirty="0">
                          <a:effectLst/>
                        </a:rPr>
                        <a:t>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1 264,5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384,2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1 873,1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487,5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даму </a:t>
                      </a:r>
                      <a:r>
                        <a:rPr lang="ru-RU" sz="1400" u="none" strike="noStrike" dirty="0" err="1">
                          <a:effectLst/>
                        </a:rPr>
                        <a:t>бюджеті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944,7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1 400,5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6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Субвенция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  <a:endParaRPr lang="ru-RU" sz="16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16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</a:rPr>
                        <a:t>Бюджеттік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кредиттерді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өтеу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118,3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600" dirty="0"/>
                        <a:t>Басқа кірістер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73,9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40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коммуналдық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мүлікті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сатудан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түсетін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түсімдер</a:t>
                      </a:r>
                      <a:endParaRPr lang="ru-RU" sz="1400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73,9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53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жергілікті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атқарушы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органдар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алатын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қарыздар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12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4395" y="207615"/>
            <a:ext cx="705678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202</a:t>
            </a:r>
            <a:r>
              <a:rPr lang="en-US" dirty="0"/>
              <a:t>5</a:t>
            </a:r>
            <a:r>
              <a:rPr lang="ru-RU" dirty="0"/>
              <a:t>-202</a:t>
            </a:r>
            <a:r>
              <a:rPr lang="en-US" dirty="0"/>
              <a:t>6</a:t>
            </a:r>
            <a:r>
              <a:rPr lang="ru-RU" dirty="0"/>
              <a:t> </a:t>
            </a:r>
            <a:r>
              <a:rPr lang="ru-RU" dirty="0" err="1"/>
              <a:t>жылдардың</a:t>
            </a:r>
            <a:r>
              <a:rPr lang="ru-RU" dirty="0"/>
              <a:t> І </a:t>
            </a:r>
            <a:r>
              <a:rPr lang="ru-RU" dirty="0" err="1"/>
              <a:t>жартыжылдығында</a:t>
            </a:r>
            <a:r>
              <a:rPr lang="ru-RU" dirty="0"/>
              <a:t> </a:t>
            </a:r>
            <a:r>
              <a:rPr lang="ru-RU" dirty="0" err="1"/>
              <a:t>аудан</a:t>
            </a:r>
            <a:r>
              <a:rPr lang="ru-RU" dirty="0"/>
              <a:t> </a:t>
            </a:r>
            <a:r>
              <a:rPr lang="ru-RU" dirty="0" err="1"/>
              <a:t>бюджетіне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түсімдер</a:t>
            </a:r>
            <a:r>
              <a:rPr lang="ru-RU" dirty="0"/>
              <a:t> </a:t>
            </a:r>
            <a:r>
              <a:rPr lang="ru-RU" dirty="0" err="1"/>
              <a:t>динамикасы</a:t>
            </a:r>
            <a:r>
              <a:rPr lang="ru-RU" dirty="0"/>
              <a:t> млн. </a:t>
            </a:r>
            <a:r>
              <a:rPr lang="ru-RU" dirty="0" err="1"/>
              <a:t>теңге</a:t>
            </a:r>
            <a:endParaRPr lang="ru-RU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707066865"/>
              </p:ext>
            </p:extLst>
          </p:nvPr>
        </p:nvGraphicFramePr>
        <p:xfrm>
          <a:off x="1259632" y="1052736"/>
          <a:ext cx="756084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2332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F328E5-D758-4351-B437-C9DFC6110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32656"/>
            <a:ext cx="7467600" cy="1143000"/>
          </a:xfrm>
        </p:spPr>
        <p:txBody>
          <a:bodyPr>
            <a:normAutofit fontScale="90000"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/>
              <a:t>202</a:t>
            </a:r>
            <a:r>
              <a:rPr lang="en-US" sz="2400" dirty="0"/>
              <a:t>4</a:t>
            </a:r>
            <a:r>
              <a:rPr lang="ru-RU" sz="2400" dirty="0"/>
              <a:t>-202</a:t>
            </a:r>
            <a:r>
              <a:rPr lang="en-US" sz="2400" dirty="0"/>
              <a:t>6</a:t>
            </a:r>
            <a:r>
              <a:rPr lang="ru-RU" sz="2400" dirty="0"/>
              <a:t> </a:t>
            </a:r>
            <a:r>
              <a:rPr lang="ru-RU" sz="2400" dirty="0" err="1"/>
              <a:t>жылдардың</a:t>
            </a:r>
            <a:r>
              <a:rPr lang="ru-RU" sz="2400" dirty="0"/>
              <a:t> І </a:t>
            </a:r>
            <a:r>
              <a:rPr lang="ru-RU" sz="2400" dirty="0" err="1"/>
              <a:t>жартыжылдығындағы</a:t>
            </a:r>
            <a:r>
              <a:rPr lang="ru-RU" sz="2400" dirty="0"/>
              <a:t> </a:t>
            </a:r>
            <a:r>
              <a:rPr lang="ru-RU" sz="2400" dirty="0" err="1"/>
              <a:t>аудан</a:t>
            </a:r>
            <a:r>
              <a:rPr lang="ru-RU" sz="2400" dirty="0"/>
              <a:t> </a:t>
            </a:r>
            <a:r>
              <a:rPr lang="ru-RU" sz="2400" dirty="0" err="1"/>
              <a:t>бюджеті</a:t>
            </a:r>
            <a:r>
              <a:rPr lang="ru-RU" sz="2400" dirty="0"/>
              <a:t> </a:t>
            </a:r>
            <a:r>
              <a:rPr lang="ru-RU" sz="2400" dirty="0" err="1"/>
              <a:t>шығыстарының</a:t>
            </a:r>
            <a:r>
              <a:rPr lang="ru-RU" sz="2400" dirty="0"/>
              <a:t> </a:t>
            </a:r>
            <a:r>
              <a:rPr lang="ru-RU" sz="2400" dirty="0" err="1"/>
              <a:t>серпіні</a:t>
            </a:r>
            <a:r>
              <a:rPr lang="ru-RU" sz="2400" dirty="0"/>
              <a:t> млн. </a:t>
            </a:r>
            <a:r>
              <a:rPr lang="ru-RU" sz="2400" dirty="0" err="1"/>
              <a:t>теңге</a:t>
            </a:r>
            <a:r>
              <a:rPr lang="ru-RU" sz="2400" dirty="0"/>
              <a:t>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F25F92B-CBDC-4BA0-8DD1-5F1450C88950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23273950"/>
              </p:ext>
            </p:extLst>
          </p:nvPr>
        </p:nvGraphicFramePr>
        <p:xfrm>
          <a:off x="457200" y="1268761"/>
          <a:ext cx="7467600" cy="5112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9994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070" y="116632"/>
            <a:ext cx="8363272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202</a:t>
            </a:r>
            <a:r>
              <a:rPr lang="en-US" altLang="ru-RU" b="1" dirty="0">
                <a:solidFill>
                  <a:schemeClr val="tx1"/>
                </a:solidFill>
                <a:latin typeface="Times New Roman" pitchFamily="18" charset="0"/>
              </a:rPr>
              <a:t>6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Times New Roman" pitchFamily="18" charset="0"/>
              </a:rPr>
              <a:t>жылдың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 І </a:t>
            </a:r>
            <a:r>
              <a:rPr lang="ru-RU" altLang="ru-RU" b="1" dirty="0" err="1">
                <a:solidFill>
                  <a:schemeClr val="tx1"/>
                </a:solidFill>
                <a:latin typeface="Times New Roman" pitchFamily="18" charset="0"/>
              </a:rPr>
              <a:t>жартыжылдығындағы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Times New Roman" pitchFamily="18" charset="0"/>
              </a:rPr>
              <a:t>салалар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Times New Roman" pitchFamily="18" charset="0"/>
              </a:rPr>
              <a:t>бойынша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Times New Roman" pitchFamily="18" charset="0"/>
              </a:rPr>
              <a:t>аудан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Times New Roman" pitchFamily="18" charset="0"/>
              </a:rPr>
              <a:t>шығыстарының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Times New Roman" pitchFamily="18" charset="0"/>
              </a:rPr>
              <a:t>орындалуы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</a:rPr>
              <a:t>, %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3" y="6093295"/>
            <a:ext cx="86409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/>
              <a:t>202</a:t>
            </a:r>
            <a:r>
              <a:rPr lang="en-US" sz="1700" b="1" dirty="0"/>
              <a:t>6</a:t>
            </a:r>
            <a:r>
              <a:rPr lang="ru-RU" sz="1700" b="1" dirty="0"/>
              <a:t> </a:t>
            </a:r>
            <a:r>
              <a:rPr lang="ru-RU" sz="1700" b="1" dirty="0" err="1"/>
              <a:t>жылға</a:t>
            </a:r>
            <a:r>
              <a:rPr lang="ru-RU" sz="1700" b="1" dirty="0"/>
              <a:t> </a:t>
            </a:r>
            <a:r>
              <a:rPr lang="ru-RU" sz="1700" b="1" dirty="0" err="1"/>
              <a:t>арналған</a:t>
            </a:r>
            <a:r>
              <a:rPr lang="ru-RU" sz="1700" b="1" dirty="0"/>
              <a:t> </a:t>
            </a:r>
            <a:r>
              <a:rPr lang="ru-RU" sz="1700" b="1" dirty="0" err="1"/>
              <a:t>бюджеттің</a:t>
            </a:r>
            <a:r>
              <a:rPr lang="ru-RU" sz="1700" b="1" dirty="0"/>
              <a:t> </a:t>
            </a:r>
            <a:r>
              <a:rPr lang="ru-RU" sz="1700" b="1" dirty="0" err="1"/>
              <a:t>шығыс</a:t>
            </a:r>
            <a:r>
              <a:rPr lang="ru-RU" sz="1700" b="1" dirty="0"/>
              <a:t> </a:t>
            </a:r>
            <a:r>
              <a:rPr lang="ru-RU" sz="1700" b="1" dirty="0" err="1"/>
              <a:t>бөлігінің</a:t>
            </a:r>
            <a:r>
              <a:rPr lang="ru-RU" sz="1700" b="1" dirty="0"/>
              <a:t> </a:t>
            </a:r>
            <a:r>
              <a:rPr lang="ru-RU" sz="1700" b="1" dirty="0" err="1"/>
              <a:t>орындалуы</a:t>
            </a:r>
            <a:r>
              <a:rPr lang="ru-RU" sz="1700" b="1" dirty="0"/>
              <a:t> – </a:t>
            </a:r>
            <a:r>
              <a:rPr lang="en-US" sz="1700" b="1" dirty="0"/>
              <a:t>                  8 710,1</a:t>
            </a:r>
            <a:r>
              <a:rPr lang="ru-RU" sz="1700" b="1" dirty="0"/>
              <a:t>млн. </a:t>
            </a:r>
            <a:r>
              <a:rPr lang="ru-RU" sz="1700" b="1" dirty="0" err="1"/>
              <a:t>теңге</a:t>
            </a:r>
            <a:r>
              <a:rPr lang="ru-RU" sz="1700" b="1" dirty="0"/>
              <a:t> </a:t>
            </a:r>
            <a:r>
              <a:rPr lang="ru-RU" sz="1700" b="1" dirty="0" err="1"/>
              <a:t>немесе</a:t>
            </a:r>
            <a:r>
              <a:rPr lang="ru-RU" sz="1700" b="1" dirty="0"/>
              <a:t> </a:t>
            </a:r>
            <a:r>
              <a:rPr lang="en-US" sz="1700" b="1" dirty="0"/>
              <a:t>100</a:t>
            </a:r>
            <a:r>
              <a:rPr lang="ru-RU" sz="1700" b="1" dirty="0"/>
              <a:t>,0 %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13282988"/>
              </p:ext>
            </p:extLst>
          </p:nvPr>
        </p:nvGraphicFramePr>
        <p:xfrm>
          <a:off x="444070" y="1196752"/>
          <a:ext cx="7847666" cy="4496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2785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01.07.202</a:t>
            </a:r>
            <a:r>
              <a:rPr lang="en-US" b="1" dirty="0"/>
              <a:t>6</a:t>
            </a:r>
            <a:r>
              <a:rPr lang="ru-RU" b="1" dirty="0"/>
              <a:t> </a:t>
            </a:r>
            <a:r>
              <a:rPr lang="ru-RU" b="1" dirty="0" err="1"/>
              <a:t>жылғы</a:t>
            </a:r>
            <a:r>
              <a:rPr lang="ru-RU" b="1" dirty="0"/>
              <a:t> </a:t>
            </a:r>
            <a:r>
              <a:rPr lang="ru-RU" b="1" dirty="0" err="1"/>
              <a:t>қалдықтар</a:t>
            </a:r>
            <a:r>
              <a:rPr lang="ru-RU" b="1" dirty="0"/>
              <a:t> – </a:t>
            </a:r>
            <a:r>
              <a:rPr lang="en-US" b="1" dirty="0"/>
              <a:t>2,5</a:t>
            </a:r>
            <a:r>
              <a:rPr lang="ru-RU" b="1" dirty="0"/>
              <a:t> млн. </a:t>
            </a:r>
            <a:r>
              <a:rPr lang="ru-RU" b="1" dirty="0" err="1"/>
              <a:t>теңге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787208" cy="5256584"/>
          </a:xfrm>
        </p:spPr>
        <p:txBody>
          <a:bodyPr>
            <a:normAutofit fontScale="92500"/>
          </a:bodyPr>
          <a:lstStyle/>
          <a:p>
            <a:pPr indent="450215" algn="just"/>
            <a:r>
              <a:rPr lang="ru-RU" sz="1800" kern="50" dirty="0">
                <a:effectLst/>
                <a:latin typeface="Arial" panose="020B0604020202020204" pitchFamily="34" charset="0"/>
                <a:ea typeface="Andale Sans UI"/>
              </a:rPr>
              <a:t> </a:t>
            </a:r>
            <a:r>
              <a:rPr lang="ru-RU" sz="2900" dirty="0"/>
              <a:t>-</a:t>
            </a:r>
            <a:r>
              <a:rPr lang="ru-RU" sz="2900" dirty="0" err="1"/>
              <a:t>Облыстық</a:t>
            </a:r>
            <a:r>
              <a:rPr lang="ru-RU" sz="2900" dirty="0"/>
              <a:t> </a:t>
            </a:r>
            <a:r>
              <a:rPr lang="ru-RU" sz="2900" dirty="0" err="1"/>
              <a:t>бюджеттен</a:t>
            </a:r>
            <a:r>
              <a:rPr lang="ru-RU" sz="2900" dirty="0"/>
              <a:t> </a:t>
            </a:r>
            <a:r>
              <a:rPr lang="ru-RU" sz="2900" dirty="0" err="1"/>
              <a:t>берілетін</a:t>
            </a:r>
            <a:r>
              <a:rPr lang="ru-RU" sz="2900" dirty="0"/>
              <a:t> </a:t>
            </a:r>
            <a:r>
              <a:rPr lang="ru-RU" sz="2900" dirty="0" err="1"/>
              <a:t>трансферттер</a:t>
            </a:r>
            <a:r>
              <a:rPr lang="ru-RU" sz="2900" dirty="0"/>
              <a:t> </a:t>
            </a:r>
            <a:r>
              <a:rPr lang="ru-RU" sz="2900" dirty="0" err="1"/>
              <a:t>бойынша</a:t>
            </a:r>
            <a:r>
              <a:rPr lang="ru-RU" sz="2900" dirty="0"/>
              <a:t> </a:t>
            </a:r>
            <a:r>
              <a:rPr lang="en-US" sz="2900" dirty="0"/>
              <a:t>1,2 </a:t>
            </a:r>
            <a:r>
              <a:rPr lang="ru-RU" sz="2900" dirty="0"/>
              <a:t>млн. </a:t>
            </a:r>
            <a:r>
              <a:rPr lang="ru-RU" sz="2900" dirty="0" err="1"/>
              <a:t>теңге</a:t>
            </a:r>
            <a:r>
              <a:rPr lang="ru-RU" sz="2900" dirty="0"/>
              <a:t>, </a:t>
            </a:r>
            <a:r>
              <a:rPr lang="ru-RU" sz="2900" dirty="0" err="1"/>
              <a:t>мемлекеттік</a:t>
            </a:r>
            <a:r>
              <a:rPr lang="ru-RU" sz="2900" dirty="0"/>
              <a:t> </a:t>
            </a:r>
            <a:r>
              <a:rPr lang="ru-RU" sz="2900" dirty="0" err="1"/>
              <a:t>шығармашылық</a:t>
            </a:r>
            <a:r>
              <a:rPr lang="ru-RU" sz="2900" dirty="0"/>
              <a:t> </a:t>
            </a:r>
            <a:r>
              <a:rPr lang="ru-RU" sz="2900" dirty="0" err="1"/>
              <a:t>тапсырысты</a:t>
            </a:r>
            <a:r>
              <a:rPr lang="ru-RU" sz="2900" dirty="0"/>
              <a:t> </a:t>
            </a:r>
            <a:r>
              <a:rPr lang="ru-RU" sz="2900" dirty="0" err="1"/>
              <a:t>жан</a:t>
            </a:r>
            <a:r>
              <a:rPr lang="ru-RU" sz="2900" dirty="0"/>
              <a:t> </a:t>
            </a:r>
            <a:r>
              <a:rPr lang="ru-RU" sz="2900" dirty="0" err="1"/>
              <a:t>басына</a:t>
            </a:r>
            <a:r>
              <a:rPr lang="ru-RU" sz="2900" dirty="0"/>
              <a:t> </a:t>
            </a:r>
            <a:r>
              <a:rPr lang="ru-RU" sz="2900" dirty="0" err="1"/>
              <a:t>шаққандағы</a:t>
            </a:r>
            <a:r>
              <a:rPr lang="ru-RU" sz="2900" dirty="0"/>
              <a:t> </a:t>
            </a:r>
            <a:r>
              <a:rPr lang="ru-RU" sz="2900" dirty="0" err="1"/>
              <a:t>қаржыландыру</a:t>
            </a:r>
            <a:r>
              <a:rPr lang="ru-RU" sz="2900" dirty="0"/>
              <a:t> </a:t>
            </a:r>
            <a:r>
              <a:rPr lang="ru-RU" sz="2900" dirty="0" err="1"/>
              <a:t>бойынша</a:t>
            </a:r>
            <a:r>
              <a:rPr lang="ru-RU" sz="2900" dirty="0"/>
              <a:t>, </a:t>
            </a:r>
            <a:r>
              <a:rPr lang="ru-RU" sz="2900" dirty="0" err="1"/>
              <a:t>алушылар</a:t>
            </a:r>
            <a:r>
              <a:rPr lang="ru-RU" sz="2900" dirty="0"/>
              <a:t> </a:t>
            </a:r>
            <a:r>
              <a:rPr lang="ru-RU" sz="2900" dirty="0" err="1"/>
              <a:t>санының</a:t>
            </a:r>
            <a:r>
              <a:rPr lang="ru-RU" sz="2900" dirty="0"/>
              <a:t> </a:t>
            </a:r>
            <a:r>
              <a:rPr lang="ru-RU" sz="2900" dirty="0" err="1"/>
              <a:t>азаюы</a:t>
            </a:r>
            <a:r>
              <a:rPr lang="ru-RU" sz="2900" dirty="0"/>
              <a:t>;</a:t>
            </a:r>
          </a:p>
          <a:p>
            <a:pPr indent="450215" algn="just"/>
            <a:r>
              <a:rPr lang="ru-RU" sz="2900" dirty="0"/>
              <a:t>-</a:t>
            </a:r>
            <a:r>
              <a:rPr lang="ru-RU" sz="2900" dirty="0" err="1"/>
              <a:t>Облыстық</a:t>
            </a:r>
            <a:r>
              <a:rPr lang="ru-RU" sz="2900" dirty="0"/>
              <a:t> </a:t>
            </a:r>
            <a:r>
              <a:rPr lang="ru-RU" sz="2900" dirty="0" err="1"/>
              <a:t>бюджеттен</a:t>
            </a:r>
            <a:r>
              <a:rPr lang="ru-RU" sz="2900" dirty="0"/>
              <a:t> </a:t>
            </a:r>
            <a:r>
              <a:rPr lang="ru-RU" sz="2900" dirty="0" err="1"/>
              <a:t>берілетін</a:t>
            </a:r>
            <a:r>
              <a:rPr lang="ru-RU" sz="2900" dirty="0"/>
              <a:t> </a:t>
            </a:r>
            <a:r>
              <a:rPr lang="ru-RU" sz="2900" dirty="0" err="1"/>
              <a:t>трансферттер</a:t>
            </a:r>
            <a:r>
              <a:rPr lang="ru-RU" sz="2900" dirty="0"/>
              <a:t> </a:t>
            </a:r>
            <a:r>
              <a:rPr lang="ru-RU" sz="2900" dirty="0" err="1"/>
              <a:t>бойынша</a:t>
            </a:r>
            <a:r>
              <a:rPr lang="ru-RU" sz="2900" dirty="0"/>
              <a:t> 0,</a:t>
            </a:r>
            <a:r>
              <a:rPr lang="en-US" sz="2900" dirty="0"/>
              <a:t>9</a:t>
            </a:r>
            <a:r>
              <a:rPr lang="ru-RU" sz="2900" dirty="0"/>
              <a:t> млн. </a:t>
            </a:r>
            <a:r>
              <a:rPr lang="ru-RU" sz="2900" dirty="0" err="1"/>
              <a:t>теңге</a:t>
            </a:r>
            <a:r>
              <a:rPr lang="ru-RU" sz="2900" dirty="0"/>
              <a:t>, </a:t>
            </a:r>
            <a:r>
              <a:rPr lang="ru-RU" sz="2900" dirty="0" err="1"/>
              <a:t>алушылар</a:t>
            </a:r>
            <a:r>
              <a:rPr lang="ru-RU" sz="2900" dirty="0"/>
              <a:t> </a:t>
            </a:r>
            <a:r>
              <a:rPr lang="ru-RU" sz="2900" dirty="0" err="1"/>
              <a:t>санын</a:t>
            </a:r>
            <a:r>
              <a:rPr lang="ru-RU" sz="2900" dirty="0"/>
              <a:t> </a:t>
            </a:r>
            <a:r>
              <a:rPr lang="ru-RU" sz="2900" dirty="0" err="1"/>
              <a:t>азайту</a:t>
            </a:r>
            <a:r>
              <a:rPr lang="ru-RU" sz="2900" dirty="0"/>
              <a:t> </a:t>
            </a:r>
            <a:r>
              <a:rPr lang="ru-RU" sz="2900" dirty="0" err="1"/>
              <a:t>есебінен</a:t>
            </a:r>
            <a:r>
              <a:rPr lang="en-US" sz="2900" dirty="0"/>
              <a:t> </a:t>
            </a:r>
            <a:r>
              <a:rPr lang="ru-RU" sz="2900" dirty="0"/>
              <a:t>9 </a:t>
            </a:r>
            <a:r>
              <a:rPr lang="ru-RU" sz="2900" dirty="0" err="1"/>
              <a:t>мамырға</a:t>
            </a:r>
            <a:r>
              <a:rPr lang="ru-RU" sz="2900" dirty="0"/>
              <a:t> тыл </a:t>
            </a:r>
            <a:r>
              <a:rPr lang="ru-RU" sz="2900" dirty="0" err="1"/>
              <a:t>еңбеккерлеріне</a:t>
            </a:r>
            <a:r>
              <a:rPr lang="ru-RU" sz="2900" dirty="0"/>
              <a:t> </a:t>
            </a:r>
            <a:r>
              <a:rPr lang="ru-RU" sz="2900" dirty="0" err="1"/>
              <a:t>әлеуметтік</a:t>
            </a:r>
            <a:r>
              <a:rPr lang="ru-RU" sz="2900" dirty="0"/>
              <a:t> </a:t>
            </a:r>
            <a:r>
              <a:rPr lang="ru-RU" sz="2900" dirty="0" err="1"/>
              <a:t>төлемдер</a:t>
            </a:r>
            <a:r>
              <a:rPr lang="ru-RU" sz="2900" dirty="0"/>
              <a:t> </a:t>
            </a:r>
            <a:r>
              <a:rPr lang="ru-RU" sz="2900" dirty="0" err="1"/>
              <a:t>бойынша</a:t>
            </a:r>
            <a:r>
              <a:rPr lang="ru-RU" sz="2900" dirty="0"/>
              <a:t> </a:t>
            </a:r>
            <a:r>
              <a:rPr lang="ru-RU" sz="2900" dirty="0" err="1"/>
              <a:t>үнемдеу</a:t>
            </a:r>
            <a:r>
              <a:rPr lang="ru-RU" sz="2900" dirty="0"/>
              <a:t>;</a:t>
            </a:r>
          </a:p>
          <a:p>
            <a:r>
              <a:rPr lang="ru-RU" sz="2900" dirty="0" err="1"/>
              <a:t>Жергілікті</a:t>
            </a:r>
            <a:r>
              <a:rPr lang="ru-RU" sz="2900" dirty="0"/>
              <a:t> бюджет </a:t>
            </a:r>
            <a:r>
              <a:rPr lang="ru-RU" sz="2900" dirty="0" err="1"/>
              <a:t>бойынша</a:t>
            </a:r>
            <a:r>
              <a:rPr lang="ru-RU" sz="2900" dirty="0"/>
              <a:t> </a:t>
            </a:r>
            <a:r>
              <a:rPr lang="ru-RU" sz="2900" dirty="0" err="1"/>
              <a:t>қаражат</a:t>
            </a:r>
            <a:r>
              <a:rPr lang="ru-RU" sz="2900" dirty="0"/>
              <a:t> </a:t>
            </a:r>
            <a:r>
              <a:rPr lang="ru-RU" sz="2900" dirty="0" err="1"/>
              <a:t>қалдығы</a:t>
            </a:r>
            <a:r>
              <a:rPr lang="ru-RU" sz="2900" dirty="0"/>
              <a:t> 0,</a:t>
            </a:r>
            <a:r>
              <a:rPr lang="en-US" sz="2900" dirty="0"/>
              <a:t>4</a:t>
            </a:r>
            <a:r>
              <a:rPr lang="ru-RU" sz="2900" dirty="0"/>
              <a:t> млн. </a:t>
            </a:r>
            <a:r>
              <a:rPr lang="ru-RU" sz="2900" dirty="0" err="1"/>
              <a:t>теңге </a:t>
            </a:r>
            <a:r>
              <a:rPr lang="ru-RU" sz="2900" dirty="0"/>
              <a:t>- </a:t>
            </a:r>
            <a:r>
              <a:rPr lang="ru-RU" sz="2900" dirty="0" err="1"/>
              <a:t>үнемдеу</a:t>
            </a:r>
            <a:r>
              <a:rPr lang="en-US" sz="2900" dirty="0"/>
              <a:t>.</a:t>
            </a:r>
            <a:endParaRPr lang="ru-RU" sz="29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0C82E-B584-4D8F-96B7-507225FB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63408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01.07.2025 </a:t>
            </a:r>
            <a:r>
              <a:rPr lang="ru-RU" b="1" dirty="0" err="1"/>
              <a:t>жылға арналған </a:t>
            </a:r>
            <a:r>
              <a:rPr lang="ru-RU" b="1" dirty="0"/>
              <a:t>ББӘ </a:t>
            </a:r>
            <a:r>
              <a:rPr lang="ru-RU" b="1" dirty="0" err="1"/>
              <a:t>бойынша</a:t>
            </a:r>
            <a:r>
              <a:rPr lang="ru-RU" b="1" dirty="0"/>
              <a:t> </a:t>
            </a:r>
            <a:r>
              <a:rPr lang="ru-RU" b="1" dirty="0" err="1"/>
              <a:t>қалдықтар</a:t>
            </a:r>
            <a:endParaRPr lang="ru-RU" b="1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B551EAF-A641-496F-9CC1-1299BD2F769A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65170466"/>
              </p:ext>
            </p:extLst>
          </p:nvPr>
        </p:nvGraphicFramePr>
        <p:xfrm>
          <a:off x="357158" y="908720"/>
          <a:ext cx="8247288" cy="6013351"/>
        </p:xfrm>
        <a:graphic>
          <a:graphicData uri="http://schemas.openxmlformats.org/drawingml/2006/table">
            <a:tbl>
              <a:tblPr/>
              <a:tblGrid>
                <a:gridCol w="2857520">
                  <a:extLst>
                    <a:ext uri="{9D8B030D-6E8A-4147-A177-3AD203B41FA5}">
                      <a16:colId xmlns:a16="http://schemas.microsoft.com/office/drawing/2014/main" val="1208680758"/>
                    </a:ext>
                  </a:extLst>
                </a:gridCol>
                <a:gridCol w="1516671">
                  <a:extLst>
                    <a:ext uri="{9D8B030D-6E8A-4147-A177-3AD203B41FA5}">
                      <a16:colId xmlns:a16="http://schemas.microsoft.com/office/drawing/2014/main" val="3746551507"/>
                    </a:ext>
                  </a:extLst>
                </a:gridCol>
                <a:gridCol w="1473833">
                  <a:extLst>
                    <a:ext uri="{9D8B030D-6E8A-4147-A177-3AD203B41FA5}">
                      <a16:colId xmlns:a16="http://schemas.microsoft.com/office/drawing/2014/main" val="3970108733"/>
                    </a:ext>
                  </a:extLst>
                </a:gridCol>
                <a:gridCol w="1247138">
                  <a:extLst>
                    <a:ext uri="{9D8B030D-6E8A-4147-A177-3AD203B41FA5}">
                      <a16:colId xmlns:a16="http://schemas.microsoft.com/office/drawing/2014/main" val="2701640035"/>
                    </a:ext>
                  </a:extLst>
                </a:gridCol>
                <a:gridCol w="1152126">
                  <a:extLst>
                    <a:ext uri="{9D8B030D-6E8A-4147-A177-3AD203B41FA5}">
                      <a16:colId xmlns:a16="http://schemas.microsoft.com/office/drawing/2014/main" val="2164688323"/>
                    </a:ext>
                  </a:extLst>
                </a:gridCol>
              </a:tblGrid>
              <a:tr h="10249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Атауы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2025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жылға арналған жоспар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Есепті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кезеңге арналған жоспар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Нақты орындау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Орындамау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сомасы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744466"/>
                  </a:ext>
                </a:extLst>
              </a:tr>
              <a:tr h="30659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Барлығы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19 316 580,8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8 289 926,1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8 287 500,1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2 426,0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5416074"/>
                  </a:ext>
                </a:extLst>
              </a:tr>
              <a:tr h="3241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мәслихат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аппараты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61 106,0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30 147,9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30 147,3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430311"/>
                  </a:ext>
                </a:extLst>
              </a:tr>
              <a:tr h="18395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әкімінің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аппараты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860 863,7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455 094,5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455 047,2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638735"/>
                  </a:ext>
                </a:extLst>
              </a:tr>
              <a:tr h="1356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жұмыспен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қамту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бағдарламалар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1 427 674,0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620 595,0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619 620,5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75412"/>
                  </a:ext>
                </a:extLst>
              </a:tr>
              <a:tr h="3503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қаржы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9 469 137,1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4 305 669,8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4 305 668,1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19662"/>
                  </a:ext>
                </a:extLst>
              </a:tr>
              <a:tr h="3577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экономика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жоспарлау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112 352,0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43 245,5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43 236,7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604304"/>
                  </a:ext>
                </a:extLst>
              </a:tr>
              <a:tr h="39815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ішкі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саясат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160 133,0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59 353,0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59 340,1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089395"/>
                  </a:ext>
                </a:extLst>
              </a:tr>
              <a:tr h="6133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мәдениет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тілдерді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дамыту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дене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шынықтыру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спорт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1 095 156,6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607 042,0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605 827,2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268407"/>
                  </a:ext>
                </a:extLst>
              </a:tr>
              <a:tr h="59177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сәулет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қала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құрылысы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құрылыс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1 602 688,4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508 063,7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507 931,1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793205"/>
                  </a:ext>
                </a:extLst>
              </a:tr>
              <a:tr h="3577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қатынастары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79 151,0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39 055,3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39 055,0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66699"/>
                  </a:ext>
                </a:extLst>
              </a:tr>
              <a:tr h="3577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үй-коммуналдық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шаруашылық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жолаушылар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көлігі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, автомобиль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жолдары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үй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инспекциясы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4 407 399,0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1 601 990,1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1 601 958,0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685054"/>
                  </a:ext>
                </a:extLst>
              </a:tr>
              <a:tr h="18979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Ауданның кәсіпкерлік, өнеркәсіп және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туризм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бөлімі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40 920,0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19 669,3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19 668,8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506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7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259101"/>
            <a:ext cx="3564890" cy="51942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Облыс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әкімінің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шұғыл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шығындарға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: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мұзды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ұсақтау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бойынша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профилактикалық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жарылыс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жұмыстарын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жүргізуге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13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9,5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млн.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тг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.</a:t>
            </a:r>
            <a:endParaRPr lang="ru-RU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435" y="3213100"/>
            <a:ext cx="3100070" cy="3240236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соттардың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шешімдері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бойынша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міндеттемелерді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орындауға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арналған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резерві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-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13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5,0 млн. </a:t>
            </a:r>
            <a:r>
              <a:rPr lang="ru-RU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теңге.</a:t>
            </a:r>
            <a:endParaRPr lang="ru-RU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4572000" y="260648"/>
            <a:ext cx="3044190" cy="2390775"/>
          </a:xfrm>
          <a:prstGeom prst="flowChartConnector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effectLst/>
                <a:sym typeface="+mn-ea"/>
              </a:rPr>
              <a:t>РЕЗЕРВ</a:t>
            </a:r>
            <a:endParaRPr lang="ru-RU" altLang="en-US" sz="3200" b="1" dirty="0">
              <a:solidFill>
                <a:schemeClr val="tx1"/>
              </a:solidFill>
              <a:effectLst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87">
            <a:extLst>
              <a:ext uri="{FF2B5EF4-FFF2-40B4-BE49-F238E27FC236}">
                <a16:creationId xmlns:a16="http://schemas.microsoft.com/office/drawing/2014/main" id="{84738262-4471-4C79-BC19-4F3668264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chemeClr val="accent4">
              <a:lumMod val="7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айлық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субвенция</a:t>
            </a:r>
          </a:p>
        </p:txBody>
      </p:sp>
      <p:sp>
        <p:nvSpPr>
          <p:cNvPr id="21507" name="Номер слайда 3">
            <a:extLst>
              <a:ext uri="{FF2B5EF4-FFF2-40B4-BE49-F238E27FC236}">
                <a16:creationId xmlns:a16="http://schemas.microsoft.com/office/drawing/2014/main" id="{8FF1263E-D27F-4F8E-A2E8-50293C5D4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027863" y="65801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3983E2-7FE4-41BF-944B-C9C5D3F12004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21508" name="TextBox 4">
            <a:extLst>
              <a:ext uri="{FF2B5EF4-FFF2-40B4-BE49-F238E27FC236}">
                <a16:creationId xmlns:a16="http://schemas.microsoft.com/office/drawing/2014/main" id="{3C20AEE1-A507-47A6-B245-0138F6482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928688"/>
            <a:ext cx="1439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тыс. тенге</a:t>
            </a:r>
            <a:endParaRPr lang="en-US" altLang="en-US" sz="12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97571-8B0F-47E1-B76E-80737F26B2CD}"/>
              </a:ext>
            </a:extLst>
          </p:cNvPr>
          <p:cNvSpPr txBox="1"/>
          <p:nvPr/>
        </p:nvSpPr>
        <p:spPr>
          <a:xfrm>
            <a:off x="214313" y="1571625"/>
            <a:ext cx="3500437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182563" algn="just">
              <a:defRPr/>
            </a:pPr>
            <a:r>
              <a:rPr lang="ru-RU" sz="1600" dirty="0">
                <a:solidFill>
                  <a:prstClr val="black"/>
                </a:solidFill>
                <a:latin typeface="Arial" charset="0"/>
              </a:rPr>
              <a:t>Ай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сайын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төмен тұрған бюджеттерге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мемлекеттік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мекемелерді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күтіп-ұстауға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жолдарды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күтіп-ұстауға және елді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мекендерді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абаттандыруға арналған ағымдағы шығыстарды қаржыландыру үшін аудандық бюджеттен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субвенция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сомалары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charset="0"/>
              </a:rPr>
              <a:t>аударылады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.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1600" name="Picture 112">
            <a:extLst>
              <a:ext uri="{FF2B5EF4-FFF2-40B4-BE49-F238E27FC236}">
                <a16:creationId xmlns:a16="http://schemas.microsoft.com/office/drawing/2014/main" id="{FEC49DF1-8C94-4EED-9C25-96099C99E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500563"/>
            <a:ext cx="2286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DD750B4-1CA0-4536-A651-F6C321267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965448"/>
              </p:ext>
            </p:extLst>
          </p:nvPr>
        </p:nvGraphicFramePr>
        <p:xfrm>
          <a:off x="3714745" y="928689"/>
          <a:ext cx="4786317" cy="5540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97415">
                  <a:extLst>
                    <a:ext uri="{9D8B030D-6E8A-4147-A177-3AD203B41FA5}">
                      <a16:colId xmlns:a16="http://schemas.microsoft.com/office/drawing/2014/main" val="1428079598"/>
                    </a:ext>
                  </a:extLst>
                </a:gridCol>
                <a:gridCol w="1216765">
                  <a:extLst>
                    <a:ext uri="{9D8B030D-6E8A-4147-A177-3AD203B41FA5}">
                      <a16:colId xmlns:a16="http://schemas.microsoft.com/office/drawing/2014/main" val="3692480029"/>
                    </a:ext>
                  </a:extLst>
                </a:gridCol>
                <a:gridCol w="1272137">
                  <a:extLst>
                    <a:ext uri="{9D8B030D-6E8A-4147-A177-3AD203B41FA5}">
                      <a16:colId xmlns:a16="http://schemas.microsoft.com/office/drawing/2014/main" val="2027523137"/>
                    </a:ext>
                  </a:extLst>
                </a:gridCol>
              </a:tblGrid>
              <a:tr h="3106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</a:rPr>
                        <a:t>  202</a:t>
                      </a:r>
                      <a:r>
                        <a:rPr lang="en-US" sz="1200" b="1" u="none" strike="noStrike" dirty="0">
                          <a:effectLst/>
                        </a:rPr>
                        <a:t>5</a:t>
                      </a:r>
                      <a:r>
                        <a:rPr lang="ru-RU" sz="1200" b="1" u="none" strike="noStrike" dirty="0">
                          <a:effectLst/>
                        </a:rPr>
                        <a:t> ж.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ж.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7398967"/>
                  </a:ext>
                </a:extLst>
              </a:tr>
              <a:tr h="2974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 err="1">
                          <a:effectLst/>
                        </a:rPr>
                        <a:t>Субвенциялар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215 739,4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167 312,8</a:t>
                      </a:r>
                      <a:endParaRPr kumimoji="0" lang="ru-RU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6703950"/>
                  </a:ext>
                </a:extLst>
              </a:tr>
              <a:tr h="2415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err="1">
                          <a:effectLst/>
                        </a:rPr>
                        <a:t>Оның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</a:rPr>
                        <a:t>: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4376195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Никольск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22 518,1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28623,9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2264487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err="1">
                          <a:effectLst/>
                        </a:rPr>
                        <a:t>Малеевск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11 207,4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372444"/>
                  </a:ext>
                </a:extLst>
              </a:tr>
              <a:tr h="2974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Октябрьск</a:t>
                      </a:r>
                      <a:r>
                        <a:rPr lang="ru-RU" sz="1200" u="none" strike="noStrike" baseline="0" dirty="0">
                          <a:effectLst/>
                        </a:rPr>
                        <a:t> </a:t>
                      </a:r>
                      <a:r>
                        <a:rPr lang="ru-RU" sz="1200" u="none" strike="noStrike" baseline="0" dirty="0" err="1">
                          <a:effectLst/>
                        </a:rPr>
                        <a:t>кенті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14 905,1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8 361,9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955969"/>
                  </a:ext>
                </a:extLst>
              </a:tr>
              <a:tr h="2974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err="1">
                          <a:effectLst/>
                        </a:rPr>
                        <a:t>Зубовск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кенті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11 288,2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10 307,1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4418492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err="1">
                          <a:effectLst/>
                        </a:rPr>
                        <a:t>Средигорный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11 077,5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12 592,5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8544646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Полянский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14 313,2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13 233,5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2344563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Тұрғысын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12 940,2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10 816,7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9891278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Парыгино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10 433,5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9 472,3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4460000"/>
                  </a:ext>
                </a:extLst>
              </a:tr>
              <a:tr h="2974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Серебрянск </a:t>
                      </a:r>
                      <a:r>
                        <a:rPr lang="ru-RU" sz="1200" u="none" strike="noStrike" dirty="0" err="1">
                          <a:effectLst/>
                        </a:rPr>
                        <a:t>қаласы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49 441,0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12 898,0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13437523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 Северный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17 035,2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20 539,1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023536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 Чапаево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13 719,0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18 982,4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2106283"/>
                  </a:ext>
                </a:extLst>
              </a:tr>
              <a:tr h="2974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Прибрежный </a:t>
                      </a:r>
                      <a:r>
                        <a:rPr lang="ru-RU" sz="1200" u="none" strike="noStrike" dirty="0" err="1">
                          <a:effectLst/>
                        </a:rPr>
                        <a:t>кенті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13 079,8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14 054,8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9630841"/>
                  </a:ext>
                </a:extLst>
              </a:tr>
              <a:tr h="3889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 Соловьево </a:t>
                      </a:r>
                      <a:r>
                        <a:rPr lang="ru-RU" sz="1200" u="none" strike="noStrike" dirty="0" err="1">
                          <a:effectLst/>
                        </a:rPr>
                        <a:t>ауылдық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округі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13 781,2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7 430,6</a:t>
                      </a:r>
                      <a:endParaRPr kumimoji="0"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77397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2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3961</TotalTime>
  <Words>857</Words>
  <Application>Microsoft Office PowerPoint</Application>
  <PresentationFormat>Экран (4:3)</PresentationFormat>
  <Paragraphs>254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Cyr</vt:lpstr>
      <vt:lpstr>Calibri</vt:lpstr>
      <vt:lpstr>Century Schoolbook</vt:lpstr>
      <vt:lpstr>Times New Roman</vt:lpstr>
      <vt:lpstr>Wingdings</vt:lpstr>
      <vt:lpstr>Wingdings 2</vt:lpstr>
      <vt:lpstr>Эркер</vt:lpstr>
      <vt:lpstr>     2026 жылдың І жарты жылдығындағы  Алтай ауданы аудандық бюджетінің атқарылу қорытындысы  Азаматтық бюджет    </vt:lpstr>
      <vt:lpstr>Алтай ауданының әлеуметтік-экономикалық дамуын сипаттайтын маңызды индикаторлар</vt:lpstr>
      <vt:lpstr>Презентация PowerPoint</vt:lpstr>
      <vt:lpstr>Презентация PowerPoint</vt:lpstr>
      <vt:lpstr>2024-2026 жылдардың І жартыжылдығындағы аудан бюджеті шығыстарының серпіні млн. теңге  </vt:lpstr>
      <vt:lpstr>2026 жылдың І жартыжылдығындағы салалар бойынша аудан шығыстарының орындалуы, %</vt:lpstr>
      <vt:lpstr>01.07.2026 жылғы қалдықтар – 2,5 млн. теңге</vt:lpstr>
      <vt:lpstr>01.07.2025 жылға арналған ББӘ бойынша қалдықтар</vt:lpstr>
      <vt:lpstr>Презентация PowerPoint</vt:lpstr>
      <vt:lpstr>6 айлық субвенция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Зырян ауданы бюджеті атқарылуының 2016 жылға қорытындылары  Итоги исполнения бюджета  Зыряновского района за 2016 год</dc:title>
  <dc:creator>User</dc:creator>
  <cp:lastModifiedBy>Пользователь</cp:lastModifiedBy>
  <cp:revision>287</cp:revision>
  <cp:lastPrinted>2024-05-15T05:55:04Z</cp:lastPrinted>
  <dcterms:created xsi:type="dcterms:W3CDTF">2017-01-12T10:44:35Z</dcterms:created>
  <dcterms:modified xsi:type="dcterms:W3CDTF">2026-07-29T06:15:17Z</dcterms:modified>
</cp:coreProperties>
</file>