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64" r:id="rId1"/>
  </p:sldMasterIdLst>
  <p:notesMasterIdLst>
    <p:notesMasterId r:id="rId7"/>
  </p:notesMasterIdLst>
  <p:sldIdLst>
    <p:sldId id="272" r:id="rId2"/>
    <p:sldId id="298" r:id="rId3"/>
    <p:sldId id="299" r:id="rId4"/>
    <p:sldId id="262" r:id="rId5"/>
    <p:sldId id="260" r:id="rId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5602">
          <p15:clr>
            <a:srgbClr val="A4A3A4"/>
          </p15:clr>
        </p15:guide>
        <p15:guide id="3" pos="158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85091" autoAdjust="0"/>
  </p:normalViewPr>
  <p:slideViewPr>
    <p:cSldViewPr>
      <p:cViewPr>
        <p:scale>
          <a:sx n="110" d="100"/>
          <a:sy n="110" d="100"/>
        </p:scale>
        <p:origin x="-1644" y="162"/>
      </p:cViewPr>
      <p:guideLst>
        <p:guide orient="horz" pos="2160"/>
        <p:guide pos="5602"/>
        <p:guide pos="158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76FC26-480A-4ACB-9C76-6FCD2411159F}" type="datetimeFigureOut">
              <a:rPr lang="ru-RU" smtClean="0"/>
              <a:pPr/>
              <a:t>02.11.2026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682DBB8-614B-49A8-A830-AB5C1A4546B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1327593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02.11.2026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02.11.2026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02.11.2026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02.11.2026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02.11.2026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02.11.2026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02.11.2026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02.11.2026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02.11.2026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02.11.2026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02.11.2026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02.11.2026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65" r:id="rId1"/>
    <p:sldLayoutId id="2147483866" r:id="rId2"/>
    <p:sldLayoutId id="2147483867" r:id="rId3"/>
    <p:sldLayoutId id="2147483868" r:id="rId4"/>
    <p:sldLayoutId id="2147483869" r:id="rId5"/>
    <p:sldLayoutId id="2147483870" r:id="rId6"/>
    <p:sldLayoutId id="2147483871" r:id="rId7"/>
    <p:sldLayoutId id="2147483872" r:id="rId8"/>
    <p:sldLayoutId id="2147483873" r:id="rId9"/>
    <p:sldLayoutId id="2147483874" r:id="rId10"/>
    <p:sldLayoutId id="2147483875" r:id="rId11"/>
  </p:sldLayoutIdLst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1520" y="-171400"/>
            <a:ext cx="8640960" cy="78175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Құрметті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Ақкөл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қаласының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тұрғындары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!</a:t>
            </a:r>
          </a:p>
          <a:p>
            <a:pPr algn="ctr"/>
            <a:endParaRPr lang="ru-RU" sz="1600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Қазақстан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Республикасы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Президентінің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2022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жылғы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3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наурыздағы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№ 826 «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Әкімдердің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халықпен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кездесуін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өткізу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туралы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»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Жарлығын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орындау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мақсатында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2026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жылғы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12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және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13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қарашада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қала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әкімінің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халықпен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кездесулері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өткізілетін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болады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.     </a:t>
            </a:r>
          </a:p>
          <a:p>
            <a:pPr algn="just"/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Қала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тұрғындары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алдағы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кездесулерге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өз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сұрақтары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мен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ұсыныстарын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4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aqkol@aqmola.gov.kz</a:t>
            </a:r>
            <a:r>
              <a:rPr lang="kk-KZ" sz="14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электрондық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мекенжайға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алдын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ала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жібере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алады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Сондай-ақ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Ақкөл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қаласы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әкімдігінде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ұсыныстар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жинауға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арналған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арнайы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жәшік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орнатылған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algn="just"/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Сонымен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қатар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халықпен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кездесулер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өткізілгеннен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кейін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қала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әкімі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азаматтарды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жеке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қабылдауды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ұйымдастырады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.     </a:t>
            </a:r>
          </a:p>
          <a:p>
            <a:pPr algn="just"/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Кездесулер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кестесі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өзгерген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жағдайда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қосымша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ақпарат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Ақкөл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қаласы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әкімдігінің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ресми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парақшаларында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орналастырылатын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болады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algn="just"/>
            <a:endParaRPr lang="kk-KZ" sz="1400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16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Уважаемые жители города Акколь!</a:t>
            </a:r>
          </a:p>
          <a:p>
            <a:pPr algn="ctr"/>
            <a:endParaRPr lang="ru-RU" sz="1600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Во исполнение Указа Президента Республики Казахстан от 3 марта 2022 года № 826 «О проведении встреч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акимов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с населением»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12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13 ноября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2026 года будут проведены встречи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акима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города с населением.     </a:t>
            </a:r>
          </a:p>
          <a:p>
            <a:pPr algn="just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Жители города могут заранее направить свои вопросы и предложения к предстоящим встречам на электронный адрес </a:t>
            </a:r>
            <a:r>
              <a:rPr lang="en-US" sz="14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aqkol@aqmola.gov.kz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. Также в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акимате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города Акколь установлен специальный ящик для сбора предложений. </a:t>
            </a:r>
          </a:p>
          <a:p>
            <a:pPr algn="just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Кроме того, после проведения встреч с населением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акимом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города будет организован личный прием граждан.</a:t>
            </a:r>
          </a:p>
          <a:p>
            <a:pPr algn="just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В случае изменения графика встреч дополнительная информация будет размещена на официальных страницах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акимата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города Акколь.</a:t>
            </a:r>
          </a:p>
          <a:p>
            <a:pPr algn="ctr"/>
            <a:endParaRPr lang="kk-KZ" sz="1600" b="1" dirty="0">
              <a:latin typeface="Times New Roman" pitchFamily="18" charset="0"/>
              <a:cs typeface="Times New Roman" pitchFamily="18" charset="0"/>
            </a:endParaRPr>
          </a:p>
          <a:p>
            <a:pPr algn="r"/>
            <a:r>
              <a:rPr lang="ru-RU" sz="1600" b="1" dirty="0" err="1">
                <a:latin typeface="Times New Roman" pitchFamily="18" charset="0"/>
                <a:cs typeface="Times New Roman" pitchFamily="18" charset="0"/>
              </a:rPr>
              <a:t>Ақкөл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kk-KZ" sz="1600" b="1" dirty="0" smtClean="0">
                <a:latin typeface="Times New Roman" pitchFamily="18" charset="0"/>
                <a:cs typeface="Times New Roman" pitchFamily="18" charset="0"/>
              </a:rPr>
              <a:t>қаласы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әкімінің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аппараты</a:t>
            </a:r>
          </a:p>
          <a:p>
            <a:pPr algn="just"/>
            <a:endParaRPr lang="kk-KZ" sz="16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dirty="0"/>
              <a:t> </a:t>
            </a:r>
          </a:p>
          <a:p>
            <a:endParaRPr lang="ru-RU" sz="1600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604448" y="6309320"/>
            <a:ext cx="432048" cy="430128"/>
          </a:xfrm>
          <a:prstGeom prst="flowChartConnector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196900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404664"/>
            <a:ext cx="676875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ru-RU" sz="2400" b="1" dirty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2025 </a:t>
            </a:r>
            <a:r>
              <a:rPr lang="ru-RU" sz="2400" b="1" dirty="0" err="1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жылдың</a:t>
            </a:r>
            <a:r>
              <a:rPr lang="ru-RU" sz="2400" b="1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ІІ </a:t>
            </a:r>
            <a:r>
              <a:rPr lang="ru-RU" sz="2400" b="1" dirty="0" err="1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жартыжылдығында</a:t>
            </a:r>
            <a:r>
              <a:rPr lang="ru-RU" sz="2400" b="1" dirty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 fontAlgn="base"/>
            <a:r>
              <a:rPr lang="ru-RU" sz="2400" b="1" dirty="0" err="1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Ақкөл</a:t>
            </a:r>
            <a:r>
              <a:rPr lang="ru-RU" sz="2400" b="1" dirty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 err="1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қаласы</a:t>
            </a:r>
            <a:r>
              <a:rPr lang="ru-RU" sz="2400" b="1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 err="1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әкімінің</a:t>
            </a:r>
            <a:r>
              <a:rPr lang="ru-RU" sz="2400" b="1" dirty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 err="1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халықпен</a:t>
            </a:r>
            <a:r>
              <a:rPr lang="ru-RU" sz="2400" b="1" dirty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 fontAlgn="base"/>
            <a:r>
              <a:rPr lang="ru-RU" sz="2400" b="1" dirty="0" err="1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кездесулерін</a:t>
            </a:r>
            <a:r>
              <a:rPr lang="ru-RU" sz="2400" b="1" dirty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 err="1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өткізу</a:t>
            </a:r>
            <a:r>
              <a:rPr lang="ru-RU" sz="2400" b="1" dirty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 err="1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кестесі</a:t>
            </a:r>
            <a:endParaRPr lang="ru-RU" sz="2400" b="1" dirty="0">
              <a:solidFill>
                <a:schemeClr val="accent5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fontAlgn="base"/>
            <a:r>
              <a:rPr lang="ru-RU" sz="2400" b="1" dirty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 </a:t>
            </a:r>
            <a:r>
              <a:rPr lang="ru-RU" sz="2000" dirty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​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828701" y="468249"/>
            <a:ext cx="1293391" cy="1287643"/>
          </a:xfrm>
          <a:prstGeom prst="flowChartConnector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5004048" y="2935025"/>
            <a:ext cx="3571991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400" b="1" dirty="0" smtClean="0">
                <a:latin typeface="Arial" pitchFamily="34" charset="0"/>
                <a:cs typeface="Arial" pitchFamily="34" charset="0"/>
              </a:rPr>
              <a:t>11:00ч</a:t>
            </a:r>
            <a:r>
              <a:rPr lang="ru-RU" sz="2400" b="1" dirty="0">
                <a:latin typeface="Arial" pitchFamily="34" charset="0"/>
                <a:cs typeface="Arial" pitchFamily="34" charset="0"/>
              </a:rPr>
              <a:t>.</a:t>
            </a:r>
          </a:p>
          <a:p>
            <a:pPr lvl="0" algn="just"/>
            <a:endParaRPr lang="ru-RU" sz="2400" dirty="0">
              <a:solidFill>
                <a:schemeClr val="accent5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lvl="0" algn="ctr"/>
            <a:r>
              <a:rPr lang="kk-KZ" sz="2400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Радовка а</a:t>
            </a:r>
            <a:r>
              <a:rPr lang="kk-KZ" sz="2400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. </a:t>
            </a:r>
          </a:p>
          <a:p>
            <a:pPr lvl="0" algn="ctr"/>
            <a:r>
              <a:rPr lang="kk-KZ" sz="2400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Жеке меншік ғимараты</a:t>
            </a:r>
            <a:endParaRPr lang="kk-KZ" sz="2400" dirty="0" smtClean="0">
              <a:solidFill>
                <a:schemeClr val="accent5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lvl="0" algn="ctr"/>
            <a:r>
              <a:rPr lang="kk-KZ" sz="2400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(бұрынғы </a:t>
            </a:r>
            <a:r>
              <a:rPr lang="kk-KZ" sz="2400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клуб </a:t>
            </a:r>
            <a:r>
              <a:rPr lang="kk-KZ" sz="2400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ғимараты)</a:t>
            </a:r>
            <a:endParaRPr lang="ru-RU" sz="2400" dirty="0">
              <a:solidFill>
                <a:schemeClr val="accent5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171639" y="2811914"/>
            <a:ext cx="3846303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8000" b="1" dirty="0" smtClean="0">
                <a:solidFill>
                  <a:schemeClr val="accent5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13.11. </a:t>
            </a:r>
            <a:r>
              <a:rPr lang="ru-RU" sz="8000" b="1" dirty="0" smtClean="0">
                <a:solidFill>
                  <a:schemeClr val="accent5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2026</a:t>
            </a:r>
            <a:endParaRPr lang="ru-RU" sz="8000" b="1" dirty="0">
              <a:solidFill>
                <a:schemeClr val="accent5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flipH="1">
            <a:off x="5510648" y="2935025"/>
            <a:ext cx="426960" cy="426960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502" y="3458209"/>
            <a:ext cx="839613" cy="839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977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404664"/>
            <a:ext cx="676875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ru-RU" sz="2400" b="1" dirty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График</a:t>
            </a:r>
          </a:p>
          <a:p>
            <a:pPr fontAlgn="base"/>
            <a:r>
              <a:rPr lang="ru-RU" sz="2400" b="1" dirty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проведения встреч </a:t>
            </a:r>
          </a:p>
          <a:p>
            <a:pPr fontAlgn="base"/>
            <a:r>
              <a:rPr lang="ru-RU" sz="2400" b="1" dirty="0" err="1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акима</a:t>
            </a:r>
            <a:r>
              <a:rPr lang="ru-RU" sz="2400" b="1" dirty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города Акколь  </a:t>
            </a:r>
            <a:endParaRPr lang="ru-RU" sz="2400" b="1" dirty="0">
              <a:solidFill>
                <a:schemeClr val="accent5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fontAlgn="base"/>
            <a:r>
              <a:rPr lang="ru-RU" sz="2400" b="1" dirty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с населением </a:t>
            </a:r>
            <a:r>
              <a:rPr lang="ru-RU" sz="2400" b="1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в </a:t>
            </a:r>
            <a:r>
              <a:rPr lang="ru-RU" sz="2400" b="1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ІІ </a:t>
            </a:r>
            <a:r>
              <a:rPr lang="ru-RU" sz="2400" b="1" dirty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полугодии </a:t>
            </a:r>
            <a:r>
              <a:rPr lang="ru-RU" sz="2400" b="1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2026 </a:t>
            </a:r>
            <a:r>
              <a:rPr lang="ru-RU" sz="2400" b="1" dirty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года</a:t>
            </a:r>
          </a:p>
          <a:p>
            <a:pPr fontAlgn="base"/>
            <a:r>
              <a:rPr lang="ru-RU" sz="2400" b="1" dirty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 </a:t>
            </a:r>
            <a:r>
              <a:rPr lang="ru-RU" sz="2000" dirty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​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828701" y="468249"/>
            <a:ext cx="1293391" cy="1287643"/>
          </a:xfrm>
          <a:prstGeom prst="flowChartConnector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5004048" y="2935025"/>
            <a:ext cx="3571991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400" b="1" dirty="0" smtClean="0">
                <a:latin typeface="Arial" pitchFamily="34" charset="0"/>
                <a:cs typeface="Arial" pitchFamily="34" charset="0"/>
              </a:rPr>
              <a:t>11:00ч</a:t>
            </a:r>
            <a:r>
              <a:rPr lang="ru-RU" sz="2400" b="1" dirty="0">
                <a:latin typeface="Arial" pitchFamily="34" charset="0"/>
                <a:cs typeface="Arial" pitchFamily="34" charset="0"/>
              </a:rPr>
              <a:t>.</a:t>
            </a:r>
          </a:p>
          <a:p>
            <a:pPr lvl="0" algn="just"/>
            <a:endParaRPr lang="ru-RU" sz="2400" dirty="0">
              <a:solidFill>
                <a:schemeClr val="accent5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lvl="0" algn="ctr"/>
            <a:r>
              <a:rPr lang="kk-KZ" sz="2400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с. </a:t>
            </a:r>
            <a:r>
              <a:rPr lang="kk-KZ" sz="2400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Радовка</a:t>
            </a:r>
          </a:p>
          <a:p>
            <a:pPr lvl="0" algn="ctr"/>
            <a:r>
              <a:rPr lang="kk-KZ" sz="2400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Частное здание</a:t>
            </a:r>
            <a:endParaRPr lang="kk-KZ" sz="2400" dirty="0" smtClean="0">
              <a:solidFill>
                <a:schemeClr val="accent5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lvl="0" algn="ctr"/>
            <a:r>
              <a:rPr lang="kk-KZ" sz="2400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(здание </a:t>
            </a:r>
            <a:r>
              <a:rPr lang="kk-KZ" sz="2400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бывшего </a:t>
            </a:r>
            <a:r>
              <a:rPr lang="kk-KZ" sz="2400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клуба)</a:t>
            </a:r>
            <a:endParaRPr lang="ru-RU" sz="2400" dirty="0">
              <a:solidFill>
                <a:schemeClr val="accent5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171639" y="2811914"/>
            <a:ext cx="3846303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8000" b="1" dirty="0" smtClean="0">
                <a:solidFill>
                  <a:schemeClr val="accent5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13.11. </a:t>
            </a:r>
            <a:r>
              <a:rPr lang="ru-RU" sz="8000" b="1" dirty="0" smtClean="0">
                <a:solidFill>
                  <a:schemeClr val="accent5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2026</a:t>
            </a:r>
            <a:endParaRPr lang="ru-RU" sz="8000" b="1" dirty="0">
              <a:solidFill>
                <a:schemeClr val="accent5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flipH="1">
            <a:off x="5510648" y="2935025"/>
            <a:ext cx="426960" cy="426960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502" y="3458209"/>
            <a:ext cx="839613" cy="839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059878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Таблица 4">
            <a:extLst>
              <a:ext uri="{FF2B5EF4-FFF2-40B4-BE49-F238E27FC236}">
                <a16:creationId xmlns:a16="http://schemas.microsoft.com/office/drawing/2014/main" xmlns="" id="{EC6AEBE6-A58A-4830-B259-35F8AAA157D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238664067"/>
              </p:ext>
            </p:extLst>
          </p:nvPr>
        </p:nvGraphicFramePr>
        <p:xfrm>
          <a:off x="467544" y="731836"/>
          <a:ext cx="8208912" cy="1982804"/>
        </p:xfrm>
        <a:graphic>
          <a:graphicData uri="http://schemas.openxmlformats.org/drawingml/2006/table">
            <a:tbl>
              <a:tblPr/>
              <a:tblGrid>
                <a:gridCol w="504056">
                  <a:extLst>
                    <a:ext uri="{9D8B030D-6E8A-4147-A177-3AD203B41FA5}">
                      <a16:colId xmlns:a16="http://schemas.microsoft.com/office/drawing/2014/main" xmlns="" val="3254084499"/>
                    </a:ext>
                  </a:extLst>
                </a:gridCol>
                <a:gridCol w="2470391">
                  <a:extLst>
                    <a:ext uri="{9D8B030D-6E8A-4147-A177-3AD203B41FA5}">
                      <a16:colId xmlns:a16="http://schemas.microsoft.com/office/drawing/2014/main" xmlns="" val="375464549"/>
                    </a:ext>
                  </a:extLst>
                </a:gridCol>
                <a:gridCol w="1849406">
                  <a:extLst>
                    <a:ext uri="{9D8B030D-6E8A-4147-A177-3AD203B41FA5}">
                      <a16:colId xmlns:a16="http://schemas.microsoft.com/office/drawing/2014/main" xmlns="" val="1722142957"/>
                    </a:ext>
                  </a:extLst>
                </a:gridCol>
                <a:gridCol w="3385059">
                  <a:extLst>
                    <a:ext uri="{9D8B030D-6E8A-4147-A177-3AD203B41FA5}">
                      <a16:colId xmlns:a16="http://schemas.microsoft.com/office/drawing/2014/main" xmlns="" val="3452544622"/>
                    </a:ext>
                  </a:extLst>
                </a:gridCol>
              </a:tblGrid>
              <a:tr h="32586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9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№ </a:t>
                      </a:r>
                      <a:endParaRPr lang="x-none" sz="9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9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р/с</a:t>
                      </a:r>
                      <a:endParaRPr lang="x-none" sz="9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6198" marR="361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9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Округтер </a:t>
                      </a:r>
                      <a:endParaRPr lang="x-none" sz="9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9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атауы </a:t>
                      </a:r>
                      <a:endParaRPr lang="x-none" sz="9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6198" marR="361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9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Есеп беру</a:t>
                      </a:r>
                      <a:endParaRPr lang="x-none" sz="9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9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Күні мен уақыты</a:t>
                      </a:r>
                      <a:endParaRPr lang="x-none" sz="9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6198" marR="361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9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Елді мекен</a:t>
                      </a:r>
                      <a:endParaRPr lang="x-none" sz="9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9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lang="x-none" sz="9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6198" marR="361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939384395"/>
                  </a:ext>
                </a:extLst>
              </a:tr>
              <a:tr h="355078">
                <a:tc>
                  <a:txBody>
                    <a:bodyPr/>
                    <a:lstStyle/>
                    <a:p>
                      <a:pPr marL="0" lvl="0" indent="0" algn="ctr">
                        <a:spcAft>
                          <a:spcPts val="0"/>
                        </a:spcAft>
                        <a:buFont typeface="+mj-lt"/>
                        <a:buNone/>
                        <a:tabLst>
                          <a:tab pos="228600" algn="l"/>
                        </a:tabLst>
                      </a:pPr>
                      <a:r>
                        <a:rPr lang="kk-KZ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1.</a:t>
                      </a:r>
                      <a:endParaRPr lang="x-none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6198" marR="361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8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Ақкөл қаласы</a:t>
                      </a:r>
                      <a:endParaRPr lang="x-none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lang="x-none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6198" marR="361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8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2026ж. </a:t>
                      </a:r>
                      <a:r>
                        <a:rPr lang="kk-KZ" sz="8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12</a:t>
                      </a:r>
                      <a:r>
                        <a:rPr lang="ru-RU" sz="8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.11.</a:t>
                      </a:r>
                      <a:r>
                        <a:rPr lang="kk-KZ" sz="8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</a:t>
                      </a:r>
                      <a:endParaRPr lang="x-none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сағ. 11.00</a:t>
                      </a:r>
                      <a:endParaRPr lang="x-none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6198" marR="361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Ақкөл қ., </a:t>
                      </a:r>
                      <a:r>
                        <a:rPr lang="kk-KZ" sz="8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«Машина жасау ғылыми-өндірістік орталығы» ЖШС Ақкөл филиалының конференц-залы.</a:t>
                      </a:r>
                      <a:endParaRPr lang="x-none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6198" marR="361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859002830"/>
                  </a:ext>
                </a:extLst>
              </a:tr>
              <a:tr h="288032">
                <a:tc>
                  <a:txBody>
                    <a:bodyPr/>
                    <a:lstStyle/>
                    <a:p>
                      <a:pPr marL="0" lvl="0" indent="0" algn="ctr">
                        <a:spcAft>
                          <a:spcPts val="0"/>
                        </a:spcAft>
                        <a:buFont typeface="+mj-lt"/>
                        <a:buNone/>
                        <a:tabLst>
                          <a:tab pos="228600" algn="l"/>
                        </a:tabLst>
                      </a:pPr>
                      <a:r>
                        <a:rPr lang="kk-KZ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2.</a:t>
                      </a:r>
                      <a:endParaRPr lang="x-none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6198" marR="361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x-non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8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2026ж. </a:t>
                      </a:r>
                      <a:r>
                        <a:rPr lang="kk-KZ" sz="8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12</a:t>
                      </a:r>
                      <a:r>
                        <a:rPr lang="ru-RU" sz="8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.11.</a:t>
                      </a:r>
                      <a:endParaRPr lang="x-none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сағ.</a:t>
                      </a:r>
                      <a:r>
                        <a:rPr lang="ru-RU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16.00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x-none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6198" marR="361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Ақкөл қ., </a:t>
                      </a:r>
                      <a:r>
                        <a:rPr lang="kk-KZ" sz="8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№4 </a:t>
                      </a:r>
                      <a:r>
                        <a:rPr lang="kk-KZ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жалпы білім беретін мектеп</a:t>
                      </a:r>
                      <a:endParaRPr lang="x-none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6198" marR="361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57550070"/>
                  </a:ext>
                </a:extLst>
              </a:tr>
              <a:tr h="360040">
                <a:tc>
                  <a:txBody>
                    <a:bodyPr/>
                    <a:lstStyle/>
                    <a:p>
                      <a:pPr marL="0" lvl="0" indent="0" algn="ctr">
                        <a:spcAft>
                          <a:spcPts val="0"/>
                        </a:spcAft>
                        <a:buFont typeface="+mj-lt"/>
                        <a:buNone/>
                        <a:tabLst>
                          <a:tab pos="228600" algn="l"/>
                        </a:tabLst>
                      </a:pPr>
                      <a:r>
                        <a:rPr lang="kk-KZ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3.</a:t>
                      </a:r>
                      <a:endParaRPr lang="x-none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6198" marR="361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x-none"/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8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2026ж.13.11.</a:t>
                      </a:r>
                      <a:endParaRPr lang="x-none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сағ.11.00</a:t>
                      </a:r>
                      <a:endParaRPr lang="x-none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6198" marR="36198" marT="0" marB="0"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Радовка а.,</a:t>
                      </a:r>
                      <a:endParaRPr lang="x-none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8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Жеке меншік ғимараты</a:t>
                      </a:r>
                      <a:r>
                        <a:rPr lang="kk-KZ" sz="800" baseline="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(</a:t>
                      </a:r>
                      <a:r>
                        <a:rPr lang="kk-KZ" sz="8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бұрынғы </a:t>
                      </a:r>
                      <a:r>
                        <a:rPr lang="kk-KZ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клуб </a:t>
                      </a:r>
                      <a:r>
                        <a:rPr lang="kk-KZ" sz="8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ғимараты)</a:t>
                      </a:r>
                      <a:endParaRPr lang="x-none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6198" marR="361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994980346"/>
                  </a:ext>
                </a:extLst>
              </a:tr>
              <a:tr h="576064">
                <a:tc>
                  <a:txBody>
                    <a:bodyPr/>
                    <a:lstStyle/>
                    <a:p>
                      <a:pPr marL="0" lvl="0" indent="0" algn="ctr">
                        <a:spcAft>
                          <a:spcPts val="0"/>
                        </a:spcAft>
                        <a:buFont typeface="+mj-lt"/>
                        <a:buNone/>
                        <a:tabLst>
                          <a:tab pos="228600" algn="l"/>
                        </a:tabLst>
                      </a:pPr>
                      <a:r>
                        <a:rPr lang="kk-KZ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4.</a:t>
                      </a:r>
                      <a:endParaRPr lang="x-none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6198" marR="361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x-none"/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8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2026ж </a:t>
                      </a:r>
                      <a:r>
                        <a:rPr lang="kk-KZ" sz="8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13</a:t>
                      </a:r>
                      <a:r>
                        <a:rPr lang="ru-RU" sz="8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.11.</a:t>
                      </a:r>
                      <a:endParaRPr lang="x-none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сағ.</a:t>
                      </a:r>
                      <a:r>
                        <a:rPr lang="ru-RU" sz="8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12.00</a:t>
                      </a:r>
                      <a:endParaRPr lang="x-none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6198" marR="36198" marT="0" marB="0"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Ақкөл орман шаруашылығы, </a:t>
                      </a:r>
                      <a:endParaRPr lang="x-none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8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Мичурин </a:t>
                      </a:r>
                      <a:r>
                        <a:rPr lang="kk-KZ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атындағы негізгі орта мектебі</a:t>
                      </a:r>
                      <a:endParaRPr lang="x-none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6198" marR="361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397695944"/>
                  </a:ext>
                </a:extLst>
              </a:tr>
            </a:tbl>
          </a:graphicData>
        </a:graphic>
      </p:graphicFrame>
      <p:sp>
        <p:nvSpPr>
          <p:cNvPr id="6" name="Rectangle 2">
            <a:extLst>
              <a:ext uri="{FF2B5EF4-FFF2-40B4-BE49-F238E27FC236}">
                <a16:creationId xmlns:a16="http://schemas.microsoft.com/office/drawing/2014/main" xmlns="" id="{9C31BEE9-F4E8-4B48-AFE6-4C25C0CA4E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23728" y="208965"/>
            <a:ext cx="5328592" cy="738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28600" algn="l"/>
              </a:tabLst>
            </a:pPr>
            <a:r>
              <a:rPr kumimoji="0" lang="ru-RU" altLang="x-none" sz="12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Қала</a:t>
            </a:r>
            <a:r>
              <a:rPr kumimoji="0" lang="ru-RU" altLang="x-none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kumimoji="0" lang="ru-RU" altLang="x-none" sz="12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әкімдерінің</a:t>
            </a:r>
            <a:r>
              <a:rPr kumimoji="0" lang="ru-RU" altLang="x-none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kumimoji="0" lang="ru-RU" altLang="x-none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2026 </a:t>
            </a:r>
            <a:r>
              <a:rPr kumimoji="0" lang="ru-RU" altLang="x-none" sz="12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жылдың</a:t>
            </a:r>
            <a:r>
              <a:rPr kumimoji="0" lang="ru-RU" altLang="x-none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kumimoji="0" lang="ru-RU" altLang="x-none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2</a:t>
            </a:r>
            <a:r>
              <a:rPr kumimoji="0" lang="ru-RU" altLang="x-none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kumimoji="0" lang="ru-RU" altLang="x-none" sz="12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жартыжылдығында</a:t>
            </a:r>
            <a:r>
              <a:rPr kumimoji="0" lang="ru-RU" altLang="x-none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kumimoji="0" lang="ru-RU" altLang="x-none" sz="12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Ақкөл</a:t>
            </a:r>
            <a:r>
              <a:rPr kumimoji="0" lang="ru-RU" altLang="x-none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kk-KZ" altLang="x-none" sz="1200" b="1" dirty="0" smtClean="0">
                <a:ea typeface="Times New Roman" panose="02020603050405020304" pitchFamily="18" charset="0"/>
                <a:cs typeface="Arial" panose="020B0604020202020204" pitchFamily="34" charset="0"/>
              </a:rPr>
              <a:t>қаласы</a:t>
            </a:r>
            <a:r>
              <a:rPr kumimoji="0" lang="ru-RU" altLang="x-none" sz="12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нының</a:t>
            </a:r>
            <a:r>
              <a:rPr kumimoji="0" lang="ru-RU" altLang="x-none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kumimoji="0" lang="ru-RU" altLang="x-none" sz="12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тұрғындарымен</a:t>
            </a:r>
            <a:r>
              <a:rPr kumimoji="0" lang="ru-RU" altLang="x-none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kumimoji="0" lang="ru-RU" altLang="x-none" sz="12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кездесу</a:t>
            </a:r>
            <a:r>
              <a:rPr kumimoji="0" lang="ru-RU" altLang="x-none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kumimoji="0" lang="ru-RU" altLang="x-none" sz="12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кестесі</a:t>
            </a:r>
            <a:endParaRPr kumimoji="0" lang="ru-RU" altLang="x-none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28600" algn="l"/>
              </a:tabLst>
            </a:pPr>
            <a:endParaRPr kumimoji="0" lang="ru-RU" altLang="x-none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268913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Таблица 6">
            <a:extLst>
              <a:ext uri="{FF2B5EF4-FFF2-40B4-BE49-F238E27FC236}">
                <a16:creationId xmlns:a16="http://schemas.microsoft.com/office/drawing/2014/main" xmlns="" id="{A1699209-1228-4F01-B4CC-9AF46AF2039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673926473"/>
              </p:ext>
            </p:extLst>
          </p:nvPr>
        </p:nvGraphicFramePr>
        <p:xfrm>
          <a:off x="539552" y="731836"/>
          <a:ext cx="8136904" cy="2365844"/>
        </p:xfrm>
        <a:graphic>
          <a:graphicData uri="http://schemas.openxmlformats.org/drawingml/2006/table">
            <a:tbl>
              <a:tblPr/>
              <a:tblGrid>
                <a:gridCol w="757626">
                  <a:extLst>
                    <a:ext uri="{9D8B030D-6E8A-4147-A177-3AD203B41FA5}">
                      <a16:colId xmlns:a16="http://schemas.microsoft.com/office/drawing/2014/main" xmlns="" val="374290025"/>
                    </a:ext>
                  </a:extLst>
                </a:gridCol>
                <a:gridCol w="2266985">
                  <a:extLst>
                    <a:ext uri="{9D8B030D-6E8A-4147-A177-3AD203B41FA5}">
                      <a16:colId xmlns:a16="http://schemas.microsoft.com/office/drawing/2014/main" xmlns="" val="2544883319"/>
                    </a:ext>
                  </a:extLst>
                </a:gridCol>
                <a:gridCol w="1670146">
                  <a:extLst>
                    <a:ext uri="{9D8B030D-6E8A-4147-A177-3AD203B41FA5}">
                      <a16:colId xmlns:a16="http://schemas.microsoft.com/office/drawing/2014/main" xmlns="" val="2478629710"/>
                    </a:ext>
                  </a:extLst>
                </a:gridCol>
                <a:gridCol w="3442147">
                  <a:extLst>
                    <a:ext uri="{9D8B030D-6E8A-4147-A177-3AD203B41FA5}">
                      <a16:colId xmlns:a16="http://schemas.microsoft.com/office/drawing/2014/main" xmlns="" val="416698394"/>
                    </a:ext>
                  </a:extLst>
                </a:gridCol>
              </a:tblGrid>
              <a:tr h="46109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№</a:t>
                      </a:r>
                      <a:endParaRPr lang="x-none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п./п.</a:t>
                      </a:r>
                      <a:endParaRPr lang="x-none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4306" marR="343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Наименование округа</a:t>
                      </a:r>
                      <a:endParaRPr lang="x-none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4306" marR="343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Дата и время проведения</a:t>
                      </a:r>
                      <a:endParaRPr lang="x-none" sz="8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4306" marR="343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Населённый пункт</a:t>
                      </a:r>
                      <a:endParaRPr lang="x-none" sz="8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4306" marR="343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72207500"/>
                  </a:ext>
                </a:extLst>
              </a:tr>
              <a:tr h="435872">
                <a:tc>
                  <a:txBody>
                    <a:bodyPr/>
                    <a:lstStyle/>
                    <a:p>
                      <a:pPr marL="0" lvl="0" indent="0" algn="ctr">
                        <a:spcAft>
                          <a:spcPts val="0"/>
                        </a:spcAft>
                        <a:buFont typeface="+mj-lt"/>
                        <a:buNone/>
                        <a:tabLst>
                          <a:tab pos="228600" algn="l"/>
                        </a:tabLst>
                      </a:pPr>
                      <a:r>
                        <a:rPr lang="ru-RU" sz="8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1. </a:t>
                      </a:r>
                      <a:endParaRPr lang="x-none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4306" marR="343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город Акколь</a:t>
                      </a:r>
                      <a:endParaRPr lang="x-none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4306" marR="343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12.11.2026г</a:t>
                      </a:r>
                      <a:r>
                        <a:rPr lang="ru-RU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.</a:t>
                      </a:r>
                      <a:endParaRPr lang="x-none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11</a:t>
                      </a:r>
                      <a:r>
                        <a:rPr lang="ru-RU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.00</a:t>
                      </a:r>
                      <a:endParaRPr lang="x-none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4306" marR="343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г. Акколь </a:t>
                      </a:r>
                      <a:endParaRPr lang="x-none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Конференц-зал </a:t>
                      </a:r>
                      <a:r>
                        <a:rPr lang="ru-RU" sz="800" dirty="0" err="1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Аккольского</a:t>
                      </a:r>
                      <a:r>
                        <a:rPr lang="ru-RU" sz="8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филиала ТОО “Научно-производственный центр машиностроения”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x-none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4306" marR="343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109602430"/>
                  </a:ext>
                </a:extLst>
              </a:tr>
              <a:tr h="490600">
                <a:tc>
                  <a:txBody>
                    <a:bodyPr/>
                    <a:lstStyle/>
                    <a:p>
                      <a:pPr marL="0" lvl="0" indent="0" algn="ctr">
                        <a:spcAft>
                          <a:spcPts val="0"/>
                        </a:spcAft>
                        <a:buFont typeface="+mj-lt"/>
                        <a:buNone/>
                        <a:tabLst>
                          <a:tab pos="228600" algn="l"/>
                        </a:tabLst>
                      </a:pPr>
                      <a:r>
                        <a:rPr lang="ru-RU" sz="8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2. </a:t>
                      </a:r>
                      <a:endParaRPr lang="x-none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4306" marR="343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x-non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12.11.2026г</a:t>
                      </a:r>
                      <a:r>
                        <a:rPr lang="ru-RU" sz="8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.</a:t>
                      </a:r>
                      <a:endParaRPr lang="x-none" sz="800" smtClean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16.00</a:t>
                      </a:r>
                      <a:endParaRPr lang="x-none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4306" marR="343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г. Акколь </a:t>
                      </a:r>
                      <a:endParaRPr lang="x-none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общеобразовательная школа </a:t>
                      </a:r>
                      <a:r>
                        <a:rPr lang="ru-RU" sz="8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№4</a:t>
                      </a:r>
                      <a:endParaRPr lang="x-none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4306" marR="343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30726645"/>
                  </a:ext>
                </a:extLst>
              </a:tr>
              <a:tr h="445504">
                <a:tc>
                  <a:txBody>
                    <a:bodyPr/>
                    <a:lstStyle/>
                    <a:p>
                      <a:pPr marL="0" lvl="0" indent="0" algn="ctr">
                        <a:spcAft>
                          <a:spcPts val="0"/>
                        </a:spcAft>
                        <a:buFont typeface="+mj-lt"/>
                        <a:buNone/>
                        <a:tabLst>
                          <a:tab pos="228600" algn="l"/>
                        </a:tabLst>
                      </a:pPr>
                      <a:r>
                        <a:rPr lang="ru-RU" sz="8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3. </a:t>
                      </a:r>
                      <a:endParaRPr lang="x-none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4306" marR="343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x-none"/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13.11.2026г</a:t>
                      </a:r>
                      <a:r>
                        <a:rPr lang="ru-RU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.</a:t>
                      </a:r>
                      <a:endParaRPr lang="x-none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11.00</a:t>
                      </a:r>
                      <a:endParaRPr lang="x-none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x-none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4306" marR="34306" marT="0" marB="0"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с. Радовка,</a:t>
                      </a:r>
                      <a:endParaRPr lang="x-none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Частное</a:t>
                      </a:r>
                      <a:r>
                        <a:rPr lang="ru-RU" sz="800" baseline="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здание (</a:t>
                      </a:r>
                      <a:r>
                        <a:rPr lang="ru-RU" sz="800" dirty="0" err="1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здание</a:t>
                      </a:r>
                      <a:r>
                        <a:rPr lang="ru-RU" sz="8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бывшего </a:t>
                      </a:r>
                      <a:r>
                        <a:rPr lang="ru-RU" sz="8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клуба) </a:t>
                      </a:r>
                      <a:endParaRPr lang="x-none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x-none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4306" marR="343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832788677"/>
                  </a:ext>
                </a:extLst>
              </a:tr>
              <a:tr h="480968">
                <a:tc>
                  <a:txBody>
                    <a:bodyPr/>
                    <a:lstStyle/>
                    <a:p>
                      <a:pPr marL="0" lvl="0" indent="0" algn="ctr">
                        <a:spcAft>
                          <a:spcPts val="0"/>
                        </a:spcAft>
                        <a:buFont typeface="+mj-lt"/>
                        <a:buNone/>
                        <a:tabLst>
                          <a:tab pos="228600" algn="l"/>
                        </a:tabLst>
                      </a:pPr>
                      <a:r>
                        <a:rPr lang="ru-RU" sz="8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4. </a:t>
                      </a:r>
                      <a:endParaRPr lang="x-none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4306" marR="343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x-non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13.11.2026г</a:t>
                      </a:r>
                      <a:r>
                        <a:rPr lang="ru-RU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.</a:t>
                      </a:r>
                      <a:endParaRPr lang="x-none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12.00</a:t>
                      </a:r>
                      <a:endParaRPr lang="x-none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4306" marR="343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dirty="0" err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Аккол</a:t>
                      </a:r>
                      <a:r>
                        <a:rPr lang="ru-RU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800" dirty="0" err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орман</a:t>
                      </a:r>
                      <a:r>
                        <a:rPr lang="ru-RU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800" dirty="0" err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шаруашылыгы</a:t>
                      </a:r>
                      <a:r>
                        <a:rPr lang="ru-RU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, </a:t>
                      </a:r>
                      <a:endParaRPr lang="x-none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основная средняя школа имени Мичурина</a:t>
                      </a:r>
                      <a:endParaRPr lang="x-none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4306" marR="343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095983591"/>
                  </a:ext>
                </a:extLst>
              </a:tr>
            </a:tbl>
          </a:graphicData>
        </a:graphic>
      </p:graphicFrame>
      <p:sp>
        <p:nvSpPr>
          <p:cNvPr id="8" name="Rectangle 2">
            <a:extLst>
              <a:ext uri="{FF2B5EF4-FFF2-40B4-BE49-F238E27FC236}">
                <a16:creationId xmlns:a16="http://schemas.microsoft.com/office/drawing/2014/main" xmlns="" id="{0D9641B0-4050-498F-B57B-D12B46BF689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23728" y="6256"/>
            <a:ext cx="4680520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28600" algn="l"/>
              </a:tabLst>
            </a:pPr>
            <a:r>
              <a:rPr kumimoji="0" lang="ru-RU" altLang="x-none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График встреч </a:t>
            </a:r>
            <a:endParaRPr kumimoji="0" lang="ru-RU" altLang="x-none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28600" algn="l"/>
              </a:tabLst>
            </a:pPr>
            <a:r>
              <a:rPr kumimoji="0" lang="ru-RU" altLang="x-none" sz="12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акима</a:t>
            </a:r>
            <a:r>
              <a:rPr kumimoji="0" lang="ru-RU" altLang="x-none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города Акколь </a:t>
            </a:r>
            <a:endParaRPr kumimoji="0" lang="ru-RU" altLang="x-none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28600" algn="l"/>
              </a:tabLst>
            </a:pPr>
            <a:r>
              <a:rPr kumimoji="0" lang="ru-RU" altLang="x-none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с </a:t>
            </a:r>
            <a:r>
              <a:rPr kumimoji="0" lang="ru-RU" altLang="x-none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населением во </a:t>
            </a:r>
            <a:r>
              <a:rPr kumimoji="0" lang="ru-RU" altLang="x-none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2</a:t>
            </a:r>
            <a:r>
              <a:rPr kumimoji="0" lang="kk-KZ" altLang="x-none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kumimoji="0" lang="kk-KZ" altLang="x-none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полугодии</a:t>
            </a:r>
            <a:r>
              <a:rPr kumimoji="0" lang="ru-RU" altLang="x-none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kumimoji="0" lang="ru-RU" altLang="x-none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202</a:t>
            </a:r>
            <a:r>
              <a:rPr lang="kk-KZ" altLang="x-none" sz="1200" b="1" dirty="0" smtClean="0">
                <a:ea typeface="Times New Roman" panose="02020603050405020304" pitchFamily="18" charset="0"/>
                <a:cs typeface="Arial" panose="020B0604020202020204" pitchFamily="34" charset="0"/>
              </a:rPr>
              <a:t>6</a:t>
            </a:r>
            <a:r>
              <a:rPr kumimoji="0" lang="ru-RU" altLang="x-none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kumimoji="0" lang="ru-RU" altLang="x-none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года </a:t>
            </a:r>
            <a:endParaRPr kumimoji="0" lang="ru-RU" altLang="x-none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28600" algn="l"/>
              </a:tabLst>
            </a:pPr>
            <a:endParaRPr kumimoji="0" lang="ru-RU" altLang="x-none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831861691"/>
      </p:ext>
    </p:extLst>
  </p:cSld>
  <p:clrMapOvr>
    <a:masterClrMapping/>
  </p:clrMapOvr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16982</TotalTime>
  <Words>442</Words>
  <Application>Microsoft Office PowerPoint</Application>
  <PresentationFormat>Экран (4:3)</PresentationFormat>
  <Paragraphs>100</Paragraphs>
  <Slides>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6" baseType="lpstr">
      <vt:lpstr>Воздушный поток</vt:lpstr>
      <vt:lpstr>Слайд 1</vt:lpstr>
      <vt:lpstr>Слайд 2</vt:lpstr>
      <vt:lpstr>Слайд 3</vt:lpstr>
      <vt:lpstr>Слайд 4</vt:lpstr>
      <vt:lpstr>Слайд 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1</dc:creator>
  <cp:lastModifiedBy>Matrix</cp:lastModifiedBy>
  <cp:revision>120</cp:revision>
  <dcterms:created xsi:type="dcterms:W3CDTF">2023-08-25T05:19:15Z</dcterms:created>
  <dcterms:modified xsi:type="dcterms:W3CDTF">2026-11-02T04:39:26Z</dcterms:modified>
</cp:coreProperties>
</file>