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0" r:id="rId4"/>
    <p:sldId id="261" r:id="rId5"/>
    <p:sldId id="264" r:id="rId6"/>
    <p:sldId id="262" r:id="rId7"/>
    <p:sldId id="263" r:id="rId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72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10" d="100"/>
          <a:sy n="110" d="100"/>
        </p:scale>
        <p:origin x="-1644" y="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641036086208846E-2"/>
          <c:y val="1.5316764490956401E-2"/>
          <c:w val="0.54629020327276079"/>
          <c:h val="0.9002247011677888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61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407-4175-AEA7-FA28ADE5BAA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әкім аппаратын үстау</c:v>
                </c:pt>
                <c:pt idx="1">
                  <c:v>елді мекендерді жарықтандыру </c:v>
                </c:pt>
                <c:pt idx="2">
                  <c:v>Елді мекендердің санитариясын қамтамасыз ету</c:v>
                </c:pt>
                <c:pt idx="3">
                  <c:v>Елді мекендерді абаттандыру және көгалдандыру</c:v>
                </c:pt>
                <c:pt idx="4">
                  <c:v>Аудандық маңызы бар қалаларда, кенттерде, ауылдарда, ауылдық округтерде автомобиль жолдарының жұмыс істеуін қамтамасыз ету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33</c:v>
                </c:pt>
                <c:pt idx="1">
                  <c:v>11.1</c:v>
                </c:pt>
                <c:pt idx="2">
                  <c:v>2.6</c:v>
                </c:pt>
                <c:pt idx="3">
                  <c:v>21.2</c:v>
                </c:pt>
                <c:pt idx="4" formatCode="@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407-4175-AEA7-FA28ADE5BA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300209283488919"/>
          <c:y val="8.6062229392352335E-2"/>
          <c:w val="0.3378556228795091"/>
          <c:h val="0.73464313824285565"/>
        </c:manualLayout>
      </c:layout>
      <c:overlay val="0"/>
      <c:spPr>
        <a:ln>
          <a:solidFill>
            <a:srgbClr val="4572A7"/>
          </a:solidFill>
        </a:ln>
      </c:spPr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566E3D-EAE6-446F-8C2B-6B8BFA4C50BE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22E91-948A-484F-A5A7-C897DBBF9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264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pPr defTabSz="919163"/>
            <a:fld id="{A90E82DA-2C0B-40D5-B057-ECD3F44F012A}" type="datetime1">
              <a:rPr lang="ru-RU" smtClean="0"/>
              <a:pPr defTabSz="919163"/>
              <a:t>29.10.2026</a:t>
            </a:fld>
            <a:endParaRPr lang="ru-RU"/>
          </a:p>
        </p:txBody>
      </p:sp>
      <p:sp>
        <p:nvSpPr>
          <p:cNvPr id="1229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163"/>
            <a:fld id="{4AB24237-7310-4ED3-AB36-99233976BC78}" type="slidenum">
              <a:rPr lang="ru-RU" smtClean="0"/>
              <a:pPr defTabSz="919163"/>
              <a:t>1</a:t>
            </a:fld>
            <a:endParaRPr lang="ru-RU"/>
          </a:p>
        </p:txBody>
      </p:sp>
      <p:sp>
        <p:nvSpPr>
          <p:cNvPr id="122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4538"/>
            <a:ext cx="4960938" cy="3721100"/>
          </a:xfrm>
          <a:ln/>
        </p:spPr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357" y="4715390"/>
            <a:ext cx="4984962" cy="4467462"/>
          </a:xfrm>
          <a:noFill/>
          <a:ln/>
        </p:spPr>
        <p:txBody>
          <a:bodyPr/>
          <a:lstStyle/>
          <a:p>
            <a:pPr eaLnBrk="1" hangingPunct="1"/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124744"/>
            <a:ext cx="7920880" cy="453650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kk-KZ" sz="4800" b="1" dirty="0">
                <a:solidFill>
                  <a:srgbClr val="CC3300"/>
                </a:solidFill>
                <a:latin typeface="Arial" charset="0"/>
              </a:rPr>
              <a:t>Қызылжар кентінің </a:t>
            </a:r>
            <a:br>
              <a:rPr lang="kk-KZ" sz="4800" b="1" dirty="0">
                <a:solidFill>
                  <a:srgbClr val="CC3300"/>
                </a:solidFill>
                <a:latin typeface="Arial" charset="0"/>
              </a:rPr>
            </a:br>
            <a:r>
              <a:rPr lang="kk-KZ" sz="4800" b="1" dirty="0" smtClean="0">
                <a:solidFill>
                  <a:srgbClr val="CC3300"/>
                </a:solidFill>
                <a:latin typeface="Arial" charset="0"/>
              </a:rPr>
              <a:t>202</a:t>
            </a:r>
            <a:r>
              <a:rPr lang="ru-RU" sz="4800" b="1" dirty="0" smtClean="0">
                <a:solidFill>
                  <a:srgbClr val="CC3300"/>
                </a:solidFill>
                <a:latin typeface="Arial" charset="0"/>
              </a:rPr>
              <a:t>6</a:t>
            </a:r>
            <a:r>
              <a:rPr lang="kk-KZ" sz="4800" b="1" dirty="0" smtClean="0">
                <a:solidFill>
                  <a:srgbClr val="CC3300"/>
                </a:solidFill>
                <a:latin typeface="Arial" charset="0"/>
              </a:rPr>
              <a:t>-202</a:t>
            </a:r>
            <a:r>
              <a:rPr lang="ru-RU" sz="4800" b="1" dirty="0" smtClean="0">
                <a:solidFill>
                  <a:srgbClr val="CC3300"/>
                </a:solidFill>
                <a:latin typeface="Arial" charset="0"/>
              </a:rPr>
              <a:t>8</a:t>
            </a:r>
            <a:r>
              <a:rPr lang="kk-KZ" sz="4800" b="1" dirty="0" smtClean="0">
                <a:solidFill>
                  <a:srgbClr val="CC3300"/>
                </a:solidFill>
                <a:latin typeface="Arial" charset="0"/>
              </a:rPr>
              <a:t> </a:t>
            </a:r>
            <a:r>
              <a:rPr lang="kk-KZ" sz="4800" b="1" dirty="0">
                <a:solidFill>
                  <a:srgbClr val="CC3300"/>
                </a:solidFill>
                <a:latin typeface="Arial" charset="0"/>
              </a:rPr>
              <a:t>жылдарға арналған</a:t>
            </a:r>
            <a:br>
              <a:rPr lang="kk-KZ" sz="4800" b="1" dirty="0">
                <a:solidFill>
                  <a:srgbClr val="CC3300"/>
                </a:solidFill>
                <a:latin typeface="Arial" charset="0"/>
              </a:rPr>
            </a:br>
            <a:r>
              <a:rPr lang="kk-KZ" sz="4800" b="1" dirty="0">
                <a:solidFill>
                  <a:srgbClr val="CC3300"/>
                </a:solidFill>
                <a:latin typeface="Arial" charset="0"/>
              </a:rPr>
              <a:t> АЗАМАТТЫҚ</a:t>
            </a:r>
            <a:r>
              <a:rPr lang="ru-RU" sz="4800" b="1" dirty="0">
                <a:solidFill>
                  <a:srgbClr val="CC3300"/>
                </a:solidFill>
                <a:latin typeface="Arial" charset="0"/>
              </a:rPr>
              <a:t> БЮДЖЕТ</a:t>
            </a:r>
            <a:r>
              <a:rPr lang="ru-RU" sz="4800" b="1" dirty="0">
                <a:solidFill>
                  <a:srgbClr val="28571F"/>
                </a:solidFill>
                <a:latin typeface="Arial" charset="0"/>
              </a:rPr>
              <a:t> 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57433" y="3429001"/>
            <a:ext cx="8229134" cy="3090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1" 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14776" y="277813"/>
            <a:ext cx="8514448" cy="703262"/>
          </a:xfrm>
        </p:spPr>
        <p:txBody>
          <a:bodyPr/>
          <a:lstStyle/>
          <a:p>
            <a:pPr algn="ctr" eaLnBrk="1" hangingPunct="1"/>
            <a:r>
              <a:rPr lang="ru-RU" sz="38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Құрметті сайтты пайдаланушылар</a:t>
            </a:r>
            <a:r>
              <a:rPr lang="ru-RU" sz="3800" b="1">
                <a:solidFill>
                  <a:srgbClr val="CC3300"/>
                </a:solidFill>
                <a:latin typeface="Arial" charset="0"/>
              </a:rPr>
              <a:t>!</a:t>
            </a:r>
            <a:endParaRPr lang="ru-RU" sz="3800">
              <a:solidFill>
                <a:srgbClr val="CC3300"/>
              </a:solidFill>
              <a:latin typeface="Arial" charset="0"/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93097" y="981075"/>
            <a:ext cx="8229135" cy="4845050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1600" dirty="0"/>
              <a:t>		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Сіздердің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назарларыңызға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20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6-20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жылдарға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азаматтық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ұсынылған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мұнда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Қызылжар кентінің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бюджетінің негізгі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көрсеткіштері туралы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бюджеттік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қаражат шығындарының бағыттары және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оны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қалыптастыру параметрлері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ақпарат берілген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	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Аталған құжат мынадай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бөлімдерден тұрады: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әлеуметтік-экономикалық дамуының негізгі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көрсеткіштері;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ауылдық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округтің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бюджетінің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түсімдері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шығындары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ауылдық бюджеттің орындалысы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есеп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Wingdings" pitchFamily="2" charset="2"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-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Жаңаарқа ауданы мәслихатының </a:t>
            </a:r>
            <a:r>
              <a:rPr lang="kk-KZ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«2026-2028жылдарға </a:t>
            </a:r>
            <a:r>
              <a:rPr lang="kk-KZ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арналған кенттер және ауылдық округтердің бюджеті туралы»</a:t>
            </a:r>
            <a:r>
              <a:rPr lang="kk-KZ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kk-KZ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жылғы </a:t>
            </a:r>
            <a:r>
              <a:rPr lang="kk-KZ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kk-KZ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желтоқсандағы </a:t>
            </a:r>
            <a:r>
              <a:rPr lang="kk-KZ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№38/218  шешімі</a:t>
            </a:r>
          </a:p>
          <a:p>
            <a:pPr lvl="0" algn="just">
              <a:buNone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Жаңаарқа ауданы мәслихатының «2026-2028жылдарға арналған кенттер және ауылдық округтердің бюджеті туралы»</a:t>
            </a:r>
            <a:r>
              <a:rPr lang="kk-KZ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жылғы </a:t>
            </a:r>
            <a:r>
              <a:rPr lang="kk-KZ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маусымдағы №44/245  </a:t>
            </a: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шешімі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None/>
            </a:pP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Жаңаарқа ауданы мәслихатының «2026-2028жылдарға арналған кенттер және ауылдық округтердің бюджеті туралы»</a:t>
            </a:r>
            <a:r>
              <a:rPr lang="kk-KZ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жылғы </a:t>
            </a:r>
            <a:r>
              <a:rPr lang="kk-KZ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29қыркүйектегі №48/263  </a:t>
            </a:r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шешімі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None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E6E6AB-FADD-4852-9739-56B8B4ED6513}" type="slidenum">
              <a:rPr lang="ru-RU" altLang="en-US">
                <a:latin typeface="+mn-lt"/>
              </a:rPr>
              <a:pPr>
                <a:defRPr/>
              </a:pPr>
              <a:t>2</a:t>
            </a:fld>
            <a:endParaRPr lang="ru-RU" altLang="en-US" dirty="0"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2026-20</a:t>
            </a:r>
            <a:r>
              <a:rPr lang="en-US" sz="24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жылдарға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кенттің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әлеуметтік-экономикалық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дамуының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негізгі</a:t>
            </a:r>
            <a:r>
              <a:rPr lang="ru-RU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көрсеткіштері</a:t>
            </a:r>
            <a:endParaRPr lang="ru-RU" sz="24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373" name="Group 8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25840414"/>
              </p:ext>
            </p:extLst>
          </p:nvPr>
        </p:nvGraphicFramePr>
        <p:xfrm>
          <a:off x="454332" y="1571626"/>
          <a:ext cx="8374146" cy="4528188"/>
        </p:xfrm>
        <a:graphic>
          <a:graphicData uri="http://schemas.openxmlformats.org/drawingml/2006/table">
            <a:tbl>
              <a:tblPr/>
              <a:tblGrid>
                <a:gridCol w="4257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221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1645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466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7500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8812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871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№ </a:t>
                      </a:r>
                      <a:r>
                        <a:rPr kumimoji="0" 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</a:t>
                      </a: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/с</a:t>
                      </a:r>
                    </a:p>
                  </a:txBody>
                  <a:tcPr marL="89316" marR="8931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Көрсеткіштер атауы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7909" marR="87909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2025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7909" marR="87909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2026жыл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7909" marR="87909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2027жыл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7909" marR="87909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7909" marR="87909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Жалпы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аймақтық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өнім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(ЖАӨ),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млн.теңге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74,3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74,3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74,3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74,3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7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Жан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басына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шаққандағы 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ЖАӨ,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мың теңге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42,9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42,9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42,9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42,9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Халық саны, мың адам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Ортажылдық күнкөріс деңгейі, теңге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50851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50851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54156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57405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Жұмыссыздық деңгейі, %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Айлық есептік көрсеткіш (АЕК), теңге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3932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4325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4606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4928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Ең төменгі еңбекақы, теңге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85000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85000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85000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85000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8B0A30-7456-4D89-8FE5-B32F54C7BE3A}" type="slidenum">
              <a:rPr lang="ru-RU" altLang="en-US" smtClean="0">
                <a:latin typeface="+mn-lt"/>
              </a:rPr>
              <a:pPr>
                <a:defRPr/>
              </a:pPr>
              <a:t>3</a:t>
            </a:fld>
            <a:endParaRPr lang="ru-RU" altLang="en-US" dirty="0"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4332" y="142876"/>
            <a:ext cx="8229134" cy="436563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2026-2028 </a:t>
            </a:r>
            <a:r>
              <a:rPr lang="ru-RU" sz="16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жылдарға</a:t>
            </a:r>
            <a:r>
              <a:rPr lang="ru-RU" sz="16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Қызылжар кентінің </a:t>
            </a:r>
            <a:r>
              <a:rPr lang="ru-RU" sz="1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бюджеті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314777" y="260649"/>
            <a:ext cx="8577703" cy="6264696"/>
          </a:xfrm>
        </p:spPr>
        <p:txBody>
          <a:bodyPr>
            <a:normAutofit/>
          </a:bodyPr>
          <a:lstStyle/>
          <a:p>
            <a:endParaRPr lang="kk-KZ" sz="1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1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b="1" dirty="0" smtClean="0">
                <a:latin typeface="Times New Roman" pitchFamily="18" charset="0"/>
                <a:cs typeface="Times New Roman" pitchFamily="18" charset="0"/>
              </a:rPr>
              <a:t>Қызылжар 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кентінің бюджеті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 3 жылдық кезеңге арналған  алдыңғы жылдың кіріс түсімдер динамикасына, ең кіші есептік көрсеткіштің ұлғаюына, еңбек ақы қорының ұлғаюына, инфляция коэффициентіне есептелген.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Бюджет атқарушы биліктің халық алдындағы барлық ағымдық міндеттемелерін орындауды қамтамасыз етеді.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жылға Қызылжар кентінің бюджет шығындары </a:t>
            </a: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110607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 көлемінде жоспарланған, оның ішінде бірінші кезекті шығындар толық көлемде есепке алынған, (еңбек ақы аударымдарымен, коммуналдық қызметтер және байланыс, әкімшілік қызметкерлердің іссапар шығындары және т.б. )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Қарастырылған бюджеттің шығындары :</a:t>
            </a: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-әкімшілік аппаратын үстау- (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33,0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мын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теңге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- елді мекендерді көше жарықтардыру- (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12,1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мын. теңге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Елді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мекендердің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санитариясын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err="1">
                <a:latin typeface="Times New Roman" pitchFamily="18" charset="0"/>
                <a:cs typeface="Times New Roman" pitchFamily="18" charset="0"/>
              </a:rPr>
              <a:t>ету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(2,6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тенге )</a:t>
            </a: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-елді мекендерді абаттандыру және көгалдандыру(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61,0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мын. теңге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 - аудандық маңызы бар автокөлік жолдарын және кентішілік жолдардың жұмыс істеуін қамтамасыз ету</a:t>
            </a:r>
            <a:r>
              <a:rPr lang="kk-KZ" sz="1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(2,0 мын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. теңге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kk-KZ" sz="10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kk-KZ" sz="1000" b="1" dirty="0" smtClean="0">
                <a:latin typeface="Times New Roman" pitchFamily="18" charset="0"/>
                <a:cs typeface="Times New Roman" pitchFamily="18" charset="0"/>
              </a:rPr>
              <a:t>6жылға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І. Кірістер –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110607,0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мың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теңге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ІІ. Шығыстар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–110607,0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мың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теңге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ІІІ.</a:t>
            </a: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алық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тұсімдер-26441,0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тенге</a:t>
            </a:r>
          </a:p>
          <a:p>
            <a:pPr>
              <a:buNone/>
            </a:pP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IV.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трансферт 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түсімдері-84166,0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теңге.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000" b="1" dirty="0" smtClean="0">
                <a:latin typeface="Times New Roman" pitchFamily="18" charset="0"/>
                <a:cs typeface="Times New Roman" pitchFamily="18" charset="0"/>
              </a:rPr>
              <a:t>2027жылға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І. Кірістер –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62054,0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мыңтеңге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ІІ. Шығыстар –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62054,0 мың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теңге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ІІІ.</a:t>
            </a: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алық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тұсімдер-28777,0</a:t>
            </a:r>
            <a:r>
              <a:rPr lang="kk-KZ" sz="1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IV.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трансферт  түсімдері-33277,0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</a:t>
            </a:r>
          </a:p>
          <a:p>
            <a:pPr>
              <a:buFont typeface="Wingdings" pitchFamily="2" charset="2"/>
              <a:buNone/>
            </a:pPr>
            <a:r>
              <a:rPr lang="kk-KZ" sz="1000" b="1" dirty="0" smtClean="0">
                <a:latin typeface="Times New Roman" pitchFamily="18" charset="0"/>
                <a:cs typeface="Times New Roman" pitchFamily="18" charset="0"/>
              </a:rPr>
              <a:t>            2028жылға</a:t>
            </a:r>
            <a:r>
              <a:rPr lang="kk-KZ" sz="1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І. Кірістер –74668мыңтеңге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ІІ. Шығыстар –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62715,0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ІІІ.</a:t>
            </a: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алық тұсімдер-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28831,0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</a:t>
            </a:r>
          </a:p>
          <a:p>
            <a:pPr>
              <a:buNone/>
            </a:pP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1000" dirty="0">
                <a:latin typeface="Times New Roman" pitchFamily="18" charset="0"/>
                <a:cs typeface="Times New Roman" pitchFamily="18" charset="0"/>
              </a:rPr>
              <a:t>IV.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трансферт  </a:t>
            </a: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>түсімдері-33884,0 </a:t>
            </a:r>
            <a:r>
              <a:rPr lang="kk-KZ" sz="1000" dirty="0">
                <a:latin typeface="Times New Roman" pitchFamily="18" charset="0"/>
                <a:cs typeface="Times New Roman" pitchFamily="18" charset="0"/>
              </a:rPr>
              <a:t>мың теңге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E3CF7E-E983-43C3-AE7E-F9B19D0B9191}" type="slidenum">
              <a:rPr lang="ru-RU" altLang="en-US" smtClean="0"/>
              <a:pPr>
                <a:defRPr/>
              </a:pPr>
              <a:t>4</a:t>
            </a:fld>
            <a:endParaRPr lang="ru-RU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9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20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6-20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kk-K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жылдарға арналған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k-K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Қызылжар кентінің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түсімдерінің құрылымы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>
                <a:solidFill>
                  <a:srgbClr val="28571F"/>
                </a:solidFill>
                <a:latin typeface="Arial" charset="0"/>
              </a:rPr>
              <a:t/>
            </a:r>
            <a:br>
              <a:rPr lang="ru-RU" sz="2000" b="1" dirty="0">
                <a:solidFill>
                  <a:srgbClr val="28571F"/>
                </a:solidFill>
                <a:latin typeface="Arial" charset="0"/>
              </a:rPr>
            </a:br>
            <a:r>
              <a:rPr lang="ru-RU" sz="2000" b="1" dirty="0">
                <a:solidFill>
                  <a:srgbClr val="28571F"/>
                </a:solidFill>
                <a:latin typeface="Arial" charset="0"/>
              </a:rPr>
              <a:t> </a:t>
            </a:r>
            <a:endParaRPr lang="ru-RU" dirty="0"/>
          </a:p>
        </p:txBody>
      </p:sp>
      <p:graphicFrame>
        <p:nvGraphicFramePr>
          <p:cNvPr id="3" name="Group 1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9615482"/>
              </p:ext>
            </p:extLst>
          </p:nvPr>
        </p:nvGraphicFramePr>
        <p:xfrm>
          <a:off x="457434" y="1597025"/>
          <a:ext cx="8302014" cy="4878462"/>
        </p:xfrm>
        <a:graphic>
          <a:graphicData uri="http://schemas.openxmlformats.org/drawingml/2006/table">
            <a:tbl>
              <a:tblPr/>
              <a:tblGrid>
                <a:gridCol w="39742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3241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6246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4666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8622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Атауы</a:t>
                      </a: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20</a:t>
                      </a: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  <a:endParaRPr kumimoji="0" lang="kk-KZ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2027</a:t>
                      </a:r>
                      <a:endParaRPr kumimoji="0" lang="kk-KZ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  <a:endParaRPr kumimoji="0" lang="kk-KZ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9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ТҮСІМДЕР –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барлығы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млн.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теңге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237,7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110,6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62,1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оның ішінде: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Салықтық түсімдер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30,3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26,4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28,8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28,8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Салықтық емес түсімдер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Негізгі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капиталды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сатудан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түскен түсімдер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Трансферттер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және кредиттер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түсімдері, </a:t>
                      </a:r>
                      <a:r>
                        <a:rPr kumimoji="0" lang="ru-RU" sz="14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оның ішінде</a:t>
                      </a:r>
                      <a:r>
                        <a:rPr kumimoji="0" lang="ru-RU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kk-KZ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субвенция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97,8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84,2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33,3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33,9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трансферттер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179,5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Бюджеттік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кредиттерді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өтеу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Қарыздар түсімдері 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Бюджеттік қаражаттардың бос қалдықтары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0" y="285751"/>
            <a:ext cx="8229135" cy="1139825"/>
          </a:xfrm>
        </p:spPr>
        <p:txBody>
          <a:bodyPr/>
          <a:lstStyle/>
          <a:p>
            <a:pPr algn="ctr"/>
            <a:r>
              <a:rPr lang="kk-K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Қызылжар кентінің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kk-K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шығындары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517" name="Group 18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69302576"/>
              </p:ext>
            </p:extLst>
          </p:nvPr>
        </p:nvGraphicFramePr>
        <p:xfrm>
          <a:off x="357158" y="1214422"/>
          <a:ext cx="8389765" cy="5988032"/>
        </p:xfrm>
        <a:graphic>
          <a:graphicData uri="http://schemas.openxmlformats.org/drawingml/2006/table">
            <a:tbl>
              <a:tblPr/>
              <a:tblGrid>
                <a:gridCol w="43814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67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418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930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67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62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Атауы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2025жыл 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</a:t>
                      </a: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</a:t>
                      </a: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жыл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8жыл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3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ШЫҒЫНДАР – барлығы, млн.теңге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237,7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110,6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62,1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11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оның ішінде: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6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Шығындар</a:t>
                      </a:r>
                      <a:endParaRPr kumimoji="0" lang="ru-RU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237,7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110,6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62,1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62,7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10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Жалпы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сипаттағы мемлекеттік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қызметтер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30,3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33,0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34,7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34,9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Қорғаныс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Қоғамдық тәртіп, қауіпсіздік және басқалары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Білім беру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Денсаулық сақтау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Әлеуметтік көмек және әлеуметтік қамсыздандыру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Тұрғын үй-коммуналдық шаруашылығы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26,4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75,6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25,4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25,8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Мәдениет, 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спорт, туризм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және ақпараттық кеңістік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Ауыл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су,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орман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балық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шаруашылығы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және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басқалары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Өнеркәсіп, сәулет қызметі және басқалар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65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Көлік және </a:t>
                      </a: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коммуникация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1,5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2,0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Басқалары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6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Трансферттер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179,5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ru-RU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915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Қаржылық активтер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сатып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алу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915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Бюджеттік кредиттер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915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Қарыздарды өтеу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89316" marR="893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6C8449-250B-45BD-92BD-EEE978E334F8}" type="slidenum">
              <a:rPr lang="ru-RU" altLang="en-US" smtClean="0">
                <a:latin typeface="+mn-lt"/>
              </a:rPr>
              <a:pPr>
                <a:defRPr/>
              </a:pPr>
              <a:t>6</a:t>
            </a:fld>
            <a:endParaRPr lang="ru-RU" altLang="en-US" dirty="0">
              <a:latin typeface="+mn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2026жылға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Қызылжар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кентінің</a:t>
            </a:r>
            <a:r>
              <a:rPr lang="kk-K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шығындарының құрылымы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7888411"/>
            <a:ext cx="2133600" cy="365125"/>
          </a:xfrm>
        </p:spPr>
        <p:txBody>
          <a:bodyPr/>
          <a:lstStyle/>
          <a:p>
            <a:pPr>
              <a:defRPr/>
            </a:pPr>
            <a:fld id="{AD396F32-3DBC-4068-B3E3-9866C58698E3}" type="slidenum">
              <a:rPr lang="ru-RU" altLang="en-US" smtClean="0"/>
              <a:pPr>
                <a:defRPr/>
              </a:pPr>
              <a:t>7</a:t>
            </a:fld>
            <a:endParaRPr lang="ru-RU" alt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2643182"/>
            <a:ext cx="1000132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500694" y="3357562"/>
            <a:ext cx="2500330" cy="185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693476903"/>
              </p:ext>
            </p:extLst>
          </p:nvPr>
        </p:nvGraphicFramePr>
        <p:xfrm>
          <a:off x="323528" y="980728"/>
          <a:ext cx="842493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515</Words>
  <Application>Microsoft Office PowerPoint</Application>
  <PresentationFormat>Экран (4:3)</PresentationFormat>
  <Paragraphs>239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Қызылжар кентінің  2026-2028 жылдарға арналған  АЗАМАТТЫҚ БЮДЖЕТ </vt:lpstr>
      <vt:lpstr>Құрметті сайтты пайдаланушылар!</vt:lpstr>
      <vt:lpstr>2026-2028 жылдарға арналған кенттің әлеуметтік-экономикалық дамуының негізгі көрсеткіштері</vt:lpstr>
      <vt:lpstr>2026-2028 жылдарға арналған Қызылжар кентінің бюджеті</vt:lpstr>
      <vt:lpstr>Презентация PowerPoint</vt:lpstr>
      <vt:lpstr>Қызылжар кентінің бюджет шығындары</vt:lpstr>
      <vt:lpstr>2026жылға арналған Қызылжар кентінің бюджет шығындарының құрылымы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Агайша Смагуловна</dc:creator>
  <cp:lastModifiedBy>PC-1</cp:lastModifiedBy>
  <cp:revision>74</cp:revision>
  <cp:lastPrinted>2026-06-16T06:58:23Z</cp:lastPrinted>
  <dcterms:created xsi:type="dcterms:W3CDTF">2019-01-15T15:56:13Z</dcterms:created>
  <dcterms:modified xsi:type="dcterms:W3CDTF">2026-10-29T12:29:32Z</dcterms:modified>
</cp:coreProperties>
</file>