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0" r:id="rId4"/>
    <p:sldId id="259" r:id="rId5"/>
    <p:sldId id="262" r:id="rId6"/>
    <p:sldId id="263" r:id="rId7"/>
    <p:sldId id="272" r:id="rId8"/>
    <p:sldId id="271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003399"/>
    <a:srgbClr val="E2F6FA"/>
    <a:srgbClr val="2016E4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06" autoAdjust="0"/>
    <p:restoredTop sz="94714" autoAdjust="0"/>
  </p:normalViewPr>
  <p:slideViewPr>
    <p:cSldViewPr showGuides="1">
      <p:cViewPr varScale="1">
        <p:scale>
          <a:sx n="110" d="100"/>
          <a:sy n="110" d="100"/>
        </p:scale>
        <p:origin x="-1632" y="-108"/>
      </p:cViewPr>
      <p:guideLst>
        <p:guide orient="horz" pos="2160"/>
        <p:guide pos="28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Жоғары тұрған мемлекеттік басқару органдарынан берілетін трансферттер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231821</a:t>
                    </a:r>
                  </a:p>
                </c:rich>
              </c:tx>
              <c:dLblPos val="ctr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76495</a:t>
                    </a:r>
                    <a:endParaRPr lang="ru-RU" dirty="0"/>
                  </a:p>
                </c:rich>
              </c:tx>
              <c:dLblPos val="ctr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89130</a:t>
                    </a:r>
                    <a:endParaRPr lang="ru-RU" dirty="0"/>
                  </a:p>
                </c:rich>
              </c:tx>
              <c:dLblPos val="ctr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80742</c:v>
                </c:pt>
                <c:pt idx="1">
                  <c:v>372101</c:v>
                </c:pt>
                <c:pt idx="2">
                  <c:v>192611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Меншікті түсімдер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smtClean="0"/>
                      <a:t>80047</a:t>
                    </a:r>
                    <a:endParaRPr/>
                  </a:p>
                </c:rich>
              </c:tx>
              <c:dLblPos val="ctr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72471</a:t>
                    </a:r>
                  </a:p>
                </c:rich>
              </c:tx>
              <c:dLblPos val="ctr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75708</a:t>
                    </a:r>
                    <a:endParaRPr lang="ru-RU" dirty="0"/>
                  </a:p>
                </c:rich>
              </c:tx>
              <c:dLblPos val="ctr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60659</c:v>
                </c:pt>
                <c:pt idx="1">
                  <c:v>63693</c:v>
                </c:pt>
                <c:pt idx="2">
                  <c:v>66878</c:v>
                </c:pt>
              </c:numCache>
            </c:numRef>
          </c:val>
        </c:ser>
        <c:dLbls>
          <c:showVal val="1"/>
        </c:dLbls>
        <c:overlap val="100"/>
        <c:axId val="58620928"/>
        <c:axId val="57082624"/>
      </c:barChart>
      <c:catAx>
        <c:axId val="58620928"/>
        <c:scaling>
          <c:orientation val="minMax"/>
        </c:scaling>
        <c:axPos val="b"/>
        <c:numFmt formatCode="General" sourceLinked="0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57082624"/>
        <c:crosses val="autoZero"/>
        <c:auto val="1"/>
        <c:lblAlgn val="ctr"/>
        <c:lblOffset val="100"/>
      </c:catAx>
      <c:valAx>
        <c:axId val="57082624"/>
        <c:scaling>
          <c:orientation val="minMax"/>
        </c:scaling>
        <c:delete val="1"/>
        <c:axPos val="l"/>
        <c:majorGridlines/>
        <c:numFmt formatCode="#,##0" sourceLinked="1"/>
        <c:tickLblPos val="nextTo"/>
        <c:crossAx val="5862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ayout/>
      <c:txPr>
        <a:bodyPr rot="0" spcFirstLastPara="0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uri="{0b15fc19-7d7d-44ad-8c2d-2c3a37ce22c3}">
        <chartProps xmlns="https://web.wps.cn/et/2018/main" chartId="{74aa1db6-7f9b-4af1-aaa5-dfc8422bdd3b}"/>
      </c:ext>
    </c:extLst>
  </c:chart>
  <c:txPr>
    <a:bodyPr/>
    <a:lstStyle/>
    <a:p>
      <a:pPr>
        <a:defRPr lang="ru-RU"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</c:spPr>
    </c:floor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5">
                  <a:shade val="58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5">
                  <a:shade val="86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5">
                  <a:tint val="86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5">
                  <a:tint val="58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56673</a:t>
                    </a:r>
                    <a:endParaRPr lang="en-US" dirty="0" smtClean="0"/>
                  </a:p>
                </c:rich>
              </c:tx>
              <c:dLblPos val="bestFit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60144</a:t>
                    </a:r>
                    <a:endParaRPr lang="en-US" dirty="0"/>
                  </a:p>
                </c:rich>
              </c:tx>
              <c:dLblPos val="bestFit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r>
                      <a:rPr lang="kk-KZ" dirty="0" smtClean="0"/>
                      <a:t>1</a:t>
                    </a:r>
                    <a:endParaRPr lang="en-US" dirty="0"/>
                  </a:p>
                </c:rich>
              </c:tx>
              <c:dLblPos val="bestFit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196824</a:t>
                    </a:r>
                    <a:endParaRPr lang="en-US" dirty="0"/>
                  </a:p>
                </c:rich>
              </c:tx>
              <c:dLblPos val="bestFit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Жалпы сипаттағы мемлекеттік қызметтер</c:v>
                </c:pt>
                <c:pt idx="1">
                  <c:v>Тұрғын үй-коммуналдық шаруашылық</c:v>
                </c:pt>
                <c:pt idx="2">
                  <c:v>Мәдениет, спорт, туризм және ақпараттық кеңістік</c:v>
                </c:pt>
                <c:pt idx="3">
                  <c:v>Көлік және коммуникациялар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51085</c:v>
                </c:pt>
                <c:pt idx="1">
                  <c:v>64152</c:v>
                </c:pt>
                <c:pt idx="2" formatCode="General">
                  <c:v>350</c:v>
                </c:pt>
                <c:pt idx="3">
                  <c:v>25814</c:v>
                </c:pt>
              </c:numCache>
            </c:numRef>
          </c:val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472068312844215E-2"/>
          <c:y val="0.66798424220531516"/>
          <c:w val="0.94651866433362497"/>
          <c:h val="0.3320157577946928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extLst>
      <c:ext uri="{0b15fc19-7d7d-44ad-8c2d-2c3a37ce22c3}">
        <chartProps xmlns="https://web.wps.cn/et/2018/main" chartId="{f85cc365-ed06-45cc-8836-f5623b377692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548029"/>
            <a:ext cx="6986454" cy="169102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kk-KZ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334112"/>
            <a:ext cx="9144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sz="1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91" b="15341"/>
          <a:stretch>
            <a:fillRect/>
          </a:stretch>
        </p:blipFill>
        <p:spPr>
          <a:xfrm>
            <a:off x="7020272" y="1214422"/>
            <a:ext cx="2054198" cy="1233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125" r="3539" b="21013"/>
          <a:stretch>
            <a:fillRect/>
          </a:stretch>
        </p:blipFill>
        <p:spPr>
          <a:xfrm>
            <a:off x="7019064" y="4651717"/>
            <a:ext cx="2055406" cy="13120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3" t="19061" r="1415" b="8299"/>
          <a:stretch>
            <a:fillRect/>
          </a:stretch>
        </p:blipFill>
        <p:spPr>
          <a:xfrm>
            <a:off x="7019064" y="2881073"/>
            <a:ext cx="2084103" cy="1182869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0"/>
            <a:ext cx="6660232" cy="1094945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Құрметті сайтқа кірушілер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1285860"/>
            <a:ext cx="6264696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Сіздің</a:t>
            </a:r>
            <a:r>
              <a:rPr lang="en-US" alt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назарыңызға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ұсынылған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көрсеткіштері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параметрлері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қаражатын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жұмсау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бағыттары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</a:t>
            </a:r>
            <a:r>
              <a:rPr lang="en-US" alt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құжат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Успен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толық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қамтиды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8" y="852254"/>
            <a:ext cx="2374427" cy="1780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7" y="2715652"/>
            <a:ext cx="2378186" cy="1585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763" t="-988" r="2763" b="988"/>
          <a:stretch>
            <a:fillRect/>
          </a:stretch>
        </p:blipFill>
        <p:spPr>
          <a:xfrm>
            <a:off x="16606" y="4377919"/>
            <a:ext cx="2443792" cy="1629195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27" y="1"/>
            <a:ext cx="9125673" cy="764703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процестің заңнамалық базасы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54292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785794"/>
            <a:ext cx="6264696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жылдық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кезеңге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әзірленді</a:t>
            </a: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7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Қазақстан Республикасының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2025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жылғы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15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наурыздағы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кодексімен</a:t>
            </a:r>
            <a:endParaRPr lang="ru-RU" sz="17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2001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жылғы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23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қаңтардағы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"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Қазақстан Республикасындағы жергілікті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басқару және өзін-өзі басқару туралы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"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Қазақстан Республикасының Заңымен</a:t>
            </a:r>
            <a:endParaRPr lang="ru-RU" sz="17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Қазақстан Республикасы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Қаржы министрінің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2014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жылғы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31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қазандағы 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№ 470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бұйрығымен бекітілген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бюджеттердің жобаларын</a:t>
            </a:r>
            <a:r>
              <a:rPr lang="ru-RU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әзірлеу қағидаларымен</a:t>
            </a:r>
            <a:endParaRPr lang="ru-RU" sz="17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 fontAlgn="base">
              <a:lnSpc>
                <a:spcPct val="150000"/>
              </a:lnSpc>
            </a:pPr>
            <a:endParaRPr lang="ru-RU" sz="17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</a:pP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857232"/>
            <a:ext cx="2340000" cy="156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rcRect t="4071"/>
          <a:stretch>
            <a:fillRect/>
          </a:stretch>
        </p:blipFill>
        <p:spPr>
          <a:xfrm>
            <a:off x="142844" y="2500306"/>
            <a:ext cx="2340000" cy="16835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4286256"/>
            <a:ext cx="2340000" cy="1691187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23528" y="-214338"/>
            <a:ext cx="8352928" cy="131951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ауылдық округінің </a:t>
            </a:r>
            <a:b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жылдарға арналған бюджеті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одержимое 5"/>
          <p:cNvSpPr txBox="1"/>
          <p:nvPr/>
        </p:nvSpPr>
        <p:spPr>
          <a:xfrm>
            <a:off x="3143240" y="1214422"/>
            <a:ext cx="5684166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Успен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округі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 көлемі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500174"/>
            <a:ext cx="25920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 </a:t>
            </a:r>
            <a:r>
              <a:rPr lang="ru-RU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 ауылдық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оған ведомстволық бағынысты мемлекеттік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мекемелердің міндеттері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функцияларын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қаржылай қамтамасыз етуге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тиісті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әкімшілік-аумақтық бірлікте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саясатты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асыруға арналған орталықтандырылған ақша қоры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643174" y="185736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8575" y="0"/>
            <a:ext cx="7559675" cy="13728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түсімдерінің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en-US" alt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285857"/>
          <a:ext cx="8607329" cy="5340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57882"/>
                <a:gridCol w="4383363"/>
                <a:gridCol w="1115764"/>
                <a:gridCol w="1275160"/>
                <a:gridCol w="1275160"/>
              </a:tblGrid>
              <a:tr h="629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/б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5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5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5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2707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</a:tr>
              <a:tr h="46276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5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5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5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 түсімдері, оның ішінде</a:t>
                      </a:r>
                      <a:r>
                        <a:rPr kumimoji="0" lang="ru-RU" sz="15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kumimoji="0" lang="ru-RU" sz="15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79175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72320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b="1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75549</a:t>
                      </a:r>
                      <a:endParaRPr lang="ru-RU" sz="1500" b="1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40888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50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жеке</a:t>
                      </a:r>
                      <a:r>
                        <a:rPr kumimoji="0" lang="ru-RU" sz="150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табыс</a:t>
                      </a:r>
                      <a:r>
                        <a:rPr kumimoji="0" lang="ru-RU" sz="150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салығы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45197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51567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54149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340740">
                <a:tc>
                  <a:txBody>
                    <a:bodyPr/>
                    <a:lstStyle/>
                    <a:p>
                      <a:pPr algn="ctr" fontAlgn="b"/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50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мүлік салығы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695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</a:t>
                      </a:r>
                      <a:endParaRPr lang="ru-RU" sz="1500" i="0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340740">
                <a:tc>
                  <a:txBody>
                    <a:bodyPr/>
                    <a:lstStyle/>
                    <a:p>
                      <a:pPr algn="ctr" fontAlgn="b"/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салығы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767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2376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2495</a:t>
                      </a:r>
                      <a:endParaRPr lang="ru-RU" sz="150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340740">
                <a:tc>
                  <a:txBody>
                    <a:bodyPr/>
                    <a:lstStyle/>
                    <a:p>
                      <a:pPr algn="ctr" fontAlgn="b"/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көлік құралдарына салынатын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23305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15660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16053</a:t>
                      </a:r>
                      <a:endParaRPr lang="ru-RU" sz="150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272592">
                <a:tc>
                  <a:txBody>
                    <a:bodyPr/>
                    <a:lstStyle/>
                    <a:p>
                      <a:pPr algn="ctr" fontAlgn="b"/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500" b="0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бірыңғай жер</a:t>
                      </a:r>
                      <a:r>
                        <a:rPr kumimoji="0" lang="ru-RU" sz="1500" b="0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салығы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50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340740">
                <a:tc>
                  <a:txBody>
                    <a:bodyPr/>
                    <a:lstStyle/>
                    <a:p>
                      <a:pPr algn="ctr" fontAlgn="b"/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табиғи және басқа ресурстарды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пайдаланғаны</a:t>
                      </a:r>
                      <a:r>
                        <a:rPr kumimoji="0" lang="ru-RU" sz="1500" b="0" i="1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 түсімдер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664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2122</a:t>
                      </a:r>
                      <a:endParaRPr lang="ru-RU" sz="1500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34074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емес</a:t>
                      </a:r>
                      <a:r>
                        <a:rPr kumimoji="0" lang="ru-RU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b="1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500" b="1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46224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kumimoji="0" lang="ru-RU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капиталды</a:t>
                      </a:r>
                      <a:r>
                        <a:rPr kumimoji="0" lang="ru-RU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kumimoji="0" lang="ru-RU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түсетін түсімдер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708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151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b="1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  <a:endParaRPr lang="ru-RU" sz="1500" b="1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100458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5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kumimoji="0" lang="ru-RU" sz="15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басқару жоғары тұрған органдарыннан</a:t>
                      </a:r>
                      <a:r>
                        <a:rPr kumimoji="0" lang="ru-RU" sz="15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kumimoji="0" lang="ru-RU" sz="15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түсімдері</a:t>
                      </a:r>
                      <a:r>
                        <a:rPr kumimoji="0" lang="ru-RU" sz="1500" b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ru-RU" sz="15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231821</a:t>
                      </a:r>
                      <a:endParaRPr lang="ru-RU" sz="1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76495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sz="1500" b="1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89130</a:t>
                      </a:r>
                      <a:endParaRPr lang="ru-RU" sz="1500" b="1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54785" y="142875"/>
            <a:ext cx="743712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kk-KZ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шығыстарының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en-US" alt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484784"/>
          <a:ext cx="8678197" cy="49685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3215"/>
                <a:gridCol w="4654870"/>
                <a:gridCol w="1176704"/>
                <a:gridCol w="1176704"/>
                <a:gridCol w="1176704"/>
              </a:tblGrid>
              <a:tr h="70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/б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5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5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5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5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2956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2F6FA"/>
                    </a:solidFill>
                  </a:tcPr>
                </a:tc>
              </a:tr>
              <a:tr h="51393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5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500" b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1" u="none" strike="noStrik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Шығындар</a:t>
                      </a:r>
                      <a:endParaRPr kumimoji="0" lang="ru-RU" sz="1500" b="1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313992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148966</a:t>
                      </a:r>
                      <a:endParaRPr kumimoji="0" lang="ru-RU" sz="15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1" i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164838</a:t>
                      </a:r>
                      <a:endParaRPr lang="ru-RU" sz="1500" b="1" i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58521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    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мінездегі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қызметтер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56673</a:t>
                      </a:r>
                      <a:endParaRPr kumimoji="0" lang="ru-RU" sz="1500" b="0" i="1" u="none" strike="noStrike" kern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58550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58978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58139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Әлеуметтік көмек және әлеуметтік қамсыздандыру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500" b="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60181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 үй-коммуналдық шаруашылық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60144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62373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62373</a:t>
                      </a:r>
                      <a:endParaRPr lang="ru-RU" sz="1500" b="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63707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5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500" b="0" i="0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Мәдениет, </a:t>
                      </a:r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спорт, туризм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ақпараттық кеңістік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351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351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</a:t>
                      </a:r>
                      <a:endParaRPr lang="ru-RU" sz="1500" b="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522994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5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Көлік және коммуникациялар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196824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27692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27692</a:t>
                      </a:r>
                      <a:endParaRPr lang="ru-RU" sz="1500" b="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  <a:tr h="522994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6</a:t>
                      </a:r>
                      <a:endParaRPr lang="ru-RU" sz="1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500" b="0" i="1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500" b="0" i="1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500" b="0" i="1" u="none" strike="noStrike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b="0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500" b="0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2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4744"/>
            <a:ext cx="2555776" cy="4600277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Успен </a:t>
            </a:r>
            <a:r>
              <a:rPr lang="ru-RU" sz="2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округінің </a:t>
            </a:r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sz="2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қаражатын жұмсаудың негізгі</a:t>
            </a:r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бағыттары</a:t>
            </a:r>
            <a: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ru-RU" sz="2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</a:t>
            </a:r>
            <a:endParaRPr lang="ru-RU" sz="2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2555776" y="764704"/>
          <a:ext cx="619268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6496" y="0"/>
            <a:ext cx="91904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3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Успен </a:t>
            </a:r>
            <a:r>
              <a:rPr lang="ru-RU" sz="3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округінде</a:t>
            </a:r>
            <a:r>
              <a:rPr lang="ru-RU" sz="3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абаттандыру</a:t>
            </a:r>
            <a:endParaRPr lang="ru-RU" sz="3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6040" y="913465"/>
            <a:ext cx="61926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Елді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мекендердегі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көшелерді жарықтандыру                                       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45 318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 сомаға шамдарды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ауыстыру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Елді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мекендердің санитариясын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 ету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5 670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 сомаға ұйымдастырылмаған қоқыс үйіндісін шығару, қоқысты бұрау,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бос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жерлерді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тазарту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Жерлеу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орындарын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 және туысы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жоқ адамдарды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жерлеу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 сомаға зират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аумағын тазалау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қоқыс шығару,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қоршауды сырлау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28427" y="2643182"/>
            <a:ext cx="446584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Елді мекендерді абаттандыру 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көгалдандыру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8456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 жалпы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сомасына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Успен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ауылының сквері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орталық алаңын күтіп ұстау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Жасыл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Ел»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бағдарламасы шеңберінде жастар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жасағының жұмысын ұйымдастыру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баннерлер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дайындау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шаңғы трассасын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күтіп ұстау, көше камераларын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ұстау, Жаңа жылдық шыршаны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орнату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безендіру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Успенка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ауылындағы тротуарларды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күтіп ұстау және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т.б.)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288" t="3932" r="12987" b="21651"/>
          <a:stretch>
            <a:fillRect/>
          </a:stretch>
        </p:blipFill>
        <p:spPr>
          <a:xfrm>
            <a:off x="83354" y="801844"/>
            <a:ext cx="2457416" cy="1800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990"/>
          <a:stretch>
            <a:fillRect/>
          </a:stretch>
        </p:blipFill>
        <p:spPr>
          <a:xfrm>
            <a:off x="83354" y="4598273"/>
            <a:ext cx="3615308" cy="21935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" y="2629643"/>
            <a:ext cx="2904470" cy="1890364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4121" y="-28354"/>
            <a:ext cx="7515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Успен </a:t>
            </a:r>
            <a:r>
              <a:rPr lang="ru-RU" sz="3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ауылдық округінің кент</a:t>
            </a: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ішіндегі</a:t>
            </a: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жолдарын</a:t>
            </a:r>
            <a:r>
              <a:rPr lang="ru-RU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күтіп ұстау</a:t>
            </a:r>
            <a:endParaRPr lang="ru-RU" sz="3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7" descr="20170107_10024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3077" y="4149079"/>
            <a:ext cx="3768855" cy="227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534452"/>
            <a:ext cx="26448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жолдарының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fontAlgn="t"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істеуін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 ету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 fontAlgn="t">
              <a:defRPr/>
            </a:pP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жолдарды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жазғы және қысқы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fontAlgn="t">
              <a:defRPr/>
            </a:pP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күтіп ұстау</a:t>
            </a:r>
            <a:endParaRPr lang="ru-RU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грейдерлеу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 fontAlgn="t"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жиектерін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қиғаштау, жолдарды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қардан тазарту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 fontAlgn="t"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қож немесе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қиыршық тас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736" y="1571612"/>
            <a:ext cx="247730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buFont typeface="Wingdings" panose="05000000000000000000" pitchFamily="2" charset="2"/>
              <a:buChar char="§"/>
              <a:defRPr/>
            </a:pP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</a:p>
          <a:p>
            <a:pPr algn="ctr" fontAlgn="t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27 692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 теңге</a:t>
            </a:r>
            <a:endParaRPr lang="ru-RU" sz="2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defRPr/>
            </a:pPr>
            <a:endParaRPr lang="ru-RU" sz="2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buFont typeface="Wingdings" panose="05000000000000000000" pitchFamily="2" charset="2"/>
              <a:buChar char="§"/>
              <a:defRPr/>
            </a:pP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</a:p>
          <a:p>
            <a:pPr algn="ctr" fontAlgn="t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27 692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fontAlgn="t"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defRPr/>
            </a:pPr>
            <a:endParaRPr lang="ru-RU" sz="2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buFont typeface="Wingdings" panose="05000000000000000000" pitchFamily="2" charset="2"/>
              <a:buChar char="§"/>
              <a:defRPr/>
            </a:pPr>
            <a:r>
              <a:rPr lang="ru-RU" sz="22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2028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</a:p>
          <a:p>
            <a:pPr algn="ctr" fontAlgn="t">
              <a:defRPr/>
            </a:pP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27 692 </a:t>
            </a: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fontAlgn="t">
              <a:defRPr/>
            </a:pPr>
            <a:r>
              <a:rPr lang="ru-RU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defRPr/>
            </a:pPr>
            <a:endParaRPr lang="ru-RU" b="1" dirty="0" smtClean="0">
              <a:solidFill>
                <a:srgbClr val="003399"/>
              </a:solidFill>
              <a:latin typeface="Times New Roman" panose="02020603050405020304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561" r="5028" b="3521"/>
          <a:stretch>
            <a:fillRect/>
          </a:stretch>
        </p:blipFill>
        <p:spPr>
          <a:xfrm>
            <a:off x="5045315" y="1302152"/>
            <a:ext cx="3756617" cy="2532083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61</TotalTime>
  <Words>587</Words>
  <Application>WPS Presentation</Application>
  <PresentationFormat>Экран (4:3)</PresentationFormat>
  <Paragraphs>156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Рамка</vt:lpstr>
      <vt:lpstr>Успен ауданының Успен ауылдық округінің 2026-2028 жылдарға Азаматтық бюджеті арналған </vt:lpstr>
      <vt:lpstr>Құрметті сайтқа кірушілер!</vt:lpstr>
      <vt:lpstr>Бюджеттік процестің заңнамалық базасы</vt:lpstr>
      <vt:lpstr>Успен ауылдық округінің  2026-2028 жылдарға арналған бюджеті</vt:lpstr>
      <vt:lpstr>Слайд 5</vt:lpstr>
      <vt:lpstr>Слайд 6</vt:lpstr>
      <vt:lpstr>2026 жылы Успен ауылдық округінің бюджет қаражатын жұмсаудың негізгі бағыттары,  мың теңге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Admin</cp:lastModifiedBy>
  <cp:revision>546</cp:revision>
  <dcterms:created xsi:type="dcterms:W3CDTF">2018-01-26T02:54:00Z</dcterms:created>
  <dcterms:modified xsi:type="dcterms:W3CDTF">2026-08-17T05:02:53Z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F3FD612A0C8F48F496CF471662022562_13</vt:lpwstr>
  </property>
  <property fmtid="{D5CDD505-2E9C-101B-9397-08002B2CF9AE}" pid="3" name="KSOProductBuildVer">
    <vt:lpwstr>1049-12.2.0.19307</vt:lpwstr>
  </property>
</Properties>
</file>