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6" r:id="rId1"/>
  </p:sldMasterIdLst>
  <p:notesMasterIdLst>
    <p:notesMasterId r:id="rId14"/>
  </p:notesMasterIdLst>
  <p:handoutMasterIdLst>
    <p:handoutMasterId r:id="rId15"/>
  </p:handoutMasterIdLst>
  <p:sldIdLst>
    <p:sldId id="543" r:id="rId2"/>
    <p:sldId id="585" r:id="rId3"/>
    <p:sldId id="587" r:id="rId4"/>
    <p:sldId id="596" r:id="rId5"/>
    <p:sldId id="589" r:id="rId6"/>
    <p:sldId id="590" r:id="rId7"/>
    <p:sldId id="591" r:id="rId8"/>
    <p:sldId id="592" r:id="rId9"/>
    <p:sldId id="568" r:id="rId10"/>
    <p:sldId id="582" r:id="rId11"/>
    <p:sldId id="571" r:id="rId12"/>
    <p:sldId id="584" r:id="rId13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CCECFF"/>
    <a:srgbClr val="CC3399"/>
    <a:srgbClr val="33CC33"/>
    <a:srgbClr val="00FFFF"/>
    <a:srgbClr val="50B085"/>
    <a:srgbClr val="FF00FF"/>
    <a:srgbClr val="33CC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39" autoAdjust="0"/>
    <p:restoredTop sz="97471" autoAdjust="0"/>
  </p:normalViewPr>
  <p:slideViewPr>
    <p:cSldViewPr>
      <p:cViewPr varScale="1">
        <p:scale>
          <a:sx n="88" d="100"/>
          <a:sy n="88" d="100"/>
        </p:scale>
        <p:origin x="14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114"/>
    </p:cViewPr>
  </p:sorterViewPr>
  <p:notesViewPr>
    <p:cSldViewPr>
      <p:cViewPr varScale="1">
        <p:scale>
          <a:sx n="81" d="100"/>
          <a:sy n="81" d="100"/>
        </p:scale>
        <p:origin x="-4020" y="-102"/>
      </p:cViewPr>
      <p:guideLst>
        <p:guide orient="horz" pos="3113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8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8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8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Parus\Users\Public\&#1054;&#1073;&#1084;&#1077;&#1085;\&#1043;&#1088;&#1072;&#1078;&#1076;&#1072;&#1085;&#1089;&#1082;&#1080;&#1081;%20&#1073;&#1102;&#1076;&#1078;&#1077;&#1090;%20&#1079;&#1072;%20&#1072;&#1087;&#1088;&#1077;&#1083;&#1100;%202024\&#1087;&#1086;&#1089;&#1090;&#1091;&#1087;&#1083;&#1077;&#1085;&#1080;&#1103;%20&#1087;&#1086;%201-3%20&#1082;&#1072;&#1090;&#1077;&#1075;&#1086;&#1088;&#1080;&#1080;%2001.05.24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8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arus\Users\Public\&#1054;&#1073;&#1084;&#1077;&#1085;\&#1043;&#1088;&#1072;&#1078;&#1076;&#1072;&#1085;&#1089;&#1082;&#1080;&#1081;%20&#1073;&#1102;&#1076;&#1078;&#1077;&#1090;%20&#1079;&#1072;%20&#1072;&#1087;&#1088;&#1077;&#1083;&#1100;%202024\&#1043;&#1041;%20&#1085;&#1072;%2001.05.24\&#1048;&#1089;&#1087;%20&#1088;&#1072;&#1089;&#1093;%20&#1085;&#1072;%2001.05.24&#1075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8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Obmen-&#1087;&#1082;\&#1086;&#1073;&#1084;&#1077;&#1085;\&#1053;&#1055;%20&#1054;&#1073;&#1084;&#1077;&#1085;\&#1043;&#1088;&#1072;&#1078;&#1076;&#1072;&#1085;&#1089;&#1082;&#1080;&#1081;%20&#1073;&#1102;&#1076;&#1078;&#1077;&#1090;\&#1056;&#1077;&#1072;&#1083;&#1100;&#1085;&#1099;&#1081;%20&#1089;&#1077;&#1082;&#1090;&#1086;&#1088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Obmen-&#1087;&#1082;\&#1086;&#1073;&#1084;&#1077;&#1085;\&#1053;&#1055;%20&#1054;&#1073;&#1084;&#1077;&#1085;\&#1043;&#1088;&#1072;&#1078;&#1076;&#1072;&#1085;&#1089;&#1082;&#1080;&#1081;%20&#1073;&#1102;&#1076;&#1078;&#1077;&#1090;%20&#1085;&#1072;%2001.03.21\&#1056;&#1077;&#1072;&#1083;&#1100;&#1085;&#1099;&#1081;%20&#1089;&#1077;&#1082;&#1090;&#1086;&#1088;%20&#1085;&#1072;%2001.03.2021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2;&#1086;&#1080;%20&#1076;&#1086;&#1082;&#1091;&#1084;&#1077;&#1085;&#1090;&#1099;\2026\&#1045;&#1046;&#1045;&#1052;&#1045;&#1057;&#1071;&#1063;&#1053;&#1054;\&#1043;&#1088;&#1072;&#1078;&#1076;&#1072;&#1085;&#1089;&#1082;&#1080;&#1081;%20&#1073;&#1102;&#1076;&#1078;&#1077;&#1090;%20&#1085;&#1072;%20&#1089;&#1072;&#1081;&#1090;\&#1043;&#1088;&#1072;&#1078;&#1076;&#1072;&#1085;&#1089;&#1082;&#1080;&#1081;%20&#1073;&#1102;&#1076;&#1078;&#1077;&#1090;%20%20&#1085;&#1072;%2001.08.2026\&#1044;&#1072;&#1085;&#1085;&#1099;&#1077;%20&#1076;&#1083;&#1103;%20&#1076;&#1080;&#1072;&#1075;&#1088;%20%20&#1082;&#1072;&#1079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'собст дох'!$A$5</c:f>
              <c:strCache>
                <c:ptCount val="1"/>
                <c:pt idx="0">
                  <c:v>Бюджеттің кіріс бөлігінің динамикасы (1-3 санат), млн. теңге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2222222222222195E-2"/>
                  <c:y val="-7.9601990049751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21B-45B1-855C-F73493DE062C}"/>
                </c:ext>
              </c:extLst>
            </c:dLbl>
            <c:dLbl>
              <c:idx val="1"/>
              <c:layout>
                <c:manualLayout>
                  <c:x val="2.4999999999999949E-2"/>
                  <c:y val="-8.95522388059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21B-45B1-855C-F73493DE062C}"/>
                </c:ext>
              </c:extLst>
            </c:dLbl>
            <c:dLbl>
              <c:idx val="2"/>
              <c:layout>
                <c:manualLayout>
                  <c:x val="1.6666666666666666E-2"/>
                  <c:y val="-4.97512437810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21B-45B1-855C-F73493DE062C}"/>
                </c:ext>
              </c:extLst>
            </c:dLbl>
            <c:dLbl>
              <c:idx val="3"/>
              <c:layout>
                <c:manualLayout>
                  <c:x val="3.3333333333333333E-2"/>
                  <c:y val="-4.9751243781094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21B-45B1-855C-F73493DE06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'собст дох'!$B$4:$E$4</c:f>
              <c:strCache>
                <c:ptCount val="4"/>
                <c:pt idx="0">
                  <c:v>01.08.2023 бойынша</c:v>
                </c:pt>
                <c:pt idx="1">
                  <c:v> 01.08. 2024  бойынша</c:v>
                </c:pt>
                <c:pt idx="2">
                  <c:v>01.08.2025 бойынша</c:v>
                </c:pt>
                <c:pt idx="3">
                  <c:v>01.08.2026 бойынша</c:v>
                </c:pt>
              </c:strCache>
            </c:strRef>
          </c:cat>
          <c:val>
            <c:numRef>
              <c:f>'собст дох'!$B$5:$E$5</c:f>
              <c:numCache>
                <c:formatCode>General</c:formatCode>
                <c:ptCount val="4"/>
                <c:pt idx="0">
                  <c:v>2725.0000000000005</c:v>
                </c:pt>
                <c:pt idx="1">
                  <c:v>3079.1</c:v>
                </c:pt>
                <c:pt idx="2">
                  <c:v>3479.7999999999997</c:v>
                </c:pt>
                <c:pt idx="3">
                  <c:v>2491.2999999999997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1B-45B1-855C-F73493DE062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276224648"/>
        <c:axId val="276225040"/>
        <c:axId val="0"/>
      </c:bar3DChart>
      <c:catAx>
        <c:axId val="27622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225040"/>
        <c:crosses val="autoZero"/>
        <c:auto val="1"/>
        <c:lblAlgn val="ctr"/>
        <c:lblOffset val="100"/>
        <c:noMultiLvlLbl val="0"/>
      </c:catAx>
      <c:valAx>
        <c:axId val="27622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224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перевып!$A$5</c:f>
              <c:strCache>
                <c:ptCount val="1"/>
                <c:pt idx="0">
                  <c:v>Бюджеттің атқарылуы (1-3 санат), млн. теңге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3333333333333332E-3"/>
                  <c:y val="-8.9552238805970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F6D-4CCE-8747-010612D00148}"/>
                </c:ext>
              </c:extLst>
            </c:dLbl>
            <c:dLbl>
              <c:idx val="1"/>
              <c:layout>
                <c:manualLayout>
                  <c:x val="2.2222222222222119E-2"/>
                  <c:y val="-7.9601990049751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F6D-4CCE-8747-010612D001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перевып!$B$4:$C$4</c:f>
              <c:strCache>
                <c:ptCount val="2"/>
                <c:pt idx="0">
                  <c:v>01.08.2026 жоспары</c:v>
                </c:pt>
                <c:pt idx="1">
                  <c:v>01.08.2026 факт</c:v>
                </c:pt>
              </c:strCache>
            </c:strRef>
          </c:cat>
          <c:val>
            <c:numRef>
              <c:f>перевып!$B$5:$C$5</c:f>
              <c:numCache>
                <c:formatCode>General</c:formatCode>
                <c:ptCount val="2"/>
                <c:pt idx="0">
                  <c:v>2351.8000000000002</c:v>
                </c:pt>
                <c:pt idx="1">
                  <c:v>2491.2999999999997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6D-4CCE-8747-010612D001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6223472"/>
        <c:axId val="276223864"/>
        <c:axId val="0"/>
      </c:bar3DChart>
      <c:catAx>
        <c:axId val="27622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6223864"/>
        <c:crosses val="autoZero"/>
        <c:auto val="1"/>
        <c:lblAlgn val="ctr"/>
        <c:lblOffset val="100"/>
        <c:noMultiLvlLbl val="0"/>
      </c:catAx>
      <c:valAx>
        <c:axId val="2762238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crossAx val="27622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9E3-4D3F-A6CF-DCF3D1ECF6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9E3-4D3F-A6CF-DCF3D1ECF6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9E3-4D3F-A6CF-DCF3D1ECF65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9E3-4D3F-A6CF-DCF3D1ECF65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9E3-4D3F-A6CF-DCF3D1ECF65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9E3-4D3F-A6CF-DCF3D1ECF65E}"/>
              </c:ext>
            </c:extLst>
          </c:dPt>
          <c:dLbls>
            <c:dLbl>
              <c:idx val="4"/>
              <c:layout>
                <c:manualLayout>
                  <c:x val="2.9880591908545404E-2"/>
                  <c:y val="8.772548010664024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9E3-4D3F-A6CF-DCF3D1ECF65E}"/>
                </c:ext>
              </c:extLst>
            </c:dLbl>
            <c:dLbl>
              <c:idx val="5"/>
              <c:layout>
                <c:manualLayout>
                  <c:x val="5.7467597795521352E-3"/>
                  <c:y val="0.1689376885696813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59E3-4D3F-A6CF-DCF3D1ECF65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налоговые!$A$10:$A$15</c:f>
              <c:strCache>
                <c:ptCount val="6"/>
                <c:pt idx="0">
                  <c:v>Корпоративтік табыс салығы</c:v>
                </c:pt>
                <c:pt idx="1">
                  <c:v>Жеке табыс салығы</c:v>
                </c:pt>
                <c:pt idx="2">
                  <c:v>Әлеуметтік салық</c:v>
                </c:pt>
                <c:pt idx="3">
                  <c:v>Мүлік салығы</c:v>
                </c:pt>
                <c:pt idx="4">
                  <c:v>Тауарларға, жұмыстарға және қызметтерге салынатын ішкі салықтар</c:v>
                </c:pt>
                <c:pt idx="5">
                  <c:v>Заңды маңызы бар іс-әрекеттер жасағаны және құжаттар бергені үшін алынатын міндетті төлемдер</c:v>
                </c:pt>
              </c:strCache>
            </c:strRef>
          </c:cat>
          <c:val>
            <c:numRef>
              <c:f>налоговые!$B$10:$B$15</c:f>
              <c:numCache>
                <c:formatCode>#\ ##0.0</c:formatCode>
                <c:ptCount val="6"/>
                <c:pt idx="0">
                  <c:v>281558.40328999999</c:v>
                </c:pt>
                <c:pt idx="1">
                  <c:v>1566137.3109800001</c:v>
                </c:pt>
                <c:pt idx="3">
                  <c:v>187275.38926</c:v>
                </c:pt>
                <c:pt idx="4">
                  <c:v>338439.97495</c:v>
                </c:pt>
                <c:pt idx="5">
                  <c:v>32587.983499999998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9E3-4D3F-A6CF-DCF3D1ECF65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0E-59E3-4D3F-A6CF-DCF3D1ECF65E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0-59E3-4D3F-A6CF-DCF3D1ECF65E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2-59E3-4D3F-A6CF-DCF3D1ECF65E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4-59E3-4D3F-A6CF-DCF3D1ECF65E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6-59E3-4D3F-A6CF-DCF3D1ECF65E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>
                      <a:noFill/>
                    </a:ln>
                    <a:effectLst>
                      <a:outerShdw blurRad="254000" sx="102000" sy="102000" algn="ctr" rotWithShape="0">
                        <a:prstClr val="black">
                          <a:alpha val="20000"/>
                        </a:prstClr>
                      </a:outerShdw>
                    </a:effectLst>
                  </c:spPr>
                  <c:extLst>
                    <c:ext xmlns:c16="http://schemas.microsoft.com/office/drawing/2014/chart" uri="{C3380CC4-5D6E-409C-BE32-E72D297353CC}">
                      <c16:uniqueId val="{00000018-59E3-4D3F-A6CF-DCF3D1ECF65E}"/>
                    </c:ext>
                  </c:extLst>
                </c:dPt>
                <c:dLbls>
                  <c:spPr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ctr"/>
                  <c:showLegendKey val="0"/>
                  <c:showVal val="0"/>
                  <c:showCatName val="0"/>
                  <c:showSerName val="0"/>
                  <c:showPercent val="1"/>
                  <c:showBubbleSize val="0"/>
                  <c:showLeaderLines val="1"/>
                  <c:leaderLines>
                    <c:spPr>
                      <a:ln w="9525">
                        <a:solidFill>
                          <a:schemeClr val="dk1">
                            <a:lumMod val="50000"/>
                            <a:lumOff val="50000"/>
                          </a:schemeClr>
                        </a:solidFill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налоговые!$A$10:$A$15</c15:sqref>
                        </c15:formulaRef>
                      </c:ext>
                    </c:extLst>
                    <c:strCache>
                      <c:ptCount val="6"/>
                      <c:pt idx="0">
                        <c:v>Корпоративтік табыс салығы</c:v>
                      </c:pt>
                      <c:pt idx="1">
                        <c:v>Жеке табыс салығы</c:v>
                      </c:pt>
                      <c:pt idx="2">
                        <c:v>Әлеуметтік салық</c:v>
                      </c:pt>
                      <c:pt idx="3">
                        <c:v>Мүлік салығы</c:v>
                      </c:pt>
                      <c:pt idx="4">
                        <c:v>Тауарларға, жұмыстарға және қызметтерге салынатын ішкі салықтар</c:v>
                      </c:pt>
                      <c:pt idx="5">
                        <c:v>Заңды маңызы бар іс-әрекеттер жасағаны және құжаттар бергені үшін алынатын міндетті төлемдер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налоговые!$C$10:$C$15</c15:sqref>
                        </c15:formulaRef>
                      </c:ext>
                    </c:extLst>
                    <c:numCache>
                      <c:formatCode>0.0</c:formatCode>
                      <c:ptCount val="6"/>
                      <c:pt idx="0">
                        <c:v>281.55840329</c:v>
                      </c:pt>
                      <c:pt idx="1">
                        <c:v>1566.1373109800002</c:v>
                      </c:pt>
                      <c:pt idx="2">
                        <c:v>0</c:v>
                      </c:pt>
                      <c:pt idx="3">
                        <c:v>187.27538926</c:v>
                      </c:pt>
                      <c:pt idx="4">
                        <c:v>338.43997495000002</c:v>
                      </c:pt>
                      <c:pt idx="5">
                        <c:v>32.5879835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9-59E3-4D3F-A6CF-DCF3D1ECF65E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91797900262467"/>
          <c:y val="0.11342592592592593"/>
          <c:w val="0.46388888888888891"/>
          <c:h val="0.77314814814814814"/>
        </c:manualLayout>
      </c:layout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66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291429285544566"/>
          <c:y val="8.1423681201803516E-2"/>
          <c:w val="0.32178220215069775"/>
          <c:h val="0.72225550764414981"/>
        </c:manualLayout>
      </c:layout>
      <c:overlay val="0"/>
      <c:txPr>
        <a:bodyPr/>
        <a:lstStyle/>
        <a:p>
          <a:pPr>
            <a:defRPr sz="1100" b="1"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BB9E-4513-B082-BB8AB09B3FF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BB9E-4513-B082-BB8AB09B3FF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BB9E-4513-B082-BB8AB09B3FF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BB9E-4513-B082-BB8AB09B3FF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неналогов!$A$4:$A$7</c:f>
              <c:strCache>
                <c:ptCount val="4"/>
                <c:pt idx="0">
                  <c:v>Мемлекеттік меншіктегі мүлікті жалға беруден түсетін кірістер</c:v>
                </c:pt>
                <c:pt idx="1">
                  <c:v>Мемлекеттік бюджеттен берілген кредиттер бойынша сыйақылар</c:v>
                </c:pt>
                <c:pt idx="2">
                  <c:v>Басқа салықтық емес түсімдер</c:v>
                </c:pt>
                <c:pt idx="3">
                  <c:v>Басқа да салықтық емес түсімдер</c:v>
                </c:pt>
              </c:strCache>
            </c:strRef>
          </c:cat>
          <c:val>
            <c:numRef>
              <c:f>неналогов!$B$4:$B$7</c:f>
              <c:numCache>
                <c:formatCode>#\ ##0.0</c:formatCode>
                <c:ptCount val="4"/>
                <c:pt idx="0">
                  <c:v>12637.255520000001</c:v>
                </c:pt>
                <c:pt idx="1">
                  <c:v>25158.376179999999</c:v>
                </c:pt>
                <c:pt idx="2">
                  <c:v>2056.3000000000002</c:v>
                </c:pt>
                <c:pt idx="3">
                  <c:v>35847.430610000003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B9E-4513-B082-BB8AB09B3FF7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BB9E-4513-B082-BB8AB09B3FF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BB9E-4513-B082-BB8AB09B3FF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E-BB9E-4513-B082-BB8AB09B3FF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0-BB9E-4513-B082-BB8AB09B3FF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неналогов!$A$4:$A$7</c:f>
              <c:strCache>
                <c:ptCount val="4"/>
                <c:pt idx="0">
                  <c:v>Мемлекеттік меншіктегі мүлікті жалға беруден түсетін кірістер</c:v>
                </c:pt>
                <c:pt idx="1">
                  <c:v>Мемлекеттік бюджеттен берілген кредиттер бойынша сыйақылар</c:v>
                </c:pt>
                <c:pt idx="2">
                  <c:v>Басқа салықтық емес түсімдер</c:v>
                </c:pt>
                <c:pt idx="3">
                  <c:v>Басқа да салықтық емес түсімдер</c:v>
                </c:pt>
              </c:strCache>
            </c:strRef>
          </c:cat>
          <c:val>
            <c:numRef>
              <c:f>неналогов!$C$4:$C$7</c:f>
              <c:numCache>
                <c:formatCode>0.0</c:formatCode>
                <c:ptCount val="4"/>
                <c:pt idx="0">
                  <c:v>12.63725552</c:v>
                </c:pt>
                <c:pt idx="1">
                  <c:v>25.158376179999998</c:v>
                </c:pt>
                <c:pt idx="2">
                  <c:v>5.6</c:v>
                </c:pt>
                <c:pt idx="3">
                  <c:v>35.847430610000004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BB9E-4513-B082-BB8AB09B3FF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8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92832014015360254"/>
          <c:h val="0.9128094542765786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150054633544517"/>
          <c:y val="0.15913622776319625"/>
          <c:w val="0.82137431626498103"/>
          <c:h val="0.76628772965879266"/>
        </c:manualLayout>
      </c:layout>
      <c:pie3D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D292-4135-8F34-5D8638B1F5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D292-4135-8F34-5D8638B1F57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D292-4135-8F34-5D8638B1F57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D292-4135-8F34-5D8638B1F57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D292-4135-8F34-5D8638B1F57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D292-4135-8F34-5D8638B1F57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D292-4135-8F34-5D8638B1F57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D292-4135-8F34-5D8638B1F57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D292-4135-8F34-5D8638B1F57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D292-4135-8F34-5D8638B1F57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D292-4135-8F34-5D8638B1F579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D292-4135-8F34-5D8638B1F579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D292-4135-8F34-5D8638B1F579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D292-4135-8F34-5D8638B1F579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D292-4135-8F34-5D8638B1F579}"/>
              </c:ext>
            </c:extLst>
          </c:dPt>
          <c:dLbls>
            <c:dLbl>
              <c:idx val="0"/>
              <c:layout>
                <c:manualLayout>
                  <c:x val="-8.5760625081839778E-2"/>
                  <c:y val="-5.4080902995073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292-4135-8F34-5D8638B1F579}"/>
                </c:ext>
              </c:extLst>
            </c:dLbl>
            <c:dLbl>
              <c:idx val="1"/>
              <c:layout>
                <c:manualLayout>
                  <c:x val="-7.4838433781471529E-3"/>
                  <c:y val="-0.2420175829148284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92-4135-8F34-5D8638B1F579}"/>
                </c:ext>
              </c:extLst>
            </c:dLbl>
            <c:dLbl>
              <c:idx val="2"/>
              <c:layout>
                <c:manualLayout>
                  <c:x val="1.2440424469451363E-2"/>
                  <c:y val="-0.1286653339832707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292-4135-8F34-5D8638B1F579}"/>
                </c:ext>
              </c:extLst>
            </c:dLbl>
            <c:dLbl>
              <c:idx val="3"/>
              <c:layout>
                <c:manualLayout>
                  <c:x val="-1.2880544592939319E-3"/>
                  <c:y val="-9.00060090353474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292-4135-8F34-5D8638B1F579}"/>
                </c:ext>
              </c:extLst>
            </c:dLbl>
            <c:dLbl>
              <c:idx val="4"/>
              <c:layout>
                <c:manualLayout>
                  <c:x val="0"/>
                  <c:y val="-8.55080540792424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D292-4135-8F34-5D8638B1F579}"/>
                </c:ext>
              </c:extLst>
            </c:dLbl>
            <c:dLbl>
              <c:idx val="5"/>
              <c:layout>
                <c:manualLayout>
                  <c:x val="9.0468629053244334E-2"/>
                  <c:y val="-9.24525893338065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D292-4135-8F34-5D8638B1F579}"/>
                </c:ext>
              </c:extLst>
            </c:dLbl>
            <c:dLbl>
              <c:idx val="6"/>
              <c:layout>
                <c:manualLayout>
                  <c:x val="0.16370503920474494"/>
                  <c:y val="-4.629629629629714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D292-4135-8F34-5D8638B1F579}"/>
                </c:ext>
              </c:extLst>
            </c:dLbl>
            <c:dLbl>
              <c:idx val="7"/>
              <c:layout>
                <c:manualLayout>
                  <c:x val="2.1540136737466437E-3"/>
                  <c:y val="0.1134259259259259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D292-4135-8F34-5D8638B1F579}"/>
                </c:ext>
              </c:extLst>
            </c:dLbl>
            <c:dLbl>
              <c:idx val="8"/>
              <c:layout>
                <c:manualLayout>
                  <c:x val="-8.5203622135119436E-2"/>
                  <c:y val="9.95370370370370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D292-4135-8F34-5D8638B1F579}"/>
                </c:ext>
              </c:extLst>
            </c:dLbl>
            <c:dLbl>
              <c:idx val="9"/>
              <c:layout>
                <c:manualLayout>
                  <c:x val="-4.6559259969097537E-2"/>
                  <c:y val="3.00925925925924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D292-4135-8F34-5D8638B1F579}"/>
                </c:ext>
              </c:extLst>
            </c:dLbl>
            <c:dLbl>
              <c:idx val="10"/>
              <c:layout>
                <c:manualLayout>
                  <c:x val="-0.11080619473979685"/>
                  <c:y val="-1.6203703703703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D292-4135-8F34-5D8638B1F579}"/>
                </c:ext>
              </c:extLst>
            </c:dLbl>
            <c:dLbl>
              <c:idx val="11"/>
              <c:layout>
                <c:manualLayout>
                  <c:x val="6.3151299574184545E-3"/>
                  <c:y val="-7.3950572311319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D292-4135-8F34-5D8638B1F579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9-D292-4135-8F34-5D8638B1F579}"/>
                </c:ext>
              </c:extLst>
            </c:dLbl>
            <c:dLbl>
              <c:idx val="13"/>
              <c:layout>
                <c:manualLayout>
                  <c:x val="-0.23644146667795229"/>
                  <c:y val="-2.08333333333333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D292-4135-8F34-5D8638B1F579}"/>
                </c:ext>
              </c:extLst>
            </c:dLbl>
            <c:dLbl>
              <c:idx val="14"/>
              <c:layout>
                <c:manualLayout>
                  <c:x val="-9.2626553956311253E-2"/>
                  <c:y val="-9.49074074074074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D292-4135-8F34-5D8638B1F57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'расходы 2024'!$A$6:$A$20</c:f>
              <c:strCache>
                <c:ptCount val="15"/>
                <c:pt idx="0">
                  <c:v>Жалпы сипаттағы мемлекеттік қызметтер - 10,9 %</c:v>
                </c:pt>
                <c:pt idx="1">
                  <c:v>Оборона - 0,2%</c:v>
                </c:pt>
                <c:pt idx="2">
                  <c:v>Қоғамдық тәртіп - 0,3%</c:v>
                </c:pt>
                <c:pt idx="3">
                  <c:v>Әлеуметтік көмек және әлеуметтік қамсыздандыру - 9,3 %</c:v>
                </c:pt>
                <c:pt idx="4">
                  <c:v>Тұрғын үй-коммуналдық шаруашылық- 22,5 %</c:v>
                </c:pt>
                <c:pt idx="5">
                  <c:v>Мәдениет, спорт және ақпараттық кеңістік- 9,8 %</c:v>
                </c:pt>
                <c:pt idx="6">
                  <c:v>Отын-энергетика кешені және жер қойнауын пайдалану- 0,8 %</c:v>
                </c:pt>
                <c:pt idx="7">
                  <c:v>Ауыл шаруашылығы, жер қатынастары - 5,1 %         </c:v>
                </c:pt>
                <c:pt idx="8">
                  <c:v>Құрылыс-0,9%</c:v>
                </c:pt>
                <c:pt idx="9">
                  <c:v>Көлік және коммуникация- 15,4%</c:v>
                </c:pt>
                <c:pt idx="10">
                  <c:v>Басқалары- 0,4%</c:v>
                </c:pt>
                <c:pt idx="11">
                  <c:v>Қарызға қызмет көрсету-  2,2%</c:v>
                </c:pt>
                <c:pt idx="12">
                  <c:v>Трансферттер-  19,4 %</c:v>
                </c:pt>
                <c:pt idx="13">
                  <c:v>Бюджеттік кредиттер - 2,3%</c:v>
                </c:pt>
                <c:pt idx="14">
                  <c:v>Қарыздарды өтеу - 0,3%</c:v>
                </c:pt>
              </c:strCache>
            </c:strRef>
          </c:cat>
          <c:val>
            <c:numRef>
              <c:f>'расходы 2024'!$B$6:$B$20</c:f>
              <c:numCache>
                <c:formatCode>0.0%</c:formatCode>
                <c:ptCount val="15"/>
                <c:pt idx="0">
                  <c:v>0.1094247246022032</c:v>
                </c:pt>
                <c:pt idx="1">
                  <c:v>2.3641549084359049E-3</c:v>
                </c:pt>
                <c:pt idx="2">
                  <c:v>3.0396277394175919E-3</c:v>
                </c:pt>
                <c:pt idx="3">
                  <c:v>9.2956492711694691E-2</c:v>
                </c:pt>
                <c:pt idx="4">
                  <c:v>0.22521419828641376</c:v>
                </c:pt>
                <c:pt idx="5">
                  <c:v>9.7919216646266849E-2</c:v>
                </c:pt>
                <c:pt idx="6">
                  <c:v>8.1673528429954401E-3</c:v>
                </c:pt>
                <c:pt idx="7">
                  <c:v>5.0739957716701915E-2</c:v>
                </c:pt>
                <c:pt idx="8">
                  <c:v>9.1020362746188962E-3</c:v>
                </c:pt>
                <c:pt idx="9">
                  <c:v>0.15371091576721935</c:v>
                </c:pt>
                <c:pt idx="10">
                  <c:v>3.6497162568154004E-3</c:v>
                </c:pt>
                <c:pt idx="11">
                  <c:v>2.2054078112829646E-2</c:v>
                </c:pt>
                <c:pt idx="12">
                  <c:v>0.19448091687993771</c:v>
                </c:pt>
                <c:pt idx="13">
                  <c:v>2.2921998442194284E-2</c:v>
                </c:pt>
                <c:pt idx="14">
                  <c:v>3.4939356848781578E-3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D292-4135-8F34-5D8638B1F57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aseline="0"/>
            </a:pPr>
            <a:r>
              <a:rPr lang="ru-RU" sz="1800" b="1" i="0" baseline="0" dirty="0">
                <a:solidFill>
                  <a:srgbClr val="0066FF"/>
                </a:solidFill>
                <a:effectLst/>
              </a:rPr>
              <a:t>   </a:t>
            </a:r>
            <a:endParaRPr lang="ru-RU" sz="2400" b="1" dirty="0">
              <a:solidFill>
                <a:srgbClr val="0066FF"/>
              </a:solidFill>
              <a:effectLst/>
            </a:endParaRPr>
          </a:p>
          <a:p>
            <a:pPr>
              <a:defRPr sz="2200" baseline="0"/>
            </a:pPr>
            <a:r>
              <a:rPr lang="ru-RU" sz="1800" b="1" i="0" baseline="0" dirty="0">
                <a:solidFill>
                  <a:srgbClr val="0066FF"/>
                </a:solidFill>
                <a:effectLst/>
              </a:rPr>
              <a:t>        Расходы составили </a:t>
            </a:r>
            <a:r>
              <a:rPr lang="ru-RU" sz="1800" b="1" i="0" baseline="0" dirty="0">
                <a:solidFill>
                  <a:srgbClr val="FF00FF"/>
                </a:solidFill>
                <a:effectLst/>
              </a:rPr>
              <a:t>568,3 </a:t>
            </a:r>
            <a:r>
              <a:rPr lang="ru-RU" sz="1800" b="1" i="0" baseline="0" dirty="0" err="1">
                <a:solidFill>
                  <a:srgbClr val="0066FF"/>
                </a:solidFill>
                <a:effectLst/>
              </a:rPr>
              <a:t>млн.тенге</a:t>
            </a:r>
            <a:r>
              <a:rPr lang="ru-RU" sz="1800" b="1" i="0" baseline="0" dirty="0">
                <a:solidFill>
                  <a:srgbClr val="0066FF"/>
                </a:solidFill>
                <a:effectLst/>
              </a:rPr>
              <a:t> или </a:t>
            </a:r>
            <a:r>
              <a:rPr lang="ru-RU" sz="1800" b="1" i="0" baseline="0" dirty="0">
                <a:solidFill>
                  <a:srgbClr val="FF00FF"/>
                </a:solidFill>
                <a:effectLst/>
              </a:rPr>
              <a:t>33 %  </a:t>
            </a:r>
            <a:endParaRPr lang="ru-RU" sz="2400" b="1" dirty="0">
              <a:solidFill>
                <a:srgbClr val="FF00FF"/>
              </a:solidFill>
              <a:effectLst/>
            </a:endParaRPr>
          </a:p>
          <a:p>
            <a:pPr>
              <a:defRPr sz="2200" baseline="0"/>
            </a:pPr>
            <a:r>
              <a:rPr lang="ru-RU" sz="2200" baseline="0" dirty="0"/>
              <a:t> </a:t>
            </a:r>
          </a:p>
        </c:rich>
      </c:tx>
      <c:layout>
        <c:manualLayout>
          <c:xMode val="edge"/>
          <c:yMode val="edge"/>
          <c:x val="0.29501325044420335"/>
          <c:y val="3.1112209911214011E-3"/>
        </c:manualLayout>
      </c:layout>
      <c:overlay val="0"/>
      <c:spPr>
        <a:noFill/>
      </c:spPr>
    </c:title>
    <c:autoTitleDeleted val="0"/>
    <c:view3D>
      <c:rotX val="1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983524642672616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8686066066325732E-2"/>
          <c:y val="0.78091751105656038"/>
          <c:w val="0.88262786786734859"/>
          <c:h val="0.19525585180540508"/>
        </c:manualLayout>
      </c:layout>
      <c:overlay val="0"/>
      <c:txPr>
        <a:bodyPr/>
        <a:lstStyle/>
        <a:p>
          <a:pPr>
            <a:defRPr sz="1500" baseline="0">
              <a:solidFill>
                <a:sysClr val="windowText" lastClr="000000"/>
              </a:solidFill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aseline="0"/>
            </a:pPr>
            <a:r>
              <a:rPr lang="ru-RU" sz="2200" baseline="0"/>
              <a:t>Реальный сектор    </a:t>
            </a:r>
          </a:p>
          <a:p>
            <a:pPr>
              <a:defRPr sz="2200" baseline="0"/>
            </a:pPr>
            <a:r>
              <a:rPr lang="ru-RU" sz="2200" baseline="0"/>
              <a:t>        Расходы на реальный сектор составили 1590,7  млн.тенге или 36 %  </a:t>
            </a:r>
          </a:p>
          <a:p>
            <a:pPr>
              <a:defRPr sz="2200" baseline="0"/>
            </a:pPr>
            <a:endParaRPr lang="ru-RU" sz="2200" baseline="0"/>
          </a:p>
        </c:rich>
      </c:tx>
      <c:layout>
        <c:manualLayout>
          <c:xMode val="edge"/>
          <c:yMode val="edge"/>
          <c:x val="0.10696721311475405"/>
          <c:y val="4.8117154811715523E-2"/>
        </c:manualLayout>
      </c:layout>
      <c:overlay val="0"/>
    </c:title>
    <c:autoTitleDeleted val="0"/>
    <c:view3D>
      <c:rotX val="1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260853663783767E-2"/>
          <c:y val="0.23246268902579692"/>
          <c:w val="0.54583892689643299"/>
          <c:h val="0.6918215662372747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0450-4736-BD70-C2AA82777C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0450-4736-BD70-C2AA82777C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0450-4736-BD70-C2AA82777C6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'реальный сектор'!$A$6:$A$8</c:f>
              <c:strCache>
                <c:ptCount val="3"/>
                <c:pt idx="0">
                  <c:v>ТКШ, ЖКЭ, құрылыс қызметі</c:v>
                </c:pt>
                <c:pt idx="1">
                  <c:v>А / ш, жер қатынастары           </c:v>
                </c:pt>
                <c:pt idx="2">
                  <c:v>Көлік және коммуникация</c:v>
                </c:pt>
              </c:strCache>
            </c:strRef>
          </c:cat>
          <c:val>
            <c:numRef>
              <c:f>'реальный сектор'!$B$6:$B$8</c:f>
              <c:numCache>
                <c:formatCode>General</c:formatCode>
                <c:ptCount val="3"/>
                <c:pt idx="0">
                  <c:v>1089.6000000000001</c:v>
                </c:pt>
                <c:pt idx="1">
                  <c:v>228</c:v>
                </c:pt>
                <c:pt idx="2">
                  <c:v>690.7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50-4736-BD70-C2AA82777C6D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8-0450-4736-BD70-C2AA82777C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A-0450-4736-BD70-C2AA82777C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C-0450-4736-BD70-C2AA82777C6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'реальный сектор'!$A$6:$A$8</c:f>
              <c:strCache>
                <c:ptCount val="3"/>
                <c:pt idx="0">
                  <c:v>ТКШ, ЖКЭ, құрылыс қызметі</c:v>
                </c:pt>
                <c:pt idx="1">
                  <c:v>А / ш, жер қатынастары           </c:v>
                </c:pt>
                <c:pt idx="2">
                  <c:v>Көлік және коммуникация</c:v>
                </c:pt>
              </c:strCache>
            </c:strRef>
          </c:cat>
          <c:val>
            <c:numRef>
              <c:f>'реальный сектор'!$C$6:$C$8</c:f>
              <c:numCache>
                <c:formatCode>0.0%</c:formatCode>
                <c:ptCount val="3"/>
                <c:pt idx="0">
                  <c:v>0.54254842404023307</c:v>
                </c:pt>
                <c:pt idx="1">
                  <c:v>0.11352885525070955</c:v>
                </c:pt>
                <c:pt idx="2">
                  <c:v>0.34392272070905738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450-4736-BD70-C2AA82777C6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0.11102</cdr:x>
      <cdr:y>0.11044</cdr:y>
    </cdr:from>
    <cdr:to>
      <cdr:x>0.87946</cdr:x>
      <cdr:y>0.14927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33721" y="671919"/>
          <a:ext cx="7154825" cy="2362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0.44488</cdr:x>
      <cdr:y>0.0267</cdr:y>
    </cdr:from>
    <cdr:to>
      <cdr:x>0.54309</cdr:x>
      <cdr:y>0.17699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42267" y="1624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0.24904</cdr:x>
      <cdr:y>0.21015</cdr:y>
    </cdr:from>
    <cdr:to>
      <cdr:x>0.45139</cdr:x>
      <cdr:y>0.31522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04256" y="1008112"/>
          <a:ext cx="187220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dirty="0">
            <a:solidFill>
              <a:srgbClr val="FF00FF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0.38134</cdr:x>
      <cdr:y>0.52821</cdr:y>
    </cdr:from>
    <cdr:to>
      <cdr:x>0.65373</cdr:x>
      <cdr:y>0.69234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86973" y="2549159"/>
          <a:ext cx="2490734" cy="792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rPr>
            <a:t>     </a:t>
          </a:r>
        </a:p>
        <a:p xmlns:a="http://schemas.openxmlformats.org/drawingml/2006/main">
          <a:r>
            <a:rPr lang="ru-RU" sz="20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rPr>
            <a:t>    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11" y="0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r">
              <a:defRPr sz="1200"/>
            </a:lvl1pPr>
          </a:lstStyle>
          <a:p>
            <a:fld id="{AFCAEB76-2703-4DA1-B984-7243815BFD28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86025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11" y="9386025"/>
            <a:ext cx="2930574" cy="494584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r">
              <a:defRPr sz="1200"/>
            </a:lvl1pPr>
          </a:lstStyle>
          <a:p>
            <a:fld id="{B0DE8E93-4ACB-419F-B94D-F52E8C021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228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1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/>
          <a:lstStyle>
            <a:lvl1pPr algn="r">
              <a:defRPr sz="1200"/>
            </a:lvl1pPr>
          </a:lstStyle>
          <a:p>
            <a:fld id="{A9F91AC1-A4FC-453D-ABAE-47D027C5E7B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1363"/>
            <a:ext cx="4938713" cy="3703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72" tIns="45486" rIns="90972" bIns="454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40"/>
            <a:ext cx="5408930" cy="4446985"/>
          </a:xfrm>
          <a:prstGeom prst="rect">
            <a:avLst/>
          </a:prstGeom>
        </p:spPr>
        <p:txBody>
          <a:bodyPr vert="horz" lIns="90972" tIns="45486" rIns="90972" bIns="4548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5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5"/>
            <a:ext cx="2929837" cy="494109"/>
          </a:xfrm>
          <a:prstGeom prst="rect">
            <a:avLst/>
          </a:prstGeom>
        </p:spPr>
        <p:txBody>
          <a:bodyPr vert="horz" lIns="90972" tIns="45486" rIns="90972" bIns="45486" rtlCol="0" anchor="b"/>
          <a:lstStyle>
            <a:lvl1pPr algn="r">
              <a:defRPr sz="1200"/>
            </a:lvl1pPr>
          </a:lstStyle>
          <a:p>
            <a:fld id="{675D09A9-E546-48D0-BE55-3E724D2970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07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09A9-E546-48D0-BE55-3E724D29703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957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39148" indent="-2842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7151" indent="-22743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2011" indent="-22743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6871" indent="-227431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173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5659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145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66311" indent="-2274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659D749-01D1-46CC-B4DA-B2C9202C0741}" type="slidenum">
              <a:rPr lang="ru-RU" altLang="ru-RU" smtClean="0">
                <a:solidFill>
                  <a:srgbClr val="000000"/>
                </a:solidFill>
              </a:rPr>
              <a:pPr/>
              <a:t>9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335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09A9-E546-48D0-BE55-3E724D29703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363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D09A9-E546-48D0-BE55-3E724D29703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36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30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6B357-51B9-47D2-A71D-0D06CB03185D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13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A601-7D32-4ED7-AD1A-974B6DDBDCDC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78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24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15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3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71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39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71CE-B899-4B2B-848D-9F12F0C901B6}" type="datetimeFigureOut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7606D-E5C4-4C2F-8241-EC2663EF1CD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99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>
                <a:solidFill>
                  <a:prstClr val="white">
                    <a:alpha val="50000"/>
                  </a:prstClr>
                </a:solidFill>
              </a:rPr>
              <a:pPr/>
              <a:t>8/14/2026</a:t>
            </a:fld>
            <a:endParaRPr lang="en-US" dirty="0">
              <a:solidFill>
                <a:prstClr val="white">
                  <a:alpha val="50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69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 userDrawn="1"/>
        </p:nvPicPr>
        <p:blipFill>
          <a:blip r:embed="rId2" cstate="print"/>
          <a:srcRect b="10452"/>
          <a:stretch>
            <a:fillRect/>
          </a:stretch>
        </p:blipFill>
        <p:spPr bwMode="auto">
          <a:xfrm>
            <a:off x="0" y="1300164"/>
            <a:ext cx="9144000" cy="555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4"/>
            <a:ext cx="8229600" cy="4525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856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47DADC-55EA-4839-91C8-5BCC0EC06F5C}" type="datetime1">
              <a:rPr lang="en-US" smtClean="0">
                <a:solidFill>
                  <a:prstClr val="white">
                    <a:alpha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8/14/2026</a:t>
            </a:fld>
            <a:endParaRPr lang="en-US" dirty="0">
              <a:solidFill>
                <a:prstClr val="white">
                  <a:alpha val="50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8079A4-7AA8-4A4F-87E2-7781EC5097DD}" type="slidenum">
              <a:rPr lang="en-US" smtClean="0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79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  <p:sldLayoutId id="2147484152" r:id="rId6"/>
    <p:sldLayoutId id="2147484153" r:id="rId7"/>
    <p:sldLayoutId id="2147484154" r:id="rId8"/>
    <p:sldLayoutId id="2147484155" r:id="rId9"/>
    <p:sldLayoutId id="2147484156" r:id="rId10"/>
    <p:sldLayoutId id="2147484157" r:id="rId11"/>
    <p:sldLayoutId id="2147484043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image" Target="../media/image3.png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222375" y="1989138"/>
            <a:ext cx="7921625" cy="35274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01.08.2026 </a:t>
            </a:r>
            <a:r>
              <a:rPr lang="ru-RU" sz="49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kk-KZ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бойынша </a:t>
            </a:r>
            <a:r>
              <a:rPr lang="kk-KZ" sz="49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Жітіқара ауданының аудандық бюджетінің атқарылуы</a:t>
            </a:r>
            <a:r>
              <a:rPr lang="ru-RU" sz="49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0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49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4-конечная звезда 1"/>
          <p:cNvSpPr/>
          <p:nvPr/>
        </p:nvSpPr>
        <p:spPr>
          <a:xfrm>
            <a:off x="2123728" y="4409650"/>
            <a:ext cx="316678" cy="28803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7668344" y="4414544"/>
            <a:ext cx="289466" cy="28803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7" y="25943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765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132011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620688"/>
            <a:ext cx="597666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Жітіқара ауданының аудандық бюджетінің атқарылуы</a:t>
            </a:r>
            <a: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50B085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50B08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A25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24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0A259A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048812"/>
            <a:ext cx="792088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6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БӨЛІМДЕР:</a:t>
            </a:r>
          </a:p>
          <a:p>
            <a:pPr lvl="0" algn="ctr"/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БЮДЖЕТТІҢ ҚҰРЫЛЫМЫ</a:t>
            </a:r>
          </a:p>
          <a:p>
            <a:pPr marL="571500" lvl="0" indent="-571500">
              <a:buFont typeface="Wingdings" panose="05000000000000000000" pitchFamily="2" charset="2"/>
              <a:buChar char="§"/>
            </a:pP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БЮДЖЕТКЕ ТҮСІМДЕР</a:t>
            </a:r>
          </a:p>
          <a:p>
            <a:pPr marL="571500" lvl="0" indent="-571500">
              <a:buFont typeface="Wingdings" panose="05000000000000000000" pitchFamily="2" charset="2"/>
              <a:buChar char="§"/>
            </a:pP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ru-RU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БЮДЖЕТ ШЫҒЫСТАРЫ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4-конечная звезда 3"/>
          <p:cNvSpPr/>
          <p:nvPr/>
        </p:nvSpPr>
        <p:spPr>
          <a:xfrm>
            <a:off x="3779912" y="1291225"/>
            <a:ext cx="274874" cy="265568"/>
          </a:xfrm>
          <a:prstGeom prst="star4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66FF"/>
              </a:solidFill>
            </a:endParaRPr>
          </a:p>
        </p:txBody>
      </p:sp>
      <p:sp>
        <p:nvSpPr>
          <p:cNvPr id="8" name="4-конечная звезда 7"/>
          <p:cNvSpPr/>
          <p:nvPr/>
        </p:nvSpPr>
        <p:spPr>
          <a:xfrm>
            <a:off x="7668344" y="1291225"/>
            <a:ext cx="274874" cy="265568"/>
          </a:xfrm>
          <a:prstGeom prst="star4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66FF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29" y="345846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4599578" y="240784"/>
            <a:ext cx="2857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01.08.2026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184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9060" y="2009482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620688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АУДАНДЫҚ БЮДЖЕТТІҢ ҚҰРЫЛЫМЫ</a:t>
            </a:r>
          </a:p>
          <a:p>
            <a:pPr algn="ctr"/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ЖІТІҚАРА АУДАНЫ</a:t>
            </a:r>
          </a:p>
          <a:p>
            <a:pPr algn="ctr"/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01.08.2026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1058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A25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2" descr="Картинки по запросу &quot;рисунки монент, денег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840" y="4124753"/>
            <a:ext cx="144016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573" y="4133744"/>
            <a:ext cx="1385267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316" y="4143642"/>
            <a:ext cx="156706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87" y="4124753"/>
            <a:ext cx="156706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143642"/>
            <a:ext cx="1567061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1661380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1048"/>
            <a:ext cx="1636787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861048"/>
            <a:ext cx="1636787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61048"/>
            <a:ext cx="1636787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3861048"/>
            <a:ext cx="1503042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201" y="3852112"/>
            <a:ext cx="1581894" cy="106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02" y="16033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Пятиугольник 21"/>
          <p:cNvSpPr/>
          <p:nvPr/>
        </p:nvSpPr>
        <p:spPr>
          <a:xfrm>
            <a:off x="1352019" y="2151293"/>
            <a:ext cx="7346950" cy="135015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25" tIns="40513" rIns="81025" bIns="40513" rtlCol="0" anchor="ctr"/>
          <a:lstStyle/>
          <a:p>
            <a:pPr lvl="0" algn="ctr">
              <a:buClr>
                <a:srgbClr val="0A259A"/>
              </a:buClr>
              <a:buSzPts val="4800"/>
            </a:pPr>
            <a:r>
              <a:rPr lang="ru-RU" sz="4000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ТҮСІМДЕР</a:t>
            </a:r>
            <a:endParaRPr lang="ru-RU" sz="14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  <a:p>
            <a:pPr lvl="0" algn="ctr"/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4 433,5 млн</a:t>
            </a:r>
            <a:r>
              <a:rPr lang="ru-RU" altLang="ru-RU" sz="4000" b="1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. </a:t>
            </a:r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</a:t>
            </a:r>
            <a:r>
              <a:rPr lang="kk-KZ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ң</a:t>
            </a:r>
            <a:r>
              <a:rPr lang="ru-RU" altLang="ru-RU" sz="4000" b="1" dirty="0" err="1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ге</a:t>
            </a:r>
            <a:endParaRPr lang="ru-RU" altLang="ru-RU" sz="4000" b="1" dirty="0">
              <a:ln w="0"/>
              <a:solidFill>
                <a:schemeClr val="tx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1423352" y="5172222"/>
            <a:ext cx="7512050" cy="1569145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A259A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25" tIns="40513" rIns="81025" bIns="40513" rtlCol="0" anchor="ctr"/>
          <a:lstStyle/>
          <a:p>
            <a:pPr lvl="0" algn="ctr">
              <a:buClr>
                <a:schemeClr val="lt1"/>
              </a:buClr>
              <a:buSzPts val="4800"/>
            </a:pPr>
            <a:r>
              <a:rPr lang="ru-RU" sz="4000" b="1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ШЫҒЫНДАР</a:t>
            </a:r>
            <a:endParaRPr lang="ru-RU" sz="14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  <a:p>
            <a:pPr algn="ctr"/>
            <a:r>
              <a:rPr lang="ru-RU" altLang="ru-RU" sz="4000" b="1" dirty="0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4 493,5 млн</a:t>
            </a:r>
            <a:r>
              <a:rPr lang="ru-RU" altLang="ru-RU" sz="4000" b="1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. </a:t>
            </a:r>
            <a:r>
              <a:rPr lang="ru-RU" altLang="ru-RU" sz="4000" b="1" dirty="0" err="1" smtClean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Myriad Pro Semibold"/>
              </a:rPr>
              <a:t>теңге</a:t>
            </a:r>
            <a:endParaRPr lang="ru-RU" altLang="ru-RU" sz="4000" b="1" dirty="0">
              <a:ln w="0"/>
              <a:solidFill>
                <a:schemeClr val="tx1"/>
              </a:solidFill>
              <a:latin typeface="Arial" pitchFamily="34" charset="0"/>
              <a:cs typeface="Arial" pitchFamily="34" charset="0"/>
              <a:sym typeface="Myriad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083857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525" y="123475"/>
            <a:ext cx="1622425" cy="149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591133"/>
              </p:ext>
            </p:extLst>
          </p:nvPr>
        </p:nvGraphicFramePr>
        <p:xfrm>
          <a:off x="107504" y="2219472"/>
          <a:ext cx="8873448" cy="3809262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309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4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0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2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41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446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err="1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Атауы</a:t>
                      </a:r>
                      <a:endParaRPr sz="1200" b="1" i="0" u="none" strike="noStrike" cap="none" dirty="0">
                        <a:solidFill>
                          <a:srgbClr val="0A259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01.08.20</a:t>
                      </a:r>
                      <a:r>
                        <a:rPr lang="en-US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kk-KZ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lang="en-US" sz="1200" b="1" i="0" u="none" strike="noStrike" cap="none" baseline="0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1" i="0" u="none" strike="noStrike" cap="none" dirty="0" err="1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жыл</a:t>
                      </a:r>
                      <a:endParaRPr sz="1200" dirty="0"/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01.08.20</a:t>
                      </a:r>
                      <a:r>
                        <a:rPr lang="en-US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r>
                        <a:rPr lang="en-US" sz="1200" b="1" i="0" u="none" strike="noStrike" cap="none" baseline="0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1" i="0" u="none" strike="noStrike" cap="none" dirty="0" err="1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жыл</a:t>
                      </a:r>
                      <a:endParaRPr sz="1200" dirty="0"/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01.08.20</a:t>
                      </a:r>
                      <a:r>
                        <a:rPr lang="en-US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</a:t>
                      </a:r>
                      <a:r>
                        <a:rPr lang="ru-RU" sz="1200" b="1" i="0" u="none" strike="noStrike" cap="none" dirty="0" err="1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жыл</a:t>
                      </a:r>
                      <a:endParaRPr sz="1200" b="1" i="0" u="none" strike="noStrike" cap="none" dirty="0">
                        <a:solidFill>
                          <a:srgbClr val="0A259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259A"/>
                        </a:buClr>
                        <a:buSzPts val="1600"/>
                        <a:buFont typeface="Arial"/>
                        <a:buNone/>
                        <a:defRPr sz="1400" u="none" strike="noStrike" cap="none"/>
                      </a:pPr>
                      <a:r>
                        <a:rPr lang="ru-RU" sz="1200" b="1" i="0" u="none" strike="noStrike" cap="none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01.08.2026</a:t>
                      </a:r>
                      <a:r>
                        <a:rPr lang="ru-RU" sz="1200" b="1" i="0" u="none" strike="noStrike" cap="none" baseline="0" dirty="0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ru-RU" sz="1200" b="1" i="0" u="none" strike="noStrike" cap="none" dirty="0" err="1" smtClean="0">
                          <a:solidFill>
                            <a:srgbClr val="0A259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жыл</a:t>
                      </a:r>
                      <a:endParaRPr sz="1200" b="1" i="0" u="none" strike="noStrike" cap="none" dirty="0">
                        <a:solidFill>
                          <a:srgbClr val="0A259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469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Ауданды</a:t>
                      </a:r>
                      <a:r>
                        <a:rPr lang="kk-KZ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қ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бюджетке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түсетін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түсімдер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,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барлығы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: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3 642,5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3 642,5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5 145,7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4 433,5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469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Меншікті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кірістер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,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оның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ішінде</a:t>
                      </a:r>
                      <a:r>
                        <a:rPr lang="ru-RU" sz="1200" b="1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: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2725,0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2725,0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3079,1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2 491,3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729887"/>
                  </a:ext>
                </a:extLst>
              </a:tr>
              <a:tr h="29597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 түсімдер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2668,4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2668,4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3005,8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2 406,0</a:t>
                      </a: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 емес түсімдер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51,8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51,8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68,1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75,7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 капиталды сатудан        түсімдер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</a:t>
                      </a:r>
                      <a:r>
                        <a:rPr lang="kk-KZ" sz="12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тердің түсімдері</a:t>
                      </a:r>
                      <a:endParaRPr lang="ru-RU" sz="1200" b="1" i="0" u="none" strike="noStrike" kern="1200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902,5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902,5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2032,4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1 784,4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435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Бюджеттік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кредиттерді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өтеу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34,2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54,8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Мемлекеттің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қаржы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активтерін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сатудан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түсетін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түсімдер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767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Қарыздар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түсімдері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rgbClr val="0A259A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84406" marR="84406" marT="34290" marB="3429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rgbClr val="0A259A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103,0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481003" y="6299533"/>
            <a:ext cx="472273" cy="4082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025" tIns="40513" rIns="81025" bIns="40513" rtlCol="0" anchor="ctr"/>
          <a:lstStyle/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752" y="139986"/>
            <a:ext cx="5400600" cy="1477328"/>
          </a:xfr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anchor="b">
            <a:spAutoFit/>
          </a:bodyPr>
          <a:lstStyle/>
          <a:p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2023-2026  </a:t>
            </a:r>
            <a:r>
              <a:rPr lang="ru-RU" sz="25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жылдардағы</a:t>
            </a:r>
            <a:r>
              <a:rPr lang="ru-RU" sz="2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sz="25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тамыздағы</a:t>
            </a:r>
            <a:r>
              <a:rPr lang="kk-KZ" sz="25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Жітіқара</a:t>
            </a:r>
            <a:r>
              <a:rPr lang="ru-RU" sz="25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5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5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5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түсімдерінің</a:t>
            </a:r>
            <a:r>
              <a:rPr lang="ru-RU" sz="25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25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, млн. </a:t>
            </a:r>
            <a:r>
              <a:rPr lang="ru-RU" sz="25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500" b="1" dirty="0">
              <a:solidFill>
                <a:srgbClr val="0033CC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6" y="0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28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2436" y="1844825"/>
            <a:ext cx="8568952" cy="9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620688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кіріс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бөлігінің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динамикасы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1-3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санат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млн.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234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0491870"/>
              </p:ext>
            </p:extLst>
          </p:nvPr>
        </p:nvGraphicFramePr>
        <p:xfrm>
          <a:off x="539552" y="2209800"/>
          <a:ext cx="7920880" cy="4315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4434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436" y="198884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401681" y="620688"/>
            <a:ext cx="60587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Бюджеттің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кіріс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бөлігінің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орындалуы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меншікті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кірістер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</a:p>
          <a:p>
            <a:pPr indent="457200" algn="ctr"/>
            <a:r>
              <a:rPr 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2026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ru-RU" sz="24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тамыздағы</a:t>
            </a:r>
            <a:r>
              <a:rPr 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теңге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2348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79491"/>
              </p:ext>
            </p:extLst>
          </p:nvPr>
        </p:nvGraphicFramePr>
        <p:xfrm>
          <a:off x="611561" y="2209800"/>
          <a:ext cx="7704856" cy="4171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190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436" y="183618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260649"/>
            <a:ext cx="50405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2026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kk-KZ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тамыздағы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/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Салық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түсімдерінің</a:t>
            </a:r>
            <a:endParaRPr lang="ru-RU" sz="2000" b="1" dirty="0" smtClean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негізгі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түрлері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Барлығы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 2 406,0 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теңге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келіп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түсті</a:t>
            </a:r>
            <a:endParaRPr lang="ru-RU" sz="20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4301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0247767"/>
              </p:ext>
            </p:extLst>
          </p:nvPr>
        </p:nvGraphicFramePr>
        <p:xfrm>
          <a:off x="539552" y="2132856"/>
          <a:ext cx="8136904" cy="4272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2668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2436" y="198884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620688"/>
            <a:ext cx="59766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2026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тамыздағы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бойынша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Салықтық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емес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түсімдердің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егізгі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түрлері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Барлығы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 75,7 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млн.теңге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келіп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түсті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0363492"/>
              </p:ext>
            </p:extLst>
          </p:nvPr>
        </p:nvGraphicFramePr>
        <p:xfrm>
          <a:off x="402490" y="2103988"/>
          <a:ext cx="8273966" cy="4421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6" y="190689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0644708"/>
              </p:ext>
            </p:extLst>
          </p:nvPr>
        </p:nvGraphicFramePr>
        <p:xfrm>
          <a:off x="539552" y="2287743"/>
          <a:ext cx="8136904" cy="4266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08638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56848" y="620688"/>
            <a:ext cx="7351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Жітіқара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ауданының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01.08.2026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жылға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Аудандық</a:t>
            </a:r>
            <a:r>
              <a:rPr lang="ru-RU" sz="20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шығыстарының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негізгі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бағыттары</a:t>
            </a:r>
            <a:r>
              <a:rPr lang="ru-RU" sz="20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457200" algn="ctr">
              <a:spcAft>
                <a:spcPts val="0"/>
              </a:spcAft>
            </a:pP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4 493,5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endParaRPr lang="ru-RU" sz="20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5800" y="1916832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140491"/>
              </p:ext>
            </p:extLst>
          </p:nvPr>
        </p:nvGraphicFramePr>
        <p:xfrm>
          <a:off x="1619672" y="2060848"/>
          <a:ext cx="648072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00" y="72442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714422"/>
              </p:ext>
            </p:extLst>
          </p:nvPr>
        </p:nvGraphicFramePr>
        <p:xfrm>
          <a:off x="611560" y="2184597"/>
          <a:ext cx="7858092" cy="4490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7128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8609" y="211418"/>
            <a:ext cx="6696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3CC"/>
                </a:solidFill>
              </a:rPr>
              <a:t>2023 – 2026 </a:t>
            </a:r>
            <a:r>
              <a:rPr lang="ru-RU" sz="1600" b="1" dirty="0" err="1" smtClean="0">
                <a:solidFill>
                  <a:srgbClr val="0033CC"/>
                </a:solidFill>
              </a:rPr>
              <a:t>жылдары</a:t>
            </a:r>
            <a:r>
              <a:rPr lang="ru-RU" sz="1600" b="1" dirty="0" smtClean="0">
                <a:solidFill>
                  <a:srgbClr val="0033CC"/>
                </a:solidFill>
              </a:rPr>
              <a:t> </a:t>
            </a:r>
          </a:p>
          <a:p>
            <a:pPr algn="ctr"/>
            <a:r>
              <a:rPr lang="ru-RU" sz="1600" b="1" dirty="0" err="1" smtClean="0">
                <a:solidFill>
                  <a:srgbClr val="0033CC"/>
                </a:solidFill>
              </a:rPr>
              <a:t>Жітіқара</a:t>
            </a:r>
            <a:r>
              <a:rPr lang="ru-RU" sz="1600" b="1" dirty="0" smtClean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ауданының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аудандық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бюджетінің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шығыстар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>
                <a:solidFill>
                  <a:srgbClr val="0033CC"/>
                </a:solidFill>
              </a:rPr>
              <a:t>бойынша</a:t>
            </a:r>
            <a:r>
              <a:rPr lang="ru-RU" sz="1600" b="1" dirty="0">
                <a:solidFill>
                  <a:srgbClr val="0033CC"/>
                </a:solidFill>
              </a:rPr>
              <a:t> </a:t>
            </a:r>
            <a:r>
              <a:rPr lang="ru-RU" sz="1600" b="1" dirty="0" err="1" smtClean="0">
                <a:solidFill>
                  <a:srgbClr val="0033CC"/>
                </a:solidFill>
              </a:rPr>
              <a:t>орындалуы</a:t>
            </a:r>
            <a:endParaRPr lang="ru-RU" sz="1600" b="1" dirty="0">
              <a:solidFill>
                <a:srgbClr val="0033CC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0033CC"/>
                </a:solidFill>
              </a:rPr>
              <a:t>, </a:t>
            </a:r>
            <a:r>
              <a:rPr lang="ru-RU" sz="1600" b="1" dirty="0">
                <a:solidFill>
                  <a:srgbClr val="0033CC"/>
                </a:solidFill>
              </a:rPr>
              <a:t>млн. </a:t>
            </a:r>
            <a:r>
              <a:rPr lang="ru-RU" sz="1600" b="1" dirty="0" err="1">
                <a:solidFill>
                  <a:srgbClr val="0033CC"/>
                </a:solidFill>
              </a:rPr>
              <a:t>теңге</a:t>
            </a:r>
            <a:endParaRPr lang="ru-RU" sz="1600" b="1" dirty="0">
              <a:solidFill>
                <a:srgbClr val="0033CC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435120"/>
              </p:ext>
            </p:extLst>
          </p:nvPr>
        </p:nvGraphicFramePr>
        <p:xfrm>
          <a:off x="71500" y="980728"/>
          <a:ext cx="9001000" cy="5688635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</a:tblPr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3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75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75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54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         01.08.2023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бойынша</a:t>
                      </a:r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орындау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 01.08.2024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бойынша</a:t>
                      </a:r>
                      <a:endParaRPr lang="ru-RU" sz="1000" b="1" i="0" u="none" strike="noStrike" dirty="0" smtClean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  <a:p>
                      <a:pPr algn="ctr" fontAlgn="ctr"/>
                      <a:r>
                        <a:rPr lang="kk-KZ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орындау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01.08.2025 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бойынша</a:t>
                      </a:r>
                      <a:endParaRPr lang="ru-RU" sz="1000" b="1" i="0" u="none" strike="noStrike" dirty="0" smtClean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  <a:p>
                      <a:pPr algn="ctr" fontAlgn="ctr"/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орындау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2026 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жылғы</a:t>
                      </a:r>
                      <a:r>
                        <a:rPr lang="ru-RU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 1  </a:t>
                      </a:r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тамыздағы</a:t>
                      </a:r>
                      <a:endParaRPr lang="ru-RU" sz="1000" b="1" i="0" u="none" strike="noStrike" kern="1200" dirty="0">
                        <a:solidFill>
                          <a:srgbClr val="0000FF"/>
                        </a:solidFill>
                        <a:effectLst/>
                        <a:latin typeface="Arial Cyr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3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жыл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кезең</a:t>
                      </a:r>
                      <a:endParaRPr lang="ru-RU" sz="1000" b="1" i="0" u="none" strike="noStrike" dirty="0">
                        <a:solidFill>
                          <a:srgbClr val="0000FF"/>
                        </a:solidFill>
                        <a:effectLst/>
                        <a:latin typeface="Arial Cyr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FF"/>
                          </a:solidFill>
                          <a:effectLst/>
                          <a:latin typeface="Arial Cyr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4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</a:t>
                      </a:r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14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  <a:endParaRPr lang="ru-RU" sz="14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3496,7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4913,9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5057,4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8137,8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4493,5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4493,5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0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сипаттағы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713,6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678,6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936,2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731,6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491,7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491,7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Қорғаныс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10,6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30,3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Қоғамдық тәртіп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19,2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17,2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14,2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32,2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18,3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ету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көмек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481,3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398,3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380,2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781,7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417,7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417,7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үй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шаруашылық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796,2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665,6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1692,1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1012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1012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Мәдениет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спорт, туризм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ақпараттық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кеңестік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277,1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331,7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440,4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815,4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Отын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энергетикалық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кешені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192,7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463,1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11,4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36,7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32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Ауыл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су,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орман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балық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шаруашылығы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ерекше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қорғалатын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табиғи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аумақтар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қоршаған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ортаны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жануарлар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әлемін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қорғау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қатынастары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46,1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47,8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94,1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490,8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8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Өнеркәсіп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сәулеттік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құрылыс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қызметі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34,8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40,2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40,9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40,9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5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Көлік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коммуникация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174,2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463,8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683,5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842,8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690,7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690,7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Басқалар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201,3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83,1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37,6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16,4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16,4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Борышқа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1200" b="0" i="0" u="none" strike="noStrike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көрсету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Трансферттер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785,3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1306,4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1422,5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1485,1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873,9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873,9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Бюджеттік</a:t>
                      </a:r>
                      <a:r>
                        <a:rPr lang="ru-RU" sz="1200" b="0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кредиттер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131,1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48,9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159,9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855,7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ru-RU" sz="1200" b="0" i="0" u="none" strike="noStrike" kern="1200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Қарыздарды</a:t>
                      </a:r>
                      <a:r>
                        <a:rPr lang="ru-RU" sz="1200" b="0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өтеу</a:t>
                      </a:r>
                      <a:endParaRPr lang="ru-RU" sz="1200" b="0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14,9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127,5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884"/>
            <a:ext cx="1173872" cy="95384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0422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7596336" y="908720"/>
            <a:ext cx="1547664" cy="3057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2778" y="568091"/>
            <a:ext cx="58573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spcAft>
                <a:spcPts val="0"/>
              </a:spcAft>
            </a:pPr>
            <a:r>
              <a:rPr lang="ru-RU" sz="36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Әлеуметтік</a:t>
            </a:r>
            <a:r>
              <a:rPr lang="ru-RU" sz="36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сала</a:t>
            </a:r>
            <a:endParaRPr lang="ru-RU" sz="36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1741468"/>
            <a:ext cx="7100406" cy="75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810" y="1821070"/>
            <a:ext cx="9132189" cy="53430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450215"/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жылғы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b="1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тамыздағы</a:t>
            </a:r>
            <a:r>
              <a:rPr lang="ru-RU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</a:t>
            </a:r>
            <a:r>
              <a:rPr lang="ru-RU" b="1" dirty="0" smtClean="0">
                <a:solidFill>
                  <a:srgbClr val="3333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шығыстар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саласында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жалпы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820,6  млн.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немесе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18,3  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</a:t>
            </a:r>
            <a:r>
              <a:rPr lang="ru-RU" sz="1800" b="1" dirty="0" err="1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құрайды</a:t>
            </a:r>
            <a:r>
              <a:rPr lang="ru-RU" sz="1800" b="1" dirty="0" smtClean="0">
                <a:solidFill>
                  <a:srgbClr val="3333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ru-RU" sz="2000" b="1" dirty="0">
                <a:solidFill>
                  <a:srgbClr val="943634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sz="2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    </a:t>
            </a:r>
            <a:r>
              <a:rPr lang="ru-RU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Ә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леуметт</a:t>
            </a:r>
            <a:r>
              <a:rPr lang="en-US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көмек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және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ә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леуметт</a:t>
            </a:r>
            <a:r>
              <a:rPr lang="en-US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i</a:t>
            </a:r>
            <a:r>
              <a:rPr lang="ru-RU" sz="20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к </a:t>
            </a:r>
            <a:r>
              <a:rPr lang="ru-RU" sz="2000" b="1" dirty="0" err="1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қамсыздандыру</a:t>
            </a:r>
            <a:endParaRPr lang="ru-RU" b="1" dirty="0" smtClean="0">
              <a:solidFill>
                <a:srgbClr val="943634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0A259A"/>
              </a:buClr>
              <a:buSzPts val="1400"/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атаулы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леуметтік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көмек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29,4 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млн.те</a:t>
            </a:r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ң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ге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Тұрғын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көмегі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– 17,7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млн.теңге</a:t>
            </a:r>
            <a:endParaRPr lang="ru-RU" sz="18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көмек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37,9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млн.теңге</a:t>
            </a:r>
            <a:endParaRPr lang="ru-RU" sz="1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жасқа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дейінгі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мүгедек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балаларға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материалдық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көмек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 5,7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млн.теңге</a:t>
            </a:r>
            <a:endParaRPr lang="ru-RU" sz="18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Әлеуметтік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аумақтық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орталықтар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зейнеткерлер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мүгедектерге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 134,0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тенге</a:t>
            </a:r>
            <a:endParaRPr lang="ru-RU" sz="1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Мұқтаж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мүгедектерді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арнайы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құралдармен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ету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 69,5 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млң.тенге</a:t>
            </a:r>
            <a:endParaRPr lang="ru-RU" sz="1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Мүгедек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адамдардың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құқықтарын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қамтамасыз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ету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сүру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сапасын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жақсарту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 33,9 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млң.тенге</a:t>
            </a:r>
            <a:endParaRPr lang="ru-RU" sz="1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Үкіметтік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емес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ұйымдарда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мемлекеттік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әлеуметтік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тапсырысты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орналастыру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– 9,4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млң.тенге</a:t>
            </a:r>
            <a:endParaRPr lang="ru-RU" sz="1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      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Мәдениет</a:t>
            </a:r>
            <a:r>
              <a:rPr lang="ru-RU" sz="2000" b="1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2000" b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спорт, туризм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және</a:t>
            </a:r>
            <a:r>
              <a:rPr lang="ru-RU" sz="2000" b="1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ақпараттық</a:t>
            </a:r>
            <a:r>
              <a:rPr lang="ru-RU" sz="2000" b="1" dirty="0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кеңістік</a:t>
            </a:r>
            <a:r>
              <a:rPr lang="ru-RU" sz="2000" b="1" dirty="0">
                <a:solidFill>
                  <a:srgbClr val="00B050"/>
                </a:solidFill>
                <a:latin typeface="Times New Roman"/>
                <a:ea typeface="Calibri"/>
                <a:cs typeface="Times New Roman"/>
              </a:rPr>
              <a:t>.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 err="1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Мәдениет</a:t>
            </a:r>
            <a:r>
              <a:rPr lang="ru-RU" sz="1800" b="1" dirty="0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233,2 </a:t>
            </a:r>
            <a:r>
              <a:rPr lang="ru-RU" sz="1800" b="1" dirty="0" err="1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1800" b="1" dirty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 – </a:t>
            </a:r>
            <a:r>
              <a:rPr lang="ru-RU" sz="1800" b="1" dirty="0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103,1 </a:t>
            </a:r>
            <a:r>
              <a:rPr lang="ru-RU" sz="1800" b="1" dirty="0" err="1" smtClean="0">
                <a:solidFill>
                  <a:srgbClr val="00669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млң.тенге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"/>
            </a:pPr>
            <a:r>
              <a:rPr lang="ru-RU" b="1" dirty="0" err="1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кеңістік</a:t>
            </a:r>
            <a:r>
              <a:rPr lang="ru-RU" b="1" dirty="0" smtClean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103,7 </a:t>
            </a:r>
            <a:r>
              <a:rPr lang="ru-RU" b="1" dirty="0" err="1" smtClean="0">
                <a:solidFill>
                  <a:srgbClr val="0066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млң.теңге</a:t>
            </a:r>
            <a:endParaRPr lang="ru-RU" b="1" dirty="0">
              <a:solidFill>
                <a:srgbClr val="00669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endParaRPr lang="ru-RU" sz="1050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-4084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 descr="news_big_new_Sotsialnaya-pomoshh-175a780fd78012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4127" y="171772"/>
            <a:ext cx="2202613" cy="1197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6942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845886"/>
              </p:ext>
            </p:extLst>
          </p:nvPr>
        </p:nvGraphicFramePr>
        <p:xfrm>
          <a:off x="-10367" y="2075098"/>
          <a:ext cx="9144000" cy="329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2436" y="1988840"/>
            <a:ext cx="8568952" cy="86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06458" y="136105"/>
            <a:ext cx="597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2026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kk-KZ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тамыздағы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r>
              <a:rPr lang="ru-RU" sz="24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Нақты</a:t>
            </a:r>
            <a:r>
              <a:rPr lang="ru-RU" sz="2400" b="1" dirty="0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сектордың</a:t>
            </a:r>
            <a:r>
              <a:rPr lang="ru-RU" sz="2400" b="1" dirty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шығындары</a:t>
            </a:r>
            <a:endParaRPr lang="ru-RU" sz="2400" b="1" dirty="0">
              <a:solidFill>
                <a:srgbClr val="0033C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246540"/>
              </p:ext>
            </p:extLst>
          </p:nvPr>
        </p:nvGraphicFramePr>
        <p:xfrm>
          <a:off x="755576" y="2291122"/>
          <a:ext cx="7668344" cy="4566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306458" y="908720"/>
            <a:ext cx="68375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2 008,3  млн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100,0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%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37" y="28251"/>
            <a:ext cx="1790121" cy="17445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227431"/>
              </p:ext>
            </p:extLst>
          </p:nvPr>
        </p:nvGraphicFramePr>
        <p:xfrm>
          <a:off x="611560" y="2450775"/>
          <a:ext cx="7992888" cy="4002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949144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25200</TotalTime>
  <Words>675</Words>
  <Application>Microsoft Office PowerPoint</Application>
  <PresentationFormat>Экран (4:3)</PresentationFormat>
  <Paragraphs>282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Cyr</vt:lpstr>
      <vt:lpstr>Calibri</vt:lpstr>
      <vt:lpstr>Calibri Light</vt:lpstr>
      <vt:lpstr>Myriad Pro Semibold</vt:lpstr>
      <vt:lpstr>Times New Roman</vt:lpstr>
      <vt:lpstr>Wingdings</vt:lpstr>
      <vt:lpstr>Тема Office</vt:lpstr>
      <vt:lpstr>01.08.2026 жыл бойынша Жітіқара ауданының аудандық бюджетінің атқарылуы     АЗАМАТТЫҚ БЮДЖЕТ </vt:lpstr>
      <vt:lpstr>Презентация PowerPoint</vt:lpstr>
      <vt:lpstr>Презентация PowerPoint</vt:lpstr>
      <vt:lpstr>2023-2026  жылдардағы 1  тамыздағы  Жітіқара ауданының аудандық бюджет түсімдерінің құрылымы, млн. теңге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 социально-экономического развития города Костаная  за 7 месяцев 2011 года</dc:title>
  <dc:creator>test</dc:creator>
  <cp:lastModifiedBy>User</cp:lastModifiedBy>
  <cp:revision>1799</cp:revision>
  <cp:lastPrinted>2024-12-20T12:06:01Z</cp:lastPrinted>
  <dcterms:created xsi:type="dcterms:W3CDTF">2011-08-12T03:03:16Z</dcterms:created>
  <dcterms:modified xsi:type="dcterms:W3CDTF">2026-08-14T05:18:07Z</dcterms:modified>
</cp:coreProperties>
</file>