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60" r:id="rId4"/>
    <p:sldId id="261" r:id="rId5"/>
    <p:sldId id="262" r:id="rId6"/>
    <p:sldId id="268" r:id="rId7"/>
    <p:sldId id="269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841" autoAdjust="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03886918505707"/>
          <c:y val="0.13522660463364292"/>
          <c:w val="0.47227137947615477"/>
          <c:h val="0.8157414736406309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</c:dPt>
          <c:dPt>
            <c:idx val="4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</c:dPt>
          <c:dPt>
            <c:idx val="5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</c:dPt>
          <c:dPt>
            <c:idx val="6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/>
            </c:spPr>
          </c:dPt>
          <c:dPt>
            <c:idx val="7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/>
            </c:spPr>
          </c:dPt>
          <c:dPt>
            <c:idx val="8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shade val="95000"/>
                      <a:satMod val="10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Лист1!$A$2:$A$8</c:f>
              <c:strCache>
                <c:ptCount val="7"/>
                <c:pt idx="0">
                  <c:v>Көшелерді жарықтандыру</c:v>
                </c:pt>
                <c:pt idx="1">
                  <c:v>Әкім аппаратын ұстау</c:v>
                </c:pt>
                <c:pt idx="2">
                  <c:v>Қысқы жолдарды күтіп ұстау</c:v>
                </c:pt>
                <c:pt idx="3">
                  <c:v>Абаттандыру және көгалдандыру</c:v>
                </c:pt>
                <c:pt idx="4">
                  <c:v>Елді мекендердің санитариясын қамтамасыз ету</c:v>
                </c:pt>
                <c:pt idx="5">
                  <c:v>Бюджеттік кредиттер</c:v>
                </c:pt>
                <c:pt idx="6">
                  <c:v>Мемлекеттік органның күрделі шығыстары</c:v>
                </c:pt>
              </c:strCache>
            </c:strRef>
          </c:cat>
          <c:val>
            <c:numRef>
              <c:f>Лист1!$B$2:$B$8</c:f>
              <c:numCache>
                <c:formatCode>0.0</c:formatCode>
                <c:ptCount val="7"/>
                <c:pt idx="0">
                  <c:v>4177</c:v>
                </c:pt>
                <c:pt idx="1">
                  <c:v>29276</c:v>
                </c:pt>
                <c:pt idx="2">
                  <c:v>3000</c:v>
                </c:pt>
                <c:pt idx="3">
                  <c:v>16572</c:v>
                </c:pt>
                <c:pt idx="4">
                  <c:v>1271</c:v>
                </c:pt>
                <c:pt idx="5">
                  <c:v>2679</c:v>
                </c:pt>
                <c:pt idx="6" formatCode="General">
                  <c:v>541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extLst>
          <c:ext xmlns:c15="http://schemas.microsoft.com/office/drawing/2012/chart" uri="{02D57815-91ED-43cb-92C2-25804820EDAC}">
            <c15:filteredPi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Лист1!$C$1</c15:sqref>
                        </c15:formulaRef>
                      </c:ext>
                    </c:extLst>
                    <c:strCache>
                      <c:ptCount val="1"/>
                      <c:pt idx="0">
                        <c:v>Столбец1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6"/>
                    </a:solidFill>
                    <a:ln>
                      <a:noFill/>
                    </a:ln>
                    <a:effectLst/>
                  </c:spPr>
                </c:dPt>
                <c:dPt>
                  <c:idx val="1"/>
                  <c:bubble3D val="0"/>
                  <c:spPr>
                    <a:solidFill>
                      <a:schemeClr val="accent5"/>
                    </a:solidFill>
                    <a:ln>
                      <a:noFill/>
                    </a:ln>
                    <a:effectLst/>
                  </c:spPr>
                </c:dPt>
                <c:dPt>
                  <c:idx val="2"/>
                  <c:bubble3D val="0"/>
                  <c:spPr>
                    <a:solidFill>
                      <a:schemeClr val="accent4"/>
                    </a:solidFill>
                    <a:ln>
                      <a:noFill/>
                    </a:ln>
                    <a:effectLst/>
                  </c:spPr>
                </c:dPt>
                <c:dPt>
                  <c:idx val="3"/>
                  <c:bubble3D val="0"/>
                  <c:spPr>
                    <a:solidFill>
                      <a:schemeClr val="accent6">
                        <a:lumMod val="60000"/>
                      </a:schemeClr>
                    </a:solidFill>
                    <a:ln>
                      <a:noFill/>
                    </a:ln>
                    <a:effectLst/>
                  </c:spPr>
                </c:dPt>
                <c:dPt>
                  <c:idx val="4"/>
                  <c:bubble3D val="0"/>
                  <c:spPr>
                    <a:solidFill>
                      <a:schemeClr val="accent5">
                        <a:lumMod val="60000"/>
                      </a:schemeClr>
                    </a:solidFill>
                    <a:ln>
                      <a:noFill/>
                    </a:ln>
                    <a:effectLst/>
                  </c:spPr>
                </c:dPt>
                <c:dPt>
                  <c:idx val="5"/>
                  <c:bubble3D val="0"/>
                  <c:spPr>
                    <a:solidFill>
                      <a:schemeClr val="accent4">
                        <a:lumMod val="60000"/>
                      </a:schemeClr>
                    </a:solidFill>
                    <a:ln>
                      <a:noFill/>
                    </a:ln>
                    <a:effectLst/>
                  </c:spPr>
                </c:dPt>
                <c:dPt>
                  <c:idx val="6"/>
                  <c:bubble3D val="0"/>
                  <c:spPr>
                    <a:solidFill>
                      <a:schemeClr val="accent6">
                        <a:lumMod val="80000"/>
                        <a:lumOff val="20000"/>
                      </a:schemeClr>
                    </a:solidFill>
                    <a:ln>
                      <a:noFill/>
                    </a:ln>
                    <a:effectLst/>
                  </c:spPr>
                </c:dPt>
                <c:dPt>
                  <c:idx val="7"/>
                  <c:bubble3D val="0"/>
                  <c:spPr>
                    <a:solidFill>
                      <a:schemeClr val="accent5">
                        <a:lumMod val="80000"/>
                        <a:lumOff val="20000"/>
                      </a:schemeClr>
                    </a:solidFill>
                    <a:ln>
                      <a:noFill/>
                    </a:ln>
                    <a:effectLst/>
                  </c:spPr>
                </c:dPt>
                <c:dPt>
                  <c:idx val="8"/>
                  <c:bubble3D val="0"/>
                  <c:spPr>
                    <a:solidFill>
                      <a:schemeClr val="accent4">
                        <a:lumMod val="80000"/>
                        <a:lumOff val="20000"/>
                      </a:schemeClr>
                    </a:solidFill>
                    <a:ln>
                      <a:noFill/>
                    </a:ln>
                    <a:effectLst/>
                  </c:spPr>
                </c:dPt>
                <c:cat>
                  <c:strRef>
                    <c:extLst>
                      <c:ext uri="{02D57815-91ED-43cb-92C2-25804820EDAC}">
                        <c15:formulaRef>
                          <c15:sqref>Лист1!$A$2:$A$8</c15:sqref>
                        </c15:formulaRef>
                      </c:ext>
                    </c:extLst>
                    <c:strCache>
                      <c:ptCount val="7"/>
                      <c:pt idx="0">
                        <c:v>Көшелерді жарықтандыру</c:v>
                      </c:pt>
                      <c:pt idx="1">
                        <c:v>Әкім аппаратын ұстау</c:v>
                      </c:pt>
                      <c:pt idx="2">
                        <c:v>Қысқы жолдарды күтіп ұстау</c:v>
                      </c:pt>
                      <c:pt idx="3">
                        <c:v>Абаттандыру және көгалдандыру</c:v>
                      </c:pt>
                      <c:pt idx="4">
                        <c:v>Елді мекендердің санитариясын қамтамасыз ету</c:v>
                      </c:pt>
                      <c:pt idx="5">
                        <c:v>Бюджеттік кредиттер</c:v>
                      </c:pt>
                      <c:pt idx="6">
                        <c:v>Мемлекеттік органның күрделі шығыстары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Лист1!$C$2:$C$8</c15:sqref>
                        </c15:formulaRef>
                      </c:ext>
                    </c:extLst>
                    <c:numCache>
                      <c:formatCode>General</c:formatCode>
                      <c:ptCount val="7"/>
                    </c:numCache>
                  </c:numRef>
                </c:val>
              </c15:ser>
            </c15:filteredPieSeries>
            <c15:filteredPieSeries>
              <c15:ser>
                <c:idx val="2"/>
                <c:order val="2"/>
                <c:tx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Лист1!$D$1</c15:sqref>
                        </c15:formulaRef>
                      </c:ext>
                    </c:extLst>
                    <c:strCache>
                      <c:ptCount val="1"/>
                      <c:pt idx="0">
                        <c:v>Столбец2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6"/>
                    </a:solidFill>
                    <a:ln>
                      <a:noFill/>
                    </a:ln>
                    <a:effectLst/>
                  </c:spPr>
                </c:dPt>
                <c:dPt>
                  <c:idx val="1"/>
                  <c:bubble3D val="0"/>
                  <c:spPr>
                    <a:solidFill>
                      <a:schemeClr val="accent5"/>
                    </a:solidFill>
                    <a:ln>
                      <a:noFill/>
                    </a:ln>
                    <a:effectLst/>
                  </c:spPr>
                </c:dPt>
                <c:dPt>
                  <c:idx val="2"/>
                  <c:bubble3D val="0"/>
                  <c:spPr>
                    <a:solidFill>
                      <a:schemeClr val="accent4"/>
                    </a:solidFill>
                    <a:ln>
                      <a:noFill/>
                    </a:ln>
                    <a:effectLst/>
                  </c:spPr>
                </c:dPt>
                <c:dPt>
                  <c:idx val="3"/>
                  <c:bubble3D val="0"/>
                  <c:spPr>
                    <a:solidFill>
                      <a:schemeClr val="accent6">
                        <a:lumMod val="60000"/>
                      </a:schemeClr>
                    </a:solidFill>
                    <a:ln>
                      <a:noFill/>
                    </a:ln>
                    <a:effectLst/>
                  </c:spPr>
                </c:dPt>
                <c:dPt>
                  <c:idx val="4"/>
                  <c:bubble3D val="0"/>
                  <c:spPr>
                    <a:solidFill>
                      <a:schemeClr val="accent5">
                        <a:lumMod val="60000"/>
                      </a:schemeClr>
                    </a:solidFill>
                    <a:ln>
                      <a:noFill/>
                    </a:ln>
                    <a:effectLst/>
                  </c:spPr>
                </c:dPt>
                <c:dPt>
                  <c:idx val="5"/>
                  <c:bubble3D val="0"/>
                  <c:spPr>
                    <a:solidFill>
                      <a:schemeClr val="accent4">
                        <a:lumMod val="60000"/>
                      </a:schemeClr>
                    </a:solidFill>
                    <a:ln>
                      <a:noFill/>
                    </a:ln>
                    <a:effectLst/>
                  </c:spPr>
                </c:dPt>
                <c:dPt>
                  <c:idx val="6"/>
                  <c:bubble3D val="0"/>
                  <c:spPr>
                    <a:solidFill>
                      <a:schemeClr val="accent6">
                        <a:lumMod val="80000"/>
                        <a:lumOff val="20000"/>
                      </a:schemeClr>
                    </a:solidFill>
                    <a:ln>
                      <a:noFill/>
                    </a:ln>
                    <a:effectLst/>
                  </c:spPr>
                </c:dPt>
                <c:dPt>
                  <c:idx val="7"/>
                  <c:bubble3D val="0"/>
                  <c:spPr>
                    <a:solidFill>
                      <a:schemeClr val="accent5">
                        <a:lumMod val="80000"/>
                        <a:lumOff val="20000"/>
                      </a:schemeClr>
                    </a:solidFill>
                    <a:ln>
                      <a:noFill/>
                    </a:ln>
                    <a:effectLst/>
                  </c:spPr>
                </c:dPt>
                <c:dPt>
                  <c:idx val="8"/>
                  <c:bubble3D val="0"/>
                  <c:spPr>
                    <a:solidFill>
                      <a:schemeClr val="accent4">
                        <a:lumMod val="80000"/>
                        <a:lumOff val="20000"/>
                      </a:schemeClr>
                    </a:solidFill>
                    <a:ln>
                      <a:noFill/>
                    </a:ln>
                    <a:effectLst/>
                  </c:spPr>
                </c:dPt>
                <c:cat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Лист1!$A$2:$A$8</c15:sqref>
                        </c15:formulaRef>
                      </c:ext>
                    </c:extLst>
                    <c:strCache>
                      <c:ptCount val="7"/>
                      <c:pt idx="0">
                        <c:v>Көшелерді жарықтандыру</c:v>
                      </c:pt>
                      <c:pt idx="1">
                        <c:v>Әкім аппаратын ұстау</c:v>
                      </c:pt>
                      <c:pt idx="2">
                        <c:v>Қысқы жолдарды күтіп ұстау</c:v>
                      </c:pt>
                      <c:pt idx="3">
                        <c:v>Абаттандыру және көгалдандыру</c:v>
                      </c:pt>
                      <c:pt idx="4">
                        <c:v>Елді мекендердің санитариясын қамтамасыз ету</c:v>
                      </c:pt>
                      <c:pt idx="5">
                        <c:v>Бюджеттік кредиттер</c:v>
                      </c:pt>
                      <c:pt idx="6">
                        <c:v>Мемлекеттік органның күрделі шығыстары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ormulaRef>
                          <c15:sqref>Лист1!$D$2:$D$8</c15:sqref>
                        </c15:formulaRef>
                      </c:ext>
                    </c:extLst>
                    <c:numCache>
                      <c:formatCode>General</c:formatCode>
                      <c:ptCount val="7"/>
                    </c:numCache>
                  </c:numRef>
                </c:val>
              </c15:ser>
            </c15:filteredPieSeries>
            <c15:filteredPieSeries>
              <c15:ser>
                <c:idx val="3"/>
                <c:order val="3"/>
                <c:tx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Лист1!$E$1</c15:sqref>
                        </c15:formulaRef>
                      </c:ext>
                    </c:extLst>
                    <c:strCache>
                      <c:ptCount val="1"/>
                      <c:pt idx="0">
                        <c:v>Столбец3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6"/>
                    </a:solidFill>
                    <a:ln>
                      <a:noFill/>
                    </a:ln>
                    <a:effectLst/>
                  </c:spPr>
                </c:dPt>
                <c:dPt>
                  <c:idx val="1"/>
                  <c:bubble3D val="0"/>
                  <c:spPr>
                    <a:solidFill>
                      <a:schemeClr val="accent5"/>
                    </a:solidFill>
                    <a:ln>
                      <a:noFill/>
                    </a:ln>
                    <a:effectLst/>
                  </c:spPr>
                </c:dPt>
                <c:dPt>
                  <c:idx val="2"/>
                  <c:bubble3D val="0"/>
                  <c:spPr>
                    <a:solidFill>
                      <a:schemeClr val="accent4"/>
                    </a:solidFill>
                    <a:ln>
                      <a:noFill/>
                    </a:ln>
                    <a:effectLst/>
                  </c:spPr>
                </c:dPt>
                <c:dPt>
                  <c:idx val="3"/>
                  <c:bubble3D val="0"/>
                  <c:spPr>
                    <a:solidFill>
                      <a:schemeClr val="accent6">
                        <a:lumMod val="60000"/>
                      </a:schemeClr>
                    </a:solidFill>
                    <a:ln>
                      <a:noFill/>
                    </a:ln>
                    <a:effectLst/>
                  </c:spPr>
                </c:dPt>
                <c:dPt>
                  <c:idx val="4"/>
                  <c:bubble3D val="0"/>
                  <c:spPr>
                    <a:solidFill>
                      <a:schemeClr val="accent5">
                        <a:lumMod val="60000"/>
                      </a:schemeClr>
                    </a:solidFill>
                    <a:ln>
                      <a:noFill/>
                    </a:ln>
                    <a:effectLst/>
                  </c:spPr>
                </c:dPt>
                <c:dPt>
                  <c:idx val="5"/>
                  <c:bubble3D val="0"/>
                  <c:spPr>
                    <a:solidFill>
                      <a:schemeClr val="accent4">
                        <a:lumMod val="60000"/>
                      </a:schemeClr>
                    </a:solidFill>
                    <a:ln>
                      <a:noFill/>
                    </a:ln>
                    <a:effectLst/>
                  </c:spPr>
                </c:dPt>
                <c:dPt>
                  <c:idx val="6"/>
                  <c:bubble3D val="0"/>
                  <c:spPr>
                    <a:solidFill>
                      <a:schemeClr val="accent6">
                        <a:lumMod val="80000"/>
                        <a:lumOff val="20000"/>
                      </a:schemeClr>
                    </a:solidFill>
                    <a:ln>
                      <a:noFill/>
                    </a:ln>
                    <a:effectLst/>
                  </c:spPr>
                </c:dPt>
                <c:dPt>
                  <c:idx val="7"/>
                  <c:bubble3D val="0"/>
                  <c:spPr>
                    <a:solidFill>
                      <a:schemeClr val="accent5">
                        <a:lumMod val="80000"/>
                        <a:lumOff val="20000"/>
                      </a:schemeClr>
                    </a:solidFill>
                    <a:ln>
                      <a:noFill/>
                    </a:ln>
                    <a:effectLst/>
                  </c:spPr>
                </c:dPt>
                <c:dPt>
                  <c:idx val="8"/>
                  <c:bubble3D val="0"/>
                  <c:spPr>
                    <a:solidFill>
                      <a:schemeClr val="accent4">
                        <a:lumMod val="80000"/>
                        <a:lumOff val="20000"/>
                      </a:schemeClr>
                    </a:solidFill>
                    <a:ln>
                      <a:noFill/>
                    </a:ln>
                    <a:effectLst/>
                  </c:spPr>
                </c:dPt>
                <c:cat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Лист1!$A$2:$A$8</c15:sqref>
                        </c15:formulaRef>
                      </c:ext>
                    </c:extLst>
                    <c:strCache>
                      <c:ptCount val="7"/>
                      <c:pt idx="0">
                        <c:v>Көшелерді жарықтандыру</c:v>
                      </c:pt>
                      <c:pt idx="1">
                        <c:v>Әкім аппаратын ұстау</c:v>
                      </c:pt>
                      <c:pt idx="2">
                        <c:v>Қысқы жолдарды күтіп ұстау</c:v>
                      </c:pt>
                      <c:pt idx="3">
                        <c:v>Абаттандыру және көгалдандыру</c:v>
                      </c:pt>
                      <c:pt idx="4">
                        <c:v>Елді мекендердің санитариясын қамтамасыз ету</c:v>
                      </c:pt>
                      <c:pt idx="5">
                        <c:v>Бюджеттік кредиттер</c:v>
                      </c:pt>
                      <c:pt idx="6">
                        <c:v>Мемлекеттік органның күрделі шығыстары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ormulaRef>
                          <c15:sqref>Лист1!$E$2:$E$8</c15:sqref>
                        </c15:formulaRef>
                      </c:ext>
                    </c:extLst>
                    <c:numCache>
                      <c:formatCode>General</c:formatCode>
                      <c:ptCount val="7"/>
                    </c:numCache>
                  </c:numRef>
                </c:val>
              </c15:ser>
            </c15:filteredPieSeries>
            <c15:filteredPieSeries>
              <c15:ser>
                <c:idx val="4"/>
                <c:order val="4"/>
                <c:tx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Лист1!$F$1</c15:sqref>
                        </c15:formulaRef>
                      </c:ext>
                    </c:extLst>
                    <c:strCache>
                      <c:ptCount val="1"/>
                      <c:pt idx="0">
                        <c:v>Столбец4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6"/>
                    </a:solidFill>
                    <a:ln>
                      <a:noFill/>
                    </a:ln>
                    <a:effectLst/>
                  </c:spPr>
                </c:dPt>
                <c:dPt>
                  <c:idx val="1"/>
                  <c:bubble3D val="0"/>
                  <c:spPr>
                    <a:solidFill>
                      <a:schemeClr val="accent5"/>
                    </a:solidFill>
                    <a:ln>
                      <a:noFill/>
                    </a:ln>
                    <a:effectLst/>
                  </c:spPr>
                </c:dPt>
                <c:dPt>
                  <c:idx val="2"/>
                  <c:bubble3D val="0"/>
                  <c:spPr>
                    <a:solidFill>
                      <a:schemeClr val="accent4"/>
                    </a:solidFill>
                    <a:ln>
                      <a:noFill/>
                    </a:ln>
                    <a:effectLst/>
                  </c:spPr>
                </c:dPt>
                <c:dPt>
                  <c:idx val="3"/>
                  <c:bubble3D val="0"/>
                  <c:spPr>
                    <a:solidFill>
                      <a:schemeClr val="accent6">
                        <a:lumMod val="60000"/>
                      </a:schemeClr>
                    </a:solidFill>
                    <a:ln>
                      <a:noFill/>
                    </a:ln>
                    <a:effectLst/>
                  </c:spPr>
                </c:dPt>
                <c:dPt>
                  <c:idx val="4"/>
                  <c:bubble3D val="0"/>
                  <c:spPr>
                    <a:solidFill>
                      <a:schemeClr val="accent5">
                        <a:lumMod val="60000"/>
                      </a:schemeClr>
                    </a:solidFill>
                    <a:ln>
                      <a:noFill/>
                    </a:ln>
                    <a:effectLst/>
                  </c:spPr>
                </c:dPt>
                <c:dPt>
                  <c:idx val="5"/>
                  <c:bubble3D val="0"/>
                  <c:spPr>
                    <a:solidFill>
                      <a:schemeClr val="accent4">
                        <a:lumMod val="60000"/>
                      </a:schemeClr>
                    </a:solidFill>
                    <a:ln>
                      <a:noFill/>
                    </a:ln>
                    <a:effectLst/>
                  </c:spPr>
                </c:dPt>
                <c:dPt>
                  <c:idx val="6"/>
                  <c:bubble3D val="0"/>
                  <c:spPr>
                    <a:solidFill>
                      <a:schemeClr val="accent6">
                        <a:lumMod val="80000"/>
                        <a:lumOff val="20000"/>
                      </a:schemeClr>
                    </a:solidFill>
                    <a:ln>
                      <a:noFill/>
                    </a:ln>
                    <a:effectLst/>
                  </c:spPr>
                </c:dPt>
                <c:dPt>
                  <c:idx val="7"/>
                  <c:bubble3D val="0"/>
                  <c:spPr>
                    <a:solidFill>
                      <a:schemeClr val="accent5">
                        <a:lumMod val="80000"/>
                        <a:lumOff val="20000"/>
                      </a:schemeClr>
                    </a:solidFill>
                    <a:ln>
                      <a:noFill/>
                    </a:ln>
                    <a:effectLst/>
                  </c:spPr>
                </c:dPt>
                <c:dPt>
                  <c:idx val="8"/>
                  <c:bubble3D val="0"/>
                  <c:spPr>
                    <a:solidFill>
                      <a:schemeClr val="accent4">
                        <a:lumMod val="80000"/>
                        <a:lumOff val="20000"/>
                      </a:schemeClr>
                    </a:solidFill>
                    <a:ln>
                      <a:noFill/>
                    </a:ln>
                    <a:effectLst/>
                  </c:spPr>
                </c:dPt>
                <c:cat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Лист1!$A$2:$A$8</c15:sqref>
                        </c15:formulaRef>
                      </c:ext>
                    </c:extLst>
                    <c:strCache>
                      <c:ptCount val="7"/>
                      <c:pt idx="0">
                        <c:v>Көшелерді жарықтандыру</c:v>
                      </c:pt>
                      <c:pt idx="1">
                        <c:v>Әкім аппаратын ұстау</c:v>
                      </c:pt>
                      <c:pt idx="2">
                        <c:v>Қысқы жолдарды күтіп ұстау</c:v>
                      </c:pt>
                      <c:pt idx="3">
                        <c:v>Абаттандыру және көгалдандыру</c:v>
                      </c:pt>
                      <c:pt idx="4">
                        <c:v>Елді мекендердің санитариясын қамтамасыз ету</c:v>
                      </c:pt>
                      <c:pt idx="5">
                        <c:v>Бюджеттік кредиттер</c:v>
                      </c:pt>
                      <c:pt idx="6">
                        <c:v>Мемлекеттік органның күрделі шығыстары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ormulaRef>
                          <c15:sqref>Лист1!$F$2:$F$8</c15:sqref>
                        </c15:formulaRef>
                      </c:ext>
                    </c:extLst>
                    <c:numCache>
                      <c:formatCode>General</c:formatCode>
                      <c:ptCount val="7"/>
                    </c:numCache>
                  </c:numRef>
                </c:val>
              </c15:ser>
            </c15:filteredPieSeries>
            <c15:filteredPieSeries>
              <c15:ser>
                <c:idx val="5"/>
                <c:order val="5"/>
                <c:tx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Лист1!$G$1</c15:sqref>
                        </c15:formulaRef>
                      </c:ext>
                    </c:extLst>
                    <c:strCache>
                      <c:ptCount val="1"/>
                      <c:pt idx="0">
                        <c:v>Столбец5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6"/>
                    </a:solidFill>
                    <a:ln>
                      <a:noFill/>
                    </a:ln>
                    <a:effectLst/>
                  </c:spPr>
                </c:dPt>
                <c:dPt>
                  <c:idx val="1"/>
                  <c:bubble3D val="0"/>
                  <c:spPr>
                    <a:solidFill>
                      <a:schemeClr val="accent5"/>
                    </a:solidFill>
                    <a:ln>
                      <a:noFill/>
                    </a:ln>
                    <a:effectLst/>
                  </c:spPr>
                </c:dPt>
                <c:dPt>
                  <c:idx val="2"/>
                  <c:bubble3D val="0"/>
                  <c:spPr>
                    <a:solidFill>
                      <a:schemeClr val="accent4"/>
                    </a:solidFill>
                    <a:ln>
                      <a:noFill/>
                    </a:ln>
                    <a:effectLst/>
                  </c:spPr>
                </c:dPt>
                <c:dPt>
                  <c:idx val="3"/>
                  <c:bubble3D val="0"/>
                  <c:spPr>
                    <a:solidFill>
                      <a:schemeClr val="accent6">
                        <a:lumMod val="60000"/>
                      </a:schemeClr>
                    </a:solidFill>
                    <a:ln>
                      <a:noFill/>
                    </a:ln>
                    <a:effectLst/>
                  </c:spPr>
                </c:dPt>
                <c:dPt>
                  <c:idx val="4"/>
                  <c:bubble3D val="0"/>
                  <c:spPr>
                    <a:solidFill>
                      <a:schemeClr val="accent5">
                        <a:lumMod val="60000"/>
                      </a:schemeClr>
                    </a:solidFill>
                    <a:ln>
                      <a:noFill/>
                    </a:ln>
                    <a:effectLst/>
                  </c:spPr>
                </c:dPt>
                <c:dPt>
                  <c:idx val="5"/>
                  <c:bubble3D val="0"/>
                  <c:spPr>
                    <a:solidFill>
                      <a:schemeClr val="accent4">
                        <a:lumMod val="60000"/>
                      </a:schemeClr>
                    </a:solidFill>
                    <a:ln>
                      <a:noFill/>
                    </a:ln>
                    <a:effectLst/>
                  </c:spPr>
                </c:dPt>
                <c:dPt>
                  <c:idx val="6"/>
                  <c:bubble3D val="0"/>
                  <c:spPr>
                    <a:solidFill>
                      <a:schemeClr val="accent6">
                        <a:lumMod val="80000"/>
                        <a:lumOff val="20000"/>
                      </a:schemeClr>
                    </a:solidFill>
                    <a:ln>
                      <a:noFill/>
                    </a:ln>
                    <a:effectLst/>
                  </c:spPr>
                </c:dPt>
                <c:dPt>
                  <c:idx val="7"/>
                  <c:bubble3D val="0"/>
                  <c:spPr>
                    <a:solidFill>
                      <a:schemeClr val="accent5">
                        <a:lumMod val="80000"/>
                        <a:lumOff val="20000"/>
                      </a:schemeClr>
                    </a:solidFill>
                    <a:ln>
                      <a:noFill/>
                    </a:ln>
                    <a:effectLst/>
                  </c:spPr>
                </c:dPt>
                <c:dPt>
                  <c:idx val="8"/>
                  <c:bubble3D val="0"/>
                  <c:spPr>
                    <a:solidFill>
                      <a:schemeClr val="accent4">
                        <a:lumMod val="80000"/>
                        <a:lumOff val="20000"/>
                      </a:schemeClr>
                    </a:solidFill>
                    <a:ln>
                      <a:noFill/>
                    </a:ln>
                    <a:effectLst/>
                  </c:spPr>
                </c:dPt>
                <c:cat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Лист1!$A$2:$A$8</c15:sqref>
                        </c15:formulaRef>
                      </c:ext>
                    </c:extLst>
                    <c:strCache>
                      <c:ptCount val="7"/>
                      <c:pt idx="0">
                        <c:v>Көшелерді жарықтандыру</c:v>
                      </c:pt>
                      <c:pt idx="1">
                        <c:v>Әкім аппаратын ұстау</c:v>
                      </c:pt>
                      <c:pt idx="2">
                        <c:v>Қысқы жолдарды күтіп ұстау</c:v>
                      </c:pt>
                      <c:pt idx="3">
                        <c:v>Абаттандыру және көгалдандыру</c:v>
                      </c:pt>
                      <c:pt idx="4">
                        <c:v>Елді мекендердің санитариясын қамтамасыз ету</c:v>
                      </c:pt>
                      <c:pt idx="5">
                        <c:v>Бюджеттік кредиттер</c:v>
                      </c:pt>
                      <c:pt idx="6">
                        <c:v>Мемлекеттік органның күрделі шығыстары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ormulaRef>
                          <c15:sqref>Лист1!$G$2:$G$8</c15:sqref>
                        </c15:formulaRef>
                      </c:ext>
                    </c:extLst>
                    <c:numCache>
                      <c:formatCode>General</c:formatCode>
                      <c:ptCount val="7"/>
                    </c:numCache>
                  </c:numRef>
                </c:val>
              </c15:ser>
            </c15:filteredPieSeries>
          </c:ext>
        </c:extLst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343896974410254"/>
          <c:y val="8.5635326233593087E-2"/>
          <c:w val="0.3377425656408547"/>
          <c:h val="0.749266259792867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1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0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9DF3D8A-6330-4042-852A-B405393BBD49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ACC91DA-32F5-4E95-A19B-B3A9AEB2C4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156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9163" fontAlgn="base">
              <a:spcBef>
                <a:spcPct val="0"/>
              </a:spcBef>
              <a:spcAft>
                <a:spcPct val="0"/>
              </a:spcAft>
              <a:defRPr/>
            </a:pPr>
            <a:fld id="{DAADBFA6-8DCB-478E-AFA0-857AA0D177E3}" type="datetime1">
              <a:rPr lang="ru-RU"/>
              <a:pPr defTabSz="919163" fontAlgn="base">
                <a:spcBef>
                  <a:spcPct val="0"/>
                </a:spcBef>
                <a:spcAft>
                  <a:spcPct val="0"/>
                </a:spcAft>
                <a:defRPr/>
              </a:pPr>
              <a:t>29.10.2026</a:t>
            </a:fld>
            <a:endParaRPr lang="ru-RU"/>
          </a:p>
        </p:txBody>
      </p:sp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9163" fontAlgn="base">
              <a:spcBef>
                <a:spcPct val="0"/>
              </a:spcBef>
              <a:spcAft>
                <a:spcPct val="0"/>
              </a:spcAft>
              <a:defRPr/>
            </a:pPr>
            <a:fld id="{AA626E64-F73E-49F0-BCDF-806FB2F1F1AF}" type="slidenum">
              <a:rPr lang="ru-RU"/>
              <a:pPr defTabSz="919163"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6175" y="685800"/>
            <a:ext cx="4570413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232236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CC91DA-32F5-4E95-A19B-B3A9AEB2C4AF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536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CC91DA-32F5-4E95-A19B-B3A9AEB2C4AF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0806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CC91DA-32F5-4E95-A19B-B3A9AEB2C4AF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8476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CC91DA-32F5-4E95-A19B-B3A9AEB2C4AF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444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150DC-B4A6-4603-A390-5C53B8243827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15367-E796-4DDE-A14F-85EE4FF8CD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BA90CB-7268-44E5-BCC2-C3F1B49556AC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30319-0817-4CD9-A8D1-84F75EB19D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B3B09-F84A-43FD-9D1D-FB9325DE98CD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7BEDE-EE0F-4558-A113-E7CF365499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2E2ED0-2BB1-4485-BC62-F14C32593CB9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64373-0BDD-43FE-B1A3-3820742654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2834C6-6C32-49D9-8A73-E4494AC6058C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2FF642-0AD1-439F-ACCE-64C2E483D6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CD146C-5DDA-498A-B64D-D856D2D6EB7C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34B579-3B5F-4EC3-A8F0-15C1489E72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EFF1E-F7C3-4D6A-BA06-55210CCD3A66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6B17C-679D-4F4F-BD6F-8B8AD15E62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79528-21A1-4456-A366-AC943AA7565D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FF8FE-439C-4844-B154-917CA76A28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C69C5-D72F-4507-9F10-1C6876523A5F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C7182-AD9C-4E4B-93E0-CFAAE02DB7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94A33-A81A-42AF-BB03-A8238D78F787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5FFF9-CD07-49E2-A6DB-3659C59A27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03D0F-F34A-4B0C-8CBC-C2D985229C30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DBE03-E758-4CE1-960B-6FF75F7A11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18239D7-CB63-4902-BEFE-2779D9A5700D}" type="datetimeFigureOut">
              <a:rPr lang="ru-RU"/>
              <a:pPr>
                <a:defRPr/>
              </a:pPr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4193DF1-C5AA-45FD-BE37-7B0EEEA2F2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>
          <a:xfrm>
            <a:off x="633413" y="1571625"/>
            <a:ext cx="8088312" cy="3225800"/>
          </a:xfrm>
        </p:spPr>
        <p:txBody>
          <a:bodyPr/>
          <a:lstStyle/>
          <a:p>
            <a:pPr eaLnBrk="1" hangingPunct="1"/>
            <a:r>
              <a:rPr lang="ru-RU" sz="4800" b="1" dirty="0" err="1" smtClean="0">
                <a:solidFill>
                  <a:srgbClr val="CC3300"/>
                </a:solidFill>
                <a:latin typeface="Arial" charset="0"/>
              </a:rPr>
              <a:t>Орынбай</a:t>
            </a:r>
            <a:r>
              <a:rPr lang="kk-KZ" sz="4800" b="1" dirty="0" smtClean="0">
                <a:solidFill>
                  <a:srgbClr val="CC3300"/>
                </a:solidFill>
                <a:latin typeface="Arial" charset="0"/>
              </a:rPr>
              <a:t> ауылдық округінің 202</a:t>
            </a:r>
            <a:r>
              <a:rPr lang="ru-RU" sz="4800" b="1" dirty="0">
                <a:solidFill>
                  <a:srgbClr val="CC3300"/>
                </a:solidFill>
                <a:latin typeface="Arial" charset="0"/>
              </a:rPr>
              <a:t>6</a:t>
            </a:r>
            <a:r>
              <a:rPr lang="kk-KZ" sz="4800" b="1" dirty="0" smtClean="0">
                <a:solidFill>
                  <a:srgbClr val="CC3300"/>
                </a:solidFill>
                <a:latin typeface="Arial" charset="0"/>
              </a:rPr>
              <a:t>-202</a:t>
            </a:r>
            <a:r>
              <a:rPr lang="ru-RU" sz="4800" b="1" dirty="0" smtClean="0">
                <a:solidFill>
                  <a:srgbClr val="CC3300"/>
                </a:solidFill>
                <a:latin typeface="Arial" charset="0"/>
              </a:rPr>
              <a:t>8</a:t>
            </a:r>
            <a:r>
              <a:rPr lang="kk-KZ" sz="4800" b="1" dirty="0" smtClean="0">
                <a:solidFill>
                  <a:srgbClr val="CC3300"/>
                </a:solidFill>
                <a:latin typeface="Arial" charset="0"/>
              </a:rPr>
              <a:t> жылдарға арналған</a:t>
            </a:r>
            <a:br>
              <a:rPr lang="kk-KZ" sz="4800" b="1" dirty="0" smtClean="0">
                <a:solidFill>
                  <a:srgbClr val="CC3300"/>
                </a:solidFill>
                <a:latin typeface="Arial" charset="0"/>
              </a:rPr>
            </a:br>
            <a:r>
              <a:rPr lang="kk-KZ" sz="4800" b="1" dirty="0" smtClean="0">
                <a:solidFill>
                  <a:srgbClr val="CC3300"/>
                </a:solidFill>
                <a:latin typeface="Arial" charset="0"/>
              </a:rPr>
              <a:t> АЗАМАТТЫҚ</a:t>
            </a:r>
            <a:r>
              <a:rPr lang="ru-RU" sz="4800" b="1" dirty="0" smtClean="0">
                <a:solidFill>
                  <a:srgbClr val="CC3300"/>
                </a:solidFill>
                <a:latin typeface="Arial" charset="0"/>
              </a:rPr>
              <a:t> БЮДЖЕТ</a:t>
            </a:r>
            <a:r>
              <a:rPr lang="ru-RU" sz="4800" b="1" dirty="0" smtClean="0">
                <a:solidFill>
                  <a:srgbClr val="28571F"/>
                </a:solidFill>
                <a:latin typeface="Arial" charset="0"/>
              </a:rPr>
              <a:t> </a:t>
            </a:r>
          </a:p>
        </p:txBody>
      </p:sp>
      <p:sp>
        <p:nvSpPr>
          <p:cNvPr id="14338" name="Rectangle 3"/>
          <p:cNvSpPr>
            <a:spLocks noChangeArrowheads="1"/>
          </p:cNvSpPr>
          <p:nvPr/>
        </p:nvSpPr>
        <p:spPr bwMode="auto">
          <a:xfrm>
            <a:off x="457200" y="3429000"/>
            <a:ext cx="8229600" cy="30908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2075" tIns="46038" rIns="92075" bIns="46038" anchor="ctr"/>
          <a:lstStyle/>
          <a:p>
            <a:pPr algn="ctr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endParaRPr kumimoji="1" lang="ru-RU" sz="28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>
          <a:xfrm>
            <a:off x="314325" y="277813"/>
            <a:ext cx="8515350" cy="703262"/>
          </a:xfrm>
        </p:spPr>
        <p:txBody>
          <a:bodyPr/>
          <a:lstStyle/>
          <a:p>
            <a:pPr eaLnBrk="1" hangingPunct="1"/>
            <a:r>
              <a:rPr lang="ru-RU" sz="3800" b="1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Құрметті сайтты пайдаланушылар</a:t>
            </a:r>
            <a:r>
              <a:rPr lang="ru-RU" sz="3800" b="1" smtClean="0">
                <a:solidFill>
                  <a:srgbClr val="CC3300"/>
                </a:solidFill>
                <a:latin typeface="Arial" charset="0"/>
              </a:rPr>
              <a:t>!</a:t>
            </a:r>
            <a:endParaRPr lang="ru-RU" sz="3800" smtClean="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16386" name="Содержимое 2"/>
          <p:cNvSpPr>
            <a:spLocks noGrp="1"/>
          </p:cNvSpPr>
          <p:nvPr>
            <p:ph idx="1"/>
          </p:nvPr>
        </p:nvSpPr>
        <p:spPr>
          <a:xfrm>
            <a:off x="493713" y="981075"/>
            <a:ext cx="8228012" cy="4845050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</a:pPr>
            <a:r>
              <a:rPr lang="ru-RU" sz="1600" dirty="0" smtClean="0"/>
              <a:t>	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Сіздердің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202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-20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ұсынылған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мұнда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Орынбай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 ауылдық округінің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қаражат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шығындарының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бағыттары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оны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қалыптастыру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параметрлері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Аталған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құжат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мынадай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бөлімдерден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тұрады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әлеуметтік-экономикалық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дамуының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округтің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түсімдері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шығындары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бюджеттің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орындалысы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	       Жаңаарқа аудандық Мәслихатының  202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 жылғы 30 желтоқсанындағы 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38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/2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 шешіміне  сәйкес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Орынбай ауылдық округі әкімінің аппараты» ММ-сі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жылғы  бюджеті бекітілді.</a:t>
            </a:r>
            <a:endParaRPr lang="ru-RU" sz="1600" i="1" dirty="0" smtClean="0"/>
          </a:p>
          <a:p>
            <a:pPr eaLnBrk="1" hangingPunct="1">
              <a:buFont typeface="Wingdings" pitchFamily="2" charset="2"/>
              <a:buNone/>
            </a:pPr>
            <a:r>
              <a:rPr lang="ru-RU" sz="1400" i="1" dirty="0" smtClean="0"/>
              <a:t/>
            </a:r>
            <a:br>
              <a:rPr lang="ru-RU" sz="1400" i="1" dirty="0" smtClean="0"/>
            </a:br>
            <a:r>
              <a:rPr lang="kk-KZ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Жаңаарқа аудандық Мәслихатының  </a:t>
            </a:r>
            <a:r>
              <a:rPr lang="kk-KZ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kk-KZ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kk-KZ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29 қыркүйектегі №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48</a:t>
            </a:r>
            <a:r>
              <a:rPr lang="kk-KZ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/263 шешіміне  </a:t>
            </a:r>
            <a:r>
              <a:rPr lang="kk-KZ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сәйкес  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Орынбай ауылдық округі әкімінің аппараты» ММ-сі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жылғы  бюджеті </a:t>
            </a:r>
            <a:r>
              <a:rPr lang="kk-KZ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нақтыланды.</a:t>
            </a:r>
            <a:endParaRPr lang="ru-RU" sz="1400" i="1" dirty="0" smtClean="0"/>
          </a:p>
          <a:p>
            <a:pPr eaLnBrk="1" hangingPunct="1"/>
            <a:endParaRPr lang="ru-RU" sz="14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173118-5498-4039-9DC0-F6DFE21726EC}" type="slidenum">
              <a:rPr lang="ru-RU" altLang="en-US"/>
              <a:pPr>
                <a:defRPr/>
              </a:pPr>
              <a:t>2</a:t>
            </a:fld>
            <a:endParaRPr lang="ru-RU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2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2026 - 20</a:t>
            </a:r>
            <a:r>
              <a:rPr lang="en-US" sz="22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2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ru-RU" sz="2200" b="1" dirty="0" err="1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2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2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22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округтің</a:t>
            </a:r>
            <a:r>
              <a:rPr lang="ru-RU" sz="22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әлеуметтік-экономикалық</a:t>
            </a:r>
            <a:r>
              <a:rPr lang="ru-RU" sz="22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дамуының</a:t>
            </a:r>
            <a:r>
              <a:rPr lang="ru-RU" sz="22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2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көрсеткіштері</a:t>
            </a:r>
            <a:endParaRPr lang="ru-RU" sz="22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484" name="Group 7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9421860"/>
              </p:ext>
            </p:extLst>
          </p:nvPr>
        </p:nvGraphicFramePr>
        <p:xfrm>
          <a:off x="454025" y="1571625"/>
          <a:ext cx="8374063" cy="4600583"/>
        </p:xfrm>
        <a:graphic>
          <a:graphicData uri="http://schemas.openxmlformats.org/drawingml/2006/table">
            <a:tbl>
              <a:tblPr/>
              <a:tblGrid>
                <a:gridCol w="425450"/>
                <a:gridCol w="3622675"/>
                <a:gridCol w="1149970"/>
                <a:gridCol w="1013793"/>
                <a:gridCol w="1074439"/>
                <a:gridCol w="1087736"/>
              </a:tblGrid>
              <a:tr h="871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№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/с</a:t>
                      </a:r>
                    </a:p>
                  </a:txBody>
                  <a:tcPr marL="89316" marR="893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Көрсеткіштер атауы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7909" marR="87909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2025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7909" marR="87909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7909" marR="87909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7909" marR="87909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</a:t>
                      </a: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7909" marR="87909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588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Жалпы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аймақтық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өнім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(ЖАӨ),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млн.теңге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170,1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150,0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150,0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150,0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Жан басына шаққандағы ЖАӨ, мың теңге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0,2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375,0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375,0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375,0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4248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Халық саны, мың адам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0,5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588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4.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Орта жылдық күнкөріс деңгейі, теңге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46228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50851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50851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50851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354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Жұмыссыздық деңгейі, %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0.6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.6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0.5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588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6.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Айлық есептік көрсеткіш (АЕК), теңге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3932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4325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4606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4882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354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Ең төменгі еңбекақы, теңге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85000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85000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85000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85000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4D73E7-9FF5-4EEC-8A39-411AC264D5DB}" type="slidenum">
              <a:rPr lang="ru-RU" altLang="en-US"/>
              <a:pPr>
                <a:defRPr/>
              </a:pPr>
              <a:t>3</a:t>
            </a:fld>
            <a:endParaRPr lang="ru-RU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>
          <a:xfrm>
            <a:off x="454025" y="142875"/>
            <a:ext cx="8229600" cy="436563"/>
          </a:xfrm>
        </p:spPr>
        <p:txBody>
          <a:bodyPr/>
          <a:lstStyle/>
          <a:p>
            <a:pPr eaLnBrk="1" hangingPunct="1"/>
            <a:r>
              <a:rPr lang="ru-RU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1600" b="1" dirty="0" err="1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Орынбай ауылдық округінің </a:t>
            </a:r>
            <a:r>
              <a:rPr lang="ru-RU" sz="1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endParaRPr lang="ru-RU" sz="1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4" name="Содержимое 2"/>
          <p:cNvSpPr>
            <a:spLocks noGrp="1"/>
          </p:cNvSpPr>
          <p:nvPr>
            <p:ph idx="1"/>
          </p:nvPr>
        </p:nvSpPr>
        <p:spPr>
          <a:xfrm>
            <a:off x="314325" y="428625"/>
            <a:ext cx="8829675" cy="6143625"/>
          </a:xfrm>
        </p:spPr>
        <p:txBody>
          <a:bodyPr/>
          <a:lstStyle/>
          <a:p>
            <a:pPr eaLnBrk="1" hangingPunct="1"/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           202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 жылдың 1 қаңтарынан енгізіледі, халық саны </a:t>
            </a:r>
            <a:r>
              <a:rPr lang="en-US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446</a:t>
            </a:r>
            <a:r>
              <a:rPr lang="kk-KZ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адам. Орынбай</a:t>
            </a:r>
            <a:r>
              <a:rPr lang="kk-KZ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ауылдық округінің</a:t>
            </a:r>
            <a:r>
              <a:rPr lang="kk-KZ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бюджеті 3 жылдық кезеңге арналған  алдыңғы жылдың кіріс түсімдер динамикасына, ең кіші есептік көрсеткіштің ұлғаюына, еңбек ақы қорының ұлғаюына, инфляция коэффициентіне есептелген.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Бюджет атқарушы биліктің халық алдындағы барлық ағымдық міндеттемелерін орындауды қамтамасыз етеді.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 жылға Орынбай ауылдық округінің бюджет шығындары 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57 520 мың 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теңге көлемінде құрайды, оның ішінде бірінші кезекті шығындар толық көлемде есепке алынған, (еңбек ақы аударымдарымен, коммуналдық қызметтер және байланыс, әкімшілік қызметкерлердің іссапар шығындары және т.б. )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Қарастырылған бюджеттің шығындары :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- басқару аппаратын ұстау 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(2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9 276 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мын.теңге);</a:t>
            </a:r>
          </a:p>
          <a:p>
            <a:pPr eaLnBrk="1" hangingPunct="1"/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- мемлекеттік органның кұрделі шығыстары (541 мың теңге)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-  өңірлерді дамыту бағдарламасы  (0.0 мың тенге)</a:t>
            </a:r>
          </a:p>
          <a:p>
            <a:pPr eaLnBrk="1" hangingPunct="1"/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 - аудандық маңызы бар автокөлік жолдарын және кентішілік жолдардың жұмыс істеуін қамтамасыз ету</a:t>
            </a:r>
            <a:r>
              <a:rPr lang="kk-KZ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00.0 мын. теңге</a:t>
            </a:r>
            <a:r>
              <a:rPr lang="kk-KZ" sz="12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/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- Елді мекендерді аббаттандыру және көгалдандыру 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16 572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,0 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мын. теңге)</a:t>
            </a:r>
          </a:p>
          <a:p>
            <a:pPr eaLnBrk="1" hangingPunct="1"/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- Елді мекендердегі көшелерді жарықтандыру (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4 177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,0 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мың теңге)</a:t>
            </a:r>
          </a:p>
          <a:p>
            <a:pPr eaLnBrk="1" hangingPunct="1"/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- Бюджеттік кредиттер (2679,0 мың.теңге)</a:t>
            </a:r>
          </a:p>
          <a:p>
            <a:pPr eaLnBrk="1" hangingPunct="1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Елді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мекендердің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санитариялық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ахуалын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271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,0 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мың.теңге)</a:t>
            </a:r>
          </a:p>
          <a:p>
            <a:pPr eaLnBrk="1" hangingPunct="1"/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Үшжылдық параметрлер болжамына сәйкес трансферттерді есепке алмағанда бюджет көлемі құрайды: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1200" b="1" dirty="0" smtClean="0">
                <a:latin typeface="Times New Roman" pitchFamily="18" charset="0"/>
                <a:cs typeface="Times New Roman" pitchFamily="18" charset="0"/>
              </a:rPr>
              <a:t>2026 жылға: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І. Кірістер –      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54 971 мың 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ІІ. Шығыстар – 58 521 мың теңге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1200" b="1" dirty="0" smtClean="0">
                <a:latin typeface="Times New Roman" pitchFamily="18" charset="0"/>
                <a:cs typeface="Times New Roman" pitchFamily="18" charset="0"/>
              </a:rPr>
              <a:t>2027 жылға: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І. Кірістер –       44 902 мың теңге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ІІ. Шығыстар – 44 902 мың теңге</a:t>
            </a:r>
            <a:endParaRPr lang="kk-KZ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1200" b="1" dirty="0" smtClean="0">
                <a:latin typeface="Times New Roman" pitchFamily="18" charset="0"/>
                <a:cs typeface="Times New Roman" pitchFamily="18" charset="0"/>
              </a:rPr>
              <a:t>2028 жылға: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І. Кірістер –      45 153 мың теңге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ІІ. Шығыстар – 45 153 мың теңге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21553B-E0EE-41FD-92D1-F923EC80CF4B}" type="slidenum">
              <a:rPr lang="ru-RU" altLang="en-US"/>
              <a:pPr>
                <a:defRPr/>
              </a:pPr>
              <a:t>4</a:t>
            </a:fld>
            <a:endParaRPr lang="ru-RU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914400" y="142852"/>
            <a:ext cx="7729566" cy="1000131"/>
          </a:xfrm>
        </p:spPr>
        <p:txBody>
          <a:bodyPr/>
          <a:lstStyle/>
          <a:p>
            <a:pPr eaLnBrk="1" hangingPunct="1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Орынбай ауылдық округінің 2026-2028 жылдарға арналған бюджет түсімдерінің құрылымы</a:t>
            </a:r>
            <a:br>
              <a:rPr lang="kk-KZ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</a:t>
            </a:r>
            <a:r>
              <a:rPr lang="kk-KZ" sz="1800" b="1" dirty="0" smtClean="0">
                <a:latin typeface="Times New Roman" pitchFamily="18" charset="0"/>
                <a:cs typeface="Times New Roman" pitchFamily="18" charset="0"/>
              </a:rPr>
              <a:t>        мың теңге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597" name="Group 14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62559926"/>
              </p:ext>
            </p:extLst>
          </p:nvPr>
        </p:nvGraphicFramePr>
        <p:xfrm>
          <a:off x="357159" y="1285859"/>
          <a:ext cx="8655079" cy="4666133"/>
        </p:xfrm>
        <a:graphic>
          <a:graphicData uri="http://schemas.openxmlformats.org/drawingml/2006/table">
            <a:tbl>
              <a:tblPr/>
              <a:tblGrid>
                <a:gridCol w="4214841"/>
                <a:gridCol w="1214446"/>
                <a:gridCol w="1034410"/>
                <a:gridCol w="1094891"/>
                <a:gridCol w="1096491"/>
              </a:tblGrid>
              <a:tr h="5715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Атауы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2025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223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3056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ТҮСІМДЕР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–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барлығы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млн.теңге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69930,0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54971,0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44902,0 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45153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2724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оның</a:t>
                      </a: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ішінде</a:t>
                      </a: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3314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Салық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түсімдері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2087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3081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3045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3211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00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Салықтық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емес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түсімдер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190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48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51</a:t>
                      </a:r>
                      <a:endParaRPr kumimoji="0" lang="ru-RU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53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500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Негізгі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капиталды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сатудан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түсетін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түсімдер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179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121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126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00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Трансферттер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мен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кредиттердің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түсімдері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оның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ішінде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500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субвенция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67444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49043</a:t>
                      </a: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41385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41763</a:t>
                      </a: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00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республикалық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және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облыстық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бюджеттерден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берілетін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нысаналы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трансферттер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</a:t>
                      </a: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619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Бюджеттік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кредиттерді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өтеу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2679</a:t>
                      </a: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2679</a:t>
                      </a: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2679</a:t>
                      </a: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2679</a:t>
                      </a: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00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Қарыздардың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түсуі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500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Бюджет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қаражатының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бос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қалдықтары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285720" y="142851"/>
            <a:ext cx="8429684" cy="357191"/>
          </a:xfrm>
        </p:spPr>
        <p:txBody>
          <a:bodyPr/>
          <a:lstStyle/>
          <a:p>
            <a:pPr algn="l" eaLnBrk="1" hangingPunct="1"/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Орынбай ауылдық округінің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шығындары      </a:t>
            </a:r>
            <a:r>
              <a:rPr lang="kk-KZ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млн.тенге</a:t>
            </a: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597" name="Group 14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25209826"/>
              </p:ext>
            </p:extLst>
          </p:nvPr>
        </p:nvGraphicFramePr>
        <p:xfrm>
          <a:off x="428596" y="500042"/>
          <a:ext cx="8583642" cy="6327407"/>
        </p:xfrm>
        <a:graphic>
          <a:graphicData uri="http://schemas.openxmlformats.org/drawingml/2006/table">
            <a:tbl>
              <a:tblPr/>
              <a:tblGrid>
                <a:gridCol w="4143404"/>
                <a:gridCol w="1143008"/>
                <a:gridCol w="1089240"/>
                <a:gridCol w="1120549"/>
                <a:gridCol w="1087441"/>
              </a:tblGrid>
              <a:tr h="1924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Атауы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2025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213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3044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ШЫҒЫНДАР –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барлығы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млн.теңге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69,9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57,5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44,9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45,1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237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оның</a:t>
                      </a: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ішінде</a:t>
                      </a: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3044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Шығындар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69,9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57,5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44,9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45,1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3012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Жалпы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сипаттағы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мемлекеттік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қызметтер-001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25,4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29,3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28,7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29,0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2490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Қорғаныс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2490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Қоғамдық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тәртіп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қауіпсіздік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және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басқалары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2490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Білім беру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2490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Өңірлерді дамыту-040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0,0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0,0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0,0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2490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Әлеуметтік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көмек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және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әлеуметтік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қамсыздандыру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2490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Елді мекендердіегі  көшелерді жарықтандару-008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1,7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4,2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1,4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1,4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2490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Елді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мекендерді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абаттандыру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және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көгалдандыру-011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22,4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16,5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6,8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6,8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2490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Жолдардың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жұмыс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істеуін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қамтамасыз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ету-013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3,0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3,0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3,5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3,5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2490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Елді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мекендердің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санитариялық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ахуалын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қамтамасыз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ету-009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1,6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1,3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1,8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1,8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2490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Елді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мекендерді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сумен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жабдықтауды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ұйымдастыру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-0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4483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Мемлекеттік органдардың күрделі шығыстары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0,7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0,5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0,0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0,0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2490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Трансферттер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2767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Қаржылық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активтер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сатып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алу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2767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Бюджеттік кредиттер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1210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Қарыздарды өтеу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2,7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2,7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2,7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2,7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</p:spPr>
        <p:txBody>
          <a:bodyPr/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Орынбай</a:t>
            </a:r>
            <a:r>
              <a:rPr lang="kk-KZ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ауылдық округінің 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шығындары</a:t>
            </a:r>
            <a:endParaRPr lang="ru-RU" sz="32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11000461"/>
              </p:ext>
            </p:extLst>
          </p:nvPr>
        </p:nvGraphicFramePr>
        <p:xfrm>
          <a:off x="-33063" y="326165"/>
          <a:ext cx="8640960" cy="6552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1915</TotalTime>
  <Words>545</Words>
  <Application>Microsoft Office PowerPoint</Application>
  <PresentationFormat>Экран (4:3)</PresentationFormat>
  <Paragraphs>243</Paragraphs>
  <Slides>7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Times New Roman</vt:lpstr>
      <vt:lpstr>Wingdings</vt:lpstr>
      <vt:lpstr>Тема Office</vt:lpstr>
      <vt:lpstr>Орынбай ауылдық округінің 2026-2028 жылдарға арналған  АЗАМАТТЫҚ БЮДЖЕТ </vt:lpstr>
      <vt:lpstr>Құрметті сайтты пайдаланушылар!</vt:lpstr>
      <vt:lpstr>2026 - 2028 жылдарға арналған ауылдық округтің әлеуметтік-экономикалық дамуының негізгі көрсеткіштері</vt:lpstr>
      <vt:lpstr>2026-2028 жылдарға арналған Орынбай ауылдық округінің бюджеті</vt:lpstr>
      <vt:lpstr>Орынбай ауылдық округінің 2026-2028 жылдарға арналған бюджет түсімдерінің құрылымы                                              мың теңге</vt:lpstr>
      <vt:lpstr>Орынбай ауылдық округінің бюджет шығындары      млн.тенге</vt:lpstr>
      <vt:lpstr>2026 жылға арналған Орынбай ауылдық округінің бюджет шығындары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Агайша Смагуловна</dc:creator>
  <cp:lastModifiedBy>PC</cp:lastModifiedBy>
  <cp:revision>188</cp:revision>
  <dcterms:created xsi:type="dcterms:W3CDTF">2019-01-15T15:56:13Z</dcterms:created>
  <dcterms:modified xsi:type="dcterms:W3CDTF">2026-10-29T05:32:40Z</dcterms:modified>
</cp:coreProperties>
</file>