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7" r:id="rId3"/>
    <p:sldId id="258" r:id="rId4"/>
    <p:sldId id="259" r:id="rId5"/>
    <p:sldId id="260" r:id="rId6"/>
    <p:sldId id="261" r:id="rId7"/>
    <p:sldId id="263" r:id="rId8"/>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_____Microsoft_Excel.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1"/>
  <mc:AlternateContent xmlns:mc="http://schemas.openxmlformats.org/markup-compatibility/2006">
    <mc:Choice xmlns:c14="http://schemas.microsoft.com/office/drawing/2007/8/2/chart" Requires="c14">
      <c14:style val="102"/>
    </mc:Choice>
    <mc:Fallback>
      <c:style val="2"/>
    </mc:Fallback>
  </mc:AlternateContent>
  <c:chart>
    <c:title>
      <c:layout/>
      <c:overlay val="1"/>
      <c:spPr>
        <a:noFill/>
        <a:ln>
          <a:noFill/>
        </a:ln>
        <a:effectLst/>
      </c:spPr>
      <c:txPr>
        <a:bodyPr rot="0" spcFirstLastPara="1" vertOverflow="ellipsis" vert="horz" wrap="square" anchor="ctr" anchorCtr="1"/>
        <a:lstStyle/>
        <a:p>
          <a:pPr>
            <a:defRPr sz="2128" b="1" i="0" u="none" strike="noStrike" kern="1200" spc="0" normalizeH="0" baseline="0">
              <a:solidFill>
                <a:schemeClr val="dk1">
                  <a:lumMod val="50000"/>
                  <a:lumOff val="50000"/>
                </a:schemeClr>
              </a:solidFill>
              <a:latin typeface="+mj-lt"/>
              <a:ea typeface="+mj-ea"/>
              <a:cs typeface="+mj-cs"/>
            </a:defRPr>
          </a:pPr>
          <a:endParaRPr lang="ru-RU"/>
        </a:p>
      </c:txPr>
    </c:title>
    <c:autoTitleDeleted val="0"/>
    <c:plotArea>
      <c:layout>
        <c:manualLayout>
          <c:layoutTarget val="inner"/>
          <c:xMode val="edge"/>
          <c:yMode val="edge"/>
          <c:x val="7.3631002357173403E-2"/>
          <c:y val="0.13784321727816484"/>
          <c:w val="0.58074803149606369"/>
          <c:h val="0.84240373799428914"/>
        </c:manualLayout>
      </c:layout>
      <c:pieChart>
        <c:varyColors val="1"/>
        <c:ser>
          <c:idx val="0"/>
          <c:order val="0"/>
          <c:tx>
            <c:strRef>
              <c:f>Лист1!$B$1</c:f>
              <c:strCache>
                <c:ptCount val="1"/>
                <c:pt idx="0">
                  <c:v>Ряд 1</c:v>
                </c:pt>
              </c:strCache>
            </c:strRef>
          </c:tx>
          <c:dPt>
            <c:idx val="0"/>
            <c:bubble3D val="0"/>
            <c:spPr>
              <a:gradFill>
                <a:gsLst>
                  <a:gs pos="100000">
                    <a:schemeClr val="accent1">
                      <a:lumMod val="60000"/>
                      <a:lumOff val="40000"/>
                    </a:schemeClr>
                  </a:gs>
                  <a:gs pos="0">
                    <a:schemeClr val="accent1"/>
                  </a:gs>
                </a:gsLst>
                <a:lin ang="5400000" scaled="0"/>
              </a:gradFill>
              <a:ln w="19050">
                <a:solidFill>
                  <a:schemeClr val="lt1"/>
                </a:solidFill>
              </a:ln>
              <a:effectLst/>
            </c:spPr>
            <c:extLst>
              <c:ext xmlns:c16="http://schemas.microsoft.com/office/drawing/2014/chart" uri="{C3380CC4-5D6E-409C-BE32-E72D297353CC}">
                <c16:uniqueId val="{00000001-A70F-4EC4-A669-9AC8FB61C377}"/>
              </c:ext>
            </c:extLst>
          </c:dPt>
          <c:dPt>
            <c:idx val="1"/>
            <c:bubble3D val="0"/>
            <c:spPr>
              <a:gradFill>
                <a:gsLst>
                  <a:gs pos="100000">
                    <a:schemeClr val="accent2">
                      <a:lumMod val="60000"/>
                      <a:lumOff val="40000"/>
                    </a:schemeClr>
                  </a:gs>
                  <a:gs pos="0">
                    <a:schemeClr val="accent2"/>
                  </a:gs>
                </a:gsLst>
                <a:lin ang="5400000" scaled="0"/>
              </a:gradFill>
              <a:ln w="19050">
                <a:solidFill>
                  <a:schemeClr val="lt1"/>
                </a:solidFill>
              </a:ln>
              <a:effectLst/>
            </c:spPr>
            <c:extLst>
              <c:ext xmlns:c16="http://schemas.microsoft.com/office/drawing/2014/chart" uri="{C3380CC4-5D6E-409C-BE32-E72D297353CC}">
                <c16:uniqueId val="{00000003-A70F-4EC4-A669-9AC8FB61C377}"/>
              </c:ext>
            </c:extLst>
          </c:dPt>
          <c:dPt>
            <c:idx val="2"/>
            <c:bubble3D val="0"/>
            <c:spPr>
              <a:gradFill>
                <a:gsLst>
                  <a:gs pos="100000">
                    <a:schemeClr val="accent3">
                      <a:lumMod val="60000"/>
                      <a:lumOff val="40000"/>
                    </a:schemeClr>
                  </a:gs>
                  <a:gs pos="0">
                    <a:schemeClr val="accent3"/>
                  </a:gs>
                </a:gsLst>
                <a:lin ang="5400000" scaled="0"/>
              </a:gradFill>
              <a:ln w="19050">
                <a:solidFill>
                  <a:schemeClr val="lt1"/>
                </a:solidFill>
              </a:ln>
              <a:effectLst/>
            </c:spPr>
            <c:extLst>
              <c:ext xmlns:c16="http://schemas.microsoft.com/office/drawing/2014/chart" uri="{C3380CC4-5D6E-409C-BE32-E72D297353CC}">
                <c16:uniqueId val="{00000005-A70F-4EC4-A669-9AC8FB61C377}"/>
              </c:ext>
            </c:extLst>
          </c:dPt>
          <c:dPt>
            <c:idx val="3"/>
            <c:bubble3D val="0"/>
            <c:spPr>
              <a:gradFill>
                <a:gsLst>
                  <a:gs pos="100000">
                    <a:schemeClr val="accent4">
                      <a:lumMod val="60000"/>
                      <a:lumOff val="40000"/>
                    </a:schemeClr>
                  </a:gs>
                  <a:gs pos="0">
                    <a:schemeClr val="accent4"/>
                  </a:gs>
                </a:gsLst>
                <a:lin ang="5400000" scaled="0"/>
              </a:gradFill>
              <a:ln w="19050">
                <a:solidFill>
                  <a:schemeClr val="lt1"/>
                </a:solidFill>
              </a:ln>
              <a:effectLst/>
            </c:spPr>
            <c:extLst>
              <c:ext xmlns:c16="http://schemas.microsoft.com/office/drawing/2014/chart" uri="{C3380CC4-5D6E-409C-BE32-E72D297353CC}">
                <c16:uniqueId val="{00000007-A70F-4EC4-A669-9AC8FB61C377}"/>
              </c:ext>
            </c:extLst>
          </c:dPt>
          <c:dPt>
            <c:idx val="4"/>
            <c:bubble3D val="0"/>
            <c:spPr>
              <a:gradFill>
                <a:gsLst>
                  <a:gs pos="100000">
                    <a:schemeClr val="accent5">
                      <a:lumMod val="60000"/>
                      <a:lumOff val="40000"/>
                    </a:schemeClr>
                  </a:gs>
                  <a:gs pos="0">
                    <a:schemeClr val="accent5"/>
                  </a:gs>
                </a:gsLst>
                <a:lin ang="5400000" scaled="0"/>
              </a:gradFill>
              <a:ln w="19050">
                <a:solidFill>
                  <a:schemeClr val="lt1"/>
                </a:solidFill>
              </a:ln>
              <a:effectLst/>
            </c:spPr>
            <c:extLst>
              <c:ext xmlns:c16="http://schemas.microsoft.com/office/drawing/2014/chart" uri="{C3380CC4-5D6E-409C-BE32-E72D297353CC}">
                <c16:uniqueId val="{00000009-A70F-4EC4-A669-9AC8FB61C377}"/>
              </c:ext>
            </c:extLst>
          </c:dPt>
          <c:dPt>
            <c:idx val="5"/>
            <c:bubble3D val="0"/>
            <c:spPr>
              <a:gradFill>
                <a:gsLst>
                  <a:gs pos="100000">
                    <a:schemeClr val="accent6">
                      <a:lumMod val="60000"/>
                      <a:lumOff val="40000"/>
                    </a:schemeClr>
                  </a:gs>
                  <a:gs pos="0">
                    <a:schemeClr val="accent6"/>
                  </a:gs>
                </a:gsLst>
                <a:lin ang="5400000" scaled="0"/>
              </a:gradFill>
              <a:ln w="19050">
                <a:solidFill>
                  <a:schemeClr val="lt1"/>
                </a:solidFill>
              </a:ln>
              <a:effectLst/>
            </c:spPr>
            <c:extLst>
              <c:ext xmlns:c16="http://schemas.microsoft.com/office/drawing/2014/chart" uri="{C3380CC4-5D6E-409C-BE32-E72D297353CC}">
                <c16:uniqueId val="{0000000B-A70F-4EC4-A669-9AC8FB61C377}"/>
              </c:ext>
            </c:extLst>
          </c:dPt>
          <c:dPt>
            <c:idx val="6"/>
            <c:bubble3D val="0"/>
            <c:spPr>
              <a:gradFill>
                <a:gsLst>
                  <a:gs pos="100000">
                    <a:schemeClr val="accent1">
                      <a:lumMod val="60000"/>
                      <a:lumMod val="60000"/>
                      <a:lumOff val="40000"/>
                    </a:schemeClr>
                  </a:gs>
                  <a:gs pos="0">
                    <a:schemeClr val="accent1">
                      <a:lumMod val="60000"/>
                    </a:schemeClr>
                  </a:gs>
                </a:gsLst>
                <a:lin ang="5400000" scaled="0"/>
              </a:gradFill>
              <a:ln w="19050">
                <a:solidFill>
                  <a:schemeClr val="lt1"/>
                </a:solidFill>
              </a:ln>
              <a:effectLst/>
            </c:spPr>
            <c:extLst>
              <c:ext xmlns:c16="http://schemas.microsoft.com/office/drawing/2014/chart" uri="{C3380CC4-5D6E-409C-BE32-E72D297353CC}">
                <c16:uniqueId val="{0000000D-A70F-4EC4-A669-9AC8FB61C377}"/>
              </c:ext>
            </c:extLst>
          </c:dPt>
          <c:dPt>
            <c:idx val="7"/>
            <c:bubble3D val="0"/>
            <c:spPr>
              <a:gradFill>
                <a:gsLst>
                  <a:gs pos="100000">
                    <a:schemeClr val="accent2">
                      <a:lumMod val="60000"/>
                      <a:lumMod val="60000"/>
                      <a:lumOff val="40000"/>
                    </a:schemeClr>
                  </a:gs>
                  <a:gs pos="0">
                    <a:schemeClr val="accent2">
                      <a:lumMod val="60000"/>
                    </a:schemeClr>
                  </a:gs>
                </a:gsLst>
                <a:lin ang="5400000" scaled="0"/>
              </a:gradFill>
              <a:ln w="19050">
                <a:solidFill>
                  <a:schemeClr val="lt1"/>
                </a:solidFill>
              </a:ln>
              <a:effectLst/>
            </c:spPr>
            <c:extLst>
              <c:ext xmlns:c16="http://schemas.microsoft.com/office/drawing/2014/chart" uri="{C3380CC4-5D6E-409C-BE32-E72D297353CC}">
                <c16:uniqueId val="{0000000F-A70F-4EC4-A669-9AC8FB61C377}"/>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ru-RU"/>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15:layout/>
              </c:ext>
            </c:extLst>
          </c:dLbls>
          <c:cat>
            <c:strRef>
              <c:f>Лист1!$A$2:$A$7</c:f>
              <c:strCache>
                <c:ptCount val="6"/>
                <c:pt idx="0">
                  <c:v>басқару аппаратын ұстау   </c:v>
                </c:pt>
                <c:pt idx="1">
                  <c:v>елді мекендерді жарықтандыру</c:v>
                </c:pt>
                <c:pt idx="2">
                  <c:v>елді мекендерді санитариямен қамту</c:v>
                </c:pt>
                <c:pt idx="3">
                  <c:v>аудандық маңызы бар автокөлік жолдарын және кентішілік жолдардың жұмыс істеуін қамтамасыз ету </c:v>
                </c:pt>
                <c:pt idx="4">
                  <c:v>«Елді мекендерді абаттандыру және көгалдардыру</c:v>
                </c:pt>
                <c:pt idx="5">
                  <c:v>Қаладағы ауданның, аудандық маңызы бар қаланың, ауылдың, кенттің,ауылдық округ әкімі аппаратының аудандық (облыстық маңызы бар қаланың) бюджеттен қарыздар бойынша сыйақылар мен өзге төлемдерді төлеубойынша борышына қызмет көрсету</c:v>
                </c:pt>
              </c:strCache>
            </c:strRef>
          </c:cat>
          <c:val>
            <c:numRef>
              <c:f>Лист1!$B$2:$B$7</c:f>
              <c:numCache>
                <c:formatCode>0.0</c:formatCode>
                <c:ptCount val="6"/>
                <c:pt idx="0">
                  <c:v>37.799999999999997</c:v>
                </c:pt>
                <c:pt idx="1">
                  <c:v>6.5</c:v>
                </c:pt>
                <c:pt idx="2">
                  <c:v>1.6</c:v>
                </c:pt>
                <c:pt idx="3">
                  <c:v>3.1</c:v>
                </c:pt>
                <c:pt idx="4">
                  <c:v>8.6999999999999993</c:v>
                </c:pt>
                <c:pt idx="5">
                  <c:v>0.5</c:v>
                </c:pt>
              </c:numCache>
            </c:numRef>
          </c:val>
          <c:extLst>
            <c:ext xmlns:c16="http://schemas.microsoft.com/office/drawing/2014/chart" uri="{C3380CC4-5D6E-409C-BE32-E72D297353CC}">
              <c16:uniqueId val="{00000000-3C0E-4D7B-A561-F34FCBFF79C2}"/>
            </c:ext>
          </c:extLst>
        </c:ser>
        <c:dLbls>
          <c:dLblPos val="bestFit"/>
          <c:showLegendKey val="0"/>
          <c:showVal val="1"/>
          <c:showCatName val="0"/>
          <c:showSerName val="0"/>
          <c:showPercent val="0"/>
          <c:showBubbleSize val="0"/>
          <c:showLeaderLines val="1"/>
        </c:dLbls>
        <c:firstSliceAng val="0"/>
        <c:extLst>
          <c:ext xmlns:c15="http://schemas.microsoft.com/office/drawing/2012/chart" uri="{02D57815-91ED-43cb-92C2-25804820EDAC}">
            <c15:filteredPieSeries>
              <c15:ser>
                <c:idx val="1"/>
                <c:order val="1"/>
                <c:tx>
                  <c:strRef>
                    <c:extLst>
                      <c:ext uri="{02D57815-91ED-43cb-92C2-25804820EDAC}">
                        <c15:formulaRef>
                          <c15:sqref>Лист1!$C$1</c15:sqref>
                        </c15:formulaRef>
                      </c:ext>
                    </c:extLst>
                    <c:strCache>
                      <c:ptCount val="1"/>
                      <c:pt idx="0">
                        <c:v>Столбец1</c:v>
                      </c:pt>
                    </c:strCache>
                  </c:strRef>
                </c:tx>
                <c:dPt>
                  <c:idx val="0"/>
                  <c:bubble3D val="0"/>
                  <c:spPr>
                    <a:gradFill>
                      <a:gsLst>
                        <a:gs pos="100000">
                          <a:schemeClr val="accent1">
                            <a:lumMod val="60000"/>
                            <a:lumOff val="40000"/>
                          </a:schemeClr>
                        </a:gs>
                        <a:gs pos="0">
                          <a:schemeClr val="accent1"/>
                        </a:gs>
                      </a:gsLst>
                      <a:lin ang="5400000" scaled="0"/>
                    </a:gradFill>
                    <a:ln w="19050">
                      <a:solidFill>
                        <a:schemeClr val="lt1"/>
                      </a:solidFill>
                    </a:ln>
                    <a:effectLst/>
                  </c:spPr>
                  <c:extLst>
                    <c:ext xmlns:c16="http://schemas.microsoft.com/office/drawing/2014/chart" uri="{C3380CC4-5D6E-409C-BE32-E72D297353CC}">
                      <c16:uniqueId val="{00000011-A70F-4EC4-A669-9AC8FB61C377}"/>
                    </c:ext>
                  </c:extLst>
                </c:dPt>
                <c:dPt>
                  <c:idx val="1"/>
                  <c:bubble3D val="0"/>
                  <c:spPr>
                    <a:gradFill>
                      <a:gsLst>
                        <a:gs pos="100000">
                          <a:schemeClr val="accent2">
                            <a:lumMod val="60000"/>
                            <a:lumOff val="40000"/>
                          </a:schemeClr>
                        </a:gs>
                        <a:gs pos="0">
                          <a:schemeClr val="accent2"/>
                        </a:gs>
                      </a:gsLst>
                      <a:lin ang="5400000" scaled="0"/>
                    </a:gradFill>
                    <a:ln w="19050">
                      <a:solidFill>
                        <a:schemeClr val="lt1"/>
                      </a:solidFill>
                    </a:ln>
                    <a:effectLst/>
                  </c:spPr>
                  <c:extLst>
                    <c:ext xmlns:c16="http://schemas.microsoft.com/office/drawing/2014/chart" uri="{C3380CC4-5D6E-409C-BE32-E72D297353CC}">
                      <c16:uniqueId val="{00000013-A70F-4EC4-A669-9AC8FB61C377}"/>
                    </c:ext>
                  </c:extLst>
                </c:dPt>
                <c:dPt>
                  <c:idx val="2"/>
                  <c:bubble3D val="0"/>
                  <c:spPr>
                    <a:gradFill>
                      <a:gsLst>
                        <a:gs pos="100000">
                          <a:schemeClr val="accent3">
                            <a:lumMod val="60000"/>
                            <a:lumOff val="40000"/>
                          </a:schemeClr>
                        </a:gs>
                        <a:gs pos="0">
                          <a:schemeClr val="accent3"/>
                        </a:gs>
                      </a:gsLst>
                      <a:lin ang="5400000" scaled="0"/>
                    </a:gradFill>
                    <a:ln w="19050">
                      <a:solidFill>
                        <a:schemeClr val="lt1"/>
                      </a:solidFill>
                    </a:ln>
                    <a:effectLst/>
                  </c:spPr>
                  <c:extLst>
                    <c:ext xmlns:c16="http://schemas.microsoft.com/office/drawing/2014/chart" uri="{C3380CC4-5D6E-409C-BE32-E72D297353CC}">
                      <c16:uniqueId val="{00000015-A70F-4EC4-A669-9AC8FB61C377}"/>
                    </c:ext>
                  </c:extLst>
                </c:dPt>
                <c:dPt>
                  <c:idx val="3"/>
                  <c:bubble3D val="0"/>
                  <c:spPr>
                    <a:gradFill>
                      <a:gsLst>
                        <a:gs pos="100000">
                          <a:schemeClr val="accent4">
                            <a:lumMod val="60000"/>
                            <a:lumOff val="40000"/>
                          </a:schemeClr>
                        </a:gs>
                        <a:gs pos="0">
                          <a:schemeClr val="accent4"/>
                        </a:gs>
                      </a:gsLst>
                      <a:lin ang="5400000" scaled="0"/>
                    </a:gradFill>
                    <a:ln w="19050">
                      <a:solidFill>
                        <a:schemeClr val="lt1"/>
                      </a:solidFill>
                    </a:ln>
                    <a:effectLst/>
                  </c:spPr>
                  <c:extLst>
                    <c:ext xmlns:c16="http://schemas.microsoft.com/office/drawing/2014/chart" uri="{C3380CC4-5D6E-409C-BE32-E72D297353CC}">
                      <c16:uniqueId val="{00000017-A70F-4EC4-A669-9AC8FB61C377}"/>
                    </c:ext>
                  </c:extLst>
                </c:dPt>
                <c:dPt>
                  <c:idx val="4"/>
                  <c:bubble3D val="0"/>
                  <c:spPr>
                    <a:gradFill>
                      <a:gsLst>
                        <a:gs pos="100000">
                          <a:schemeClr val="accent5">
                            <a:lumMod val="60000"/>
                            <a:lumOff val="40000"/>
                          </a:schemeClr>
                        </a:gs>
                        <a:gs pos="0">
                          <a:schemeClr val="accent5"/>
                        </a:gs>
                      </a:gsLst>
                      <a:lin ang="5400000" scaled="0"/>
                    </a:gradFill>
                    <a:ln w="19050">
                      <a:solidFill>
                        <a:schemeClr val="lt1"/>
                      </a:solidFill>
                    </a:ln>
                    <a:effectLst/>
                  </c:spPr>
                  <c:extLst>
                    <c:ext xmlns:c16="http://schemas.microsoft.com/office/drawing/2014/chart" uri="{C3380CC4-5D6E-409C-BE32-E72D297353CC}">
                      <c16:uniqueId val="{00000019-A70F-4EC4-A669-9AC8FB61C377}"/>
                    </c:ext>
                  </c:extLst>
                </c:dPt>
                <c:dPt>
                  <c:idx val="5"/>
                  <c:bubble3D val="0"/>
                  <c:spPr>
                    <a:gradFill>
                      <a:gsLst>
                        <a:gs pos="100000">
                          <a:schemeClr val="accent6">
                            <a:lumMod val="60000"/>
                            <a:lumOff val="40000"/>
                          </a:schemeClr>
                        </a:gs>
                        <a:gs pos="0">
                          <a:schemeClr val="accent6"/>
                        </a:gs>
                      </a:gsLst>
                      <a:lin ang="5400000" scaled="0"/>
                    </a:gradFill>
                    <a:ln w="19050">
                      <a:solidFill>
                        <a:schemeClr val="lt1"/>
                      </a:solidFill>
                    </a:ln>
                    <a:effectLst/>
                  </c:spPr>
                  <c:extLst>
                    <c:ext xmlns:c16="http://schemas.microsoft.com/office/drawing/2014/chart" uri="{C3380CC4-5D6E-409C-BE32-E72D297353CC}">
                      <c16:uniqueId val="{0000001B-A70F-4EC4-A669-9AC8FB61C377}"/>
                    </c:ext>
                  </c:extLst>
                </c:dPt>
                <c:dPt>
                  <c:idx val="6"/>
                  <c:bubble3D val="0"/>
                  <c:spPr>
                    <a:gradFill>
                      <a:gsLst>
                        <a:gs pos="100000">
                          <a:schemeClr val="accent1">
                            <a:lumMod val="60000"/>
                            <a:lumMod val="60000"/>
                            <a:lumOff val="40000"/>
                          </a:schemeClr>
                        </a:gs>
                        <a:gs pos="0">
                          <a:schemeClr val="accent1">
                            <a:lumMod val="60000"/>
                          </a:schemeClr>
                        </a:gs>
                      </a:gsLst>
                      <a:lin ang="5400000" scaled="0"/>
                    </a:gradFill>
                    <a:ln w="19050">
                      <a:solidFill>
                        <a:schemeClr val="lt1"/>
                      </a:solidFill>
                    </a:ln>
                    <a:effectLst/>
                  </c:spPr>
                  <c:extLst>
                    <c:ext xmlns:c16="http://schemas.microsoft.com/office/drawing/2014/chart" uri="{C3380CC4-5D6E-409C-BE32-E72D297353CC}">
                      <c16:uniqueId val="{0000001D-A70F-4EC4-A669-9AC8FB61C377}"/>
                    </c:ext>
                  </c:extLst>
                </c:dPt>
                <c:dPt>
                  <c:idx val="7"/>
                  <c:bubble3D val="0"/>
                  <c:spPr>
                    <a:gradFill>
                      <a:gsLst>
                        <a:gs pos="100000">
                          <a:schemeClr val="accent2">
                            <a:lumMod val="60000"/>
                            <a:lumMod val="60000"/>
                            <a:lumOff val="40000"/>
                          </a:schemeClr>
                        </a:gs>
                        <a:gs pos="0">
                          <a:schemeClr val="accent2">
                            <a:lumMod val="60000"/>
                          </a:schemeClr>
                        </a:gs>
                      </a:gsLst>
                      <a:lin ang="5400000" scaled="0"/>
                    </a:gradFill>
                    <a:ln w="19050">
                      <a:solidFill>
                        <a:schemeClr val="lt1"/>
                      </a:solidFill>
                    </a:ln>
                    <a:effectLst/>
                  </c:spPr>
                  <c:extLst>
                    <c:ext xmlns:c16="http://schemas.microsoft.com/office/drawing/2014/chart" uri="{C3380CC4-5D6E-409C-BE32-E72D297353CC}">
                      <c16:uniqueId val="{0000001F-A70F-4EC4-A669-9AC8FB61C377}"/>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ru-RU"/>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uri="{CE6537A1-D6FC-4f65-9D91-7224C49458BB}"/>
                  </c:extLst>
                </c:dLbls>
                <c:cat>
                  <c:strRef>
                    <c:extLst>
                      <c:ext uri="{02D57815-91ED-43cb-92C2-25804820EDAC}">
                        <c15:formulaRef>
                          <c15:sqref>Лист1!$A$2:$A$7</c15:sqref>
                        </c15:formulaRef>
                      </c:ext>
                    </c:extLst>
                    <c:strCache>
                      <c:ptCount val="6"/>
                      <c:pt idx="0">
                        <c:v>басқару аппаратын ұстау   </c:v>
                      </c:pt>
                      <c:pt idx="1">
                        <c:v>елді мекендерді жарықтандыру</c:v>
                      </c:pt>
                      <c:pt idx="2">
                        <c:v>елді мекендерді санитариямен қамту</c:v>
                      </c:pt>
                      <c:pt idx="3">
                        <c:v>аудандық маңызы бар автокөлік жолдарын және кентішілік жолдардың жұмыс істеуін қамтамасыз ету </c:v>
                      </c:pt>
                      <c:pt idx="4">
                        <c:v>«Елді мекендерді абаттандыру және көгалдардыру</c:v>
                      </c:pt>
                      <c:pt idx="5">
                        <c:v>Қаладағы ауданның, аудандық маңызы бар қаланың, ауылдың, кенттің,ауылдық округ әкімі аппаратының аудандық (облыстық маңызы бар қаланың) бюджеттен қарыздар бойынша сыйақылар мен өзге төлемдерді төлеубойынша борышына қызмет көрсету</c:v>
                      </c:pt>
                    </c:strCache>
                  </c:strRef>
                </c:cat>
                <c:val>
                  <c:numRef>
                    <c:extLst>
                      <c:ext uri="{02D57815-91ED-43cb-92C2-25804820EDAC}">
                        <c15:formulaRef>
                          <c15:sqref>Лист1!$C$2:$C$7</c15:sqref>
                        </c15:formulaRef>
                      </c:ext>
                    </c:extLst>
                    <c:numCache>
                      <c:formatCode>General</c:formatCode>
                      <c:ptCount val="6"/>
                    </c:numCache>
                  </c:numRef>
                </c:val>
                <c:extLst>
                  <c:ext xmlns:c16="http://schemas.microsoft.com/office/drawing/2014/chart" uri="{C3380CC4-5D6E-409C-BE32-E72D297353CC}">
                    <c16:uniqueId val="{00000001-3C0E-4D7B-A561-F34FCBFF79C2}"/>
                  </c:ext>
                </c:extLst>
              </c15:ser>
            </c15:filteredPieSeries>
            <c15:filteredPieSeries>
              <c15:ser>
                <c:idx val="2"/>
                <c:order val="2"/>
                <c:tx>
                  <c:strRef>
                    <c:extLst>
                      <c:ext xmlns:c15="http://schemas.microsoft.com/office/drawing/2012/chart" uri="{02D57815-91ED-43cb-92C2-25804820EDAC}">
                        <c15:formulaRef>
                          <c15:sqref>Лист1!$D$1</c15:sqref>
                        </c15:formulaRef>
                      </c:ext>
                    </c:extLst>
                    <c:strCache>
                      <c:ptCount val="1"/>
                      <c:pt idx="0">
                        <c:v>Столбец2</c:v>
                      </c:pt>
                    </c:strCache>
                  </c:strRef>
                </c:tx>
                <c:dPt>
                  <c:idx val="0"/>
                  <c:bubble3D val="0"/>
                  <c:spPr>
                    <a:gradFill>
                      <a:gsLst>
                        <a:gs pos="100000">
                          <a:schemeClr val="accent1">
                            <a:lumMod val="60000"/>
                            <a:lumOff val="40000"/>
                          </a:schemeClr>
                        </a:gs>
                        <a:gs pos="0">
                          <a:schemeClr val="accent1"/>
                        </a:gs>
                      </a:gsLst>
                      <a:lin ang="5400000" scaled="0"/>
                    </a:gradFill>
                    <a:ln w="19050">
                      <a:solidFill>
                        <a:schemeClr val="lt1"/>
                      </a:solidFill>
                    </a:ln>
                    <a:effectLst/>
                  </c:spPr>
                  <c:extLst>
                    <c:ext xmlns:c16="http://schemas.microsoft.com/office/drawing/2014/chart" uri="{C3380CC4-5D6E-409C-BE32-E72D297353CC}">
                      <c16:uniqueId val="{00000021-A70F-4EC4-A669-9AC8FB61C377}"/>
                    </c:ext>
                  </c:extLst>
                </c:dPt>
                <c:dPt>
                  <c:idx val="1"/>
                  <c:bubble3D val="0"/>
                  <c:spPr>
                    <a:gradFill>
                      <a:gsLst>
                        <a:gs pos="100000">
                          <a:schemeClr val="accent2">
                            <a:lumMod val="60000"/>
                            <a:lumOff val="40000"/>
                          </a:schemeClr>
                        </a:gs>
                        <a:gs pos="0">
                          <a:schemeClr val="accent2"/>
                        </a:gs>
                      </a:gsLst>
                      <a:lin ang="5400000" scaled="0"/>
                    </a:gradFill>
                    <a:ln w="19050">
                      <a:solidFill>
                        <a:schemeClr val="lt1"/>
                      </a:solidFill>
                    </a:ln>
                    <a:effectLst/>
                  </c:spPr>
                  <c:extLst>
                    <c:ext xmlns:c16="http://schemas.microsoft.com/office/drawing/2014/chart" uri="{C3380CC4-5D6E-409C-BE32-E72D297353CC}">
                      <c16:uniqueId val="{00000023-A70F-4EC4-A669-9AC8FB61C377}"/>
                    </c:ext>
                  </c:extLst>
                </c:dPt>
                <c:dPt>
                  <c:idx val="2"/>
                  <c:bubble3D val="0"/>
                  <c:spPr>
                    <a:gradFill>
                      <a:gsLst>
                        <a:gs pos="100000">
                          <a:schemeClr val="accent3">
                            <a:lumMod val="60000"/>
                            <a:lumOff val="40000"/>
                          </a:schemeClr>
                        </a:gs>
                        <a:gs pos="0">
                          <a:schemeClr val="accent3"/>
                        </a:gs>
                      </a:gsLst>
                      <a:lin ang="5400000" scaled="0"/>
                    </a:gradFill>
                    <a:ln w="19050">
                      <a:solidFill>
                        <a:schemeClr val="lt1"/>
                      </a:solidFill>
                    </a:ln>
                    <a:effectLst/>
                  </c:spPr>
                  <c:extLst>
                    <c:ext xmlns:c16="http://schemas.microsoft.com/office/drawing/2014/chart" uri="{C3380CC4-5D6E-409C-BE32-E72D297353CC}">
                      <c16:uniqueId val="{00000025-A70F-4EC4-A669-9AC8FB61C377}"/>
                    </c:ext>
                  </c:extLst>
                </c:dPt>
                <c:dPt>
                  <c:idx val="3"/>
                  <c:bubble3D val="0"/>
                  <c:spPr>
                    <a:gradFill>
                      <a:gsLst>
                        <a:gs pos="100000">
                          <a:schemeClr val="accent4">
                            <a:lumMod val="60000"/>
                            <a:lumOff val="40000"/>
                          </a:schemeClr>
                        </a:gs>
                        <a:gs pos="0">
                          <a:schemeClr val="accent4"/>
                        </a:gs>
                      </a:gsLst>
                      <a:lin ang="5400000" scaled="0"/>
                    </a:gradFill>
                    <a:ln w="19050">
                      <a:solidFill>
                        <a:schemeClr val="lt1"/>
                      </a:solidFill>
                    </a:ln>
                    <a:effectLst/>
                  </c:spPr>
                  <c:extLst>
                    <c:ext xmlns:c16="http://schemas.microsoft.com/office/drawing/2014/chart" uri="{C3380CC4-5D6E-409C-BE32-E72D297353CC}">
                      <c16:uniqueId val="{00000027-A70F-4EC4-A669-9AC8FB61C377}"/>
                    </c:ext>
                  </c:extLst>
                </c:dPt>
                <c:dPt>
                  <c:idx val="4"/>
                  <c:bubble3D val="0"/>
                  <c:spPr>
                    <a:gradFill>
                      <a:gsLst>
                        <a:gs pos="100000">
                          <a:schemeClr val="accent5">
                            <a:lumMod val="60000"/>
                            <a:lumOff val="40000"/>
                          </a:schemeClr>
                        </a:gs>
                        <a:gs pos="0">
                          <a:schemeClr val="accent5"/>
                        </a:gs>
                      </a:gsLst>
                      <a:lin ang="5400000" scaled="0"/>
                    </a:gradFill>
                    <a:ln w="19050">
                      <a:solidFill>
                        <a:schemeClr val="lt1"/>
                      </a:solidFill>
                    </a:ln>
                    <a:effectLst/>
                  </c:spPr>
                  <c:extLst>
                    <c:ext xmlns:c16="http://schemas.microsoft.com/office/drawing/2014/chart" uri="{C3380CC4-5D6E-409C-BE32-E72D297353CC}">
                      <c16:uniqueId val="{00000029-A70F-4EC4-A669-9AC8FB61C377}"/>
                    </c:ext>
                  </c:extLst>
                </c:dPt>
                <c:dPt>
                  <c:idx val="5"/>
                  <c:bubble3D val="0"/>
                  <c:spPr>
                    <a:gradFill>
                      <a:gsLst>
                        <a:gs pos="100000">
                          <a:schemeClr val="accent6">
                            <a:lumMod val="60000"/>
                            <a:lumOff val="40000"/>
                          </a:schemeClr>
                        </a:gs>
                        <a:gs pos="0">
                          <a:schemeClr val="accent6"/>
                        </a:gs>
                      </a:gsLst>
                      <a:lin ang="5400000" scaled="0"/>
                    </a:gradFill>
                    <a:ln w="19050">
                      <a:solidFill>
                        <a:schemeClr val="lt1"/>
                      </a:solidFill>
                    </a:ln>
                    <a:effectLst/>
                  </c:spPr>
                  <c:extLst>
                    <c:ext xmlns:c16="http://schemas.microsoft.com/office/drawing/2014/chart" uri="{C3380CC4-5D6E-409C-BE32-E72D297353CC}">
                      <c16:uniqueId val="{0000002B-A70F-4EC4-A669-9AC8FB61C377}"/>
                    </c:ext>
                  </c:extLst>
                </c:dPt>
                <c:dPt>
                  <c:idx val="6"/>
                  <c:bubble3D val="0"/>
                  <c:spPr>
                    <a:gradFill>
                      <a:gsLst>
                        <a:gs pos="100000">
                          <a:schemeClr val="accent1">
                            <a:lumMod val="60000"/>
                            <a:lumMod val="60000"/>
                            <a:lumOff val="40000"/>
                          </a:schemeClr>
                        </a:gs>
                        <a:gs pos="0">
                          <a:schemeClr val="accent1">
                            <a:lumMod val="60000"/>
                          </a:schemeClr>
                        </a:gs>
                      </a:gsLst>
                      <a:lin ang="5400000" scaled="0"/>
                    </a:gradFill>
                    <a:ln w="19050">
                      <a:solidFill>
                        <a:schemeClr val="lt1"/>
                      </a:solidFill>
                    </a:ln>
                    <a:effectLst/>
                  </c:spPr>
                  <c:extLst>
                    <c:ext xmlns:c16="http://schemas.microsoft.com/office/drawing/2014/chart" uri="{C3380CC4-5D6E-409C-BE32-E72D297353CC}">
                      <c16:uniqueId val="{0000002D-A70F-4EC4-A669-9AC8FB61C377}"/>
                    </c:ext>
                  </c:extLst>
                </c:dPt>
                <c:dPt>
                  <c:idx val="7"/>
                  <c:bubble3D val="0"/>
                  <c:spPr>
                    <a:gradFill>
                      <a:gsLst>
                        <a:gs pos="100000">
                          <a:schemeClr val="accent2">
                            <a:lumMod val="60000"/>
                            <a:lumMod val="60000"/>
                            <a:lumOff val="40000"/>
                          </a:schemeClr>
                        </a:gs>
                        <a:gs pos="0">
                          <a:schemeClr val="accent2">
                            <a:lumMod val="60000"/>
                          </a:schemeClr>
                        </a:gs>
                      </a:gsLst>
                      <a:lin ang="5400000" scaled="0"/>
                    </a:gradFill>
                    <a:ln w="19050">
                      <a:solidFill>
                        <a:schemeClr val="lt1"/>
                      </a:solidFill>
                    </a:ln>
                    <a:effectLst/>
                  </c:spPr>
                  <c:extLst>
                    <c:ext xmlns:c16="http://schemas.microsoft.com/office/drawing/2014/chart" uri="{C3380CC4-5D6E-409C-BE32-E72D297353CC}">
                      <c16:uniqueId val="{0000002F-A70F-4EC4-A669-9AC8FB61C377}"/>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ru-RU"/>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extLst>
                      <c:ext xmlns:c15="http://schemas.microsoft.com/office/drawing/2012/chart" uri="{02D57815-91ED-43cb-92C2-25804820EDAC}">
                        <c15:formulaRef>
                          <c15:sqref>Лист1!$A$2:$A$7</c15:sqref>
                        </c15:formulaRef>
                      </c:ext>
                    </c:extLst>
                    <c:strCache>
                      <c:ptCount val="6"/>
                      <c:pt idx="0">
                        <c:v>басқару аппаратын ұстау   </c:v>
                      </c:pt>
                      <c:pt idx="1">
                        <c:v>елді мекендерді жарықтандыру</c:v>
                      </c:pt>
                      <c:pt idx="2">
                        <c:v>елді мекендерді санитариямен қамту</c:v>
                      </c:pt>
                      <c:pt idx="3">
                        <c:v>аудандық маңызы бар автокөлік жолдарын және кентішілік жолдардың жұмыс істеуін қамтамасыз ету </c:v>
                      </c:pt>
                      <c:pt idx="4">
                        <c:v>«Елді мекендерді абаттандыру және көгалдардыру</c:v>
                      </c:pt>
                      <c:pt idx="5">
                        <c:v>Қаладағы ауданның, аудандық маңызы бар қаланың, ауылдың, кенттің,ауылдық округ әкімі аппаратының аудандық (облыстық маңызы бар қаланың) бюджеттен қарыздар бойынша сыйақылар мен өзге төлемдерді төлеубойынша борышына қызмет көрсету</c:v>
                      </c:pt>
                    </c:strCache>
                  </c:strRef>
                </c:cat>
                <c:val>
                  <c:numRef>
                    <c:extLst>
                      <c:ext xmlns:c15="http://schemas.microsoft.com/office/drawing/2012/chart" uri="{02D57815-91ED-43cb-92C2-25804820EDAC}">
                        <c15:formulaRef>
                          <c15:sqref>Лист1!$D$2:$D$7</c15:sqref>
                        </c15:formulaRef>
                      </c:ext>
                    </c:extLst>
                    <c:numCache>
                      <c:formatCode>General</c:formatCode>
                      <c:ptCount val="6"/>
                    </c:numCache>
                  </c:numRef>
                </c:val>
                <c:extLst>
                  <c:ext xmlns:c16="http://schemas.microsoft.com/office/drawing/2014/chart" uri="{C3380CC4-5D6E-409C-BE32-E72D297353CC}">
                    <c16:uniqueId val="{00000002-3C0E-4D7B-A561-F34FCBFF79C2}"/>
                  </c:ext>
                </c:extLst>
              </c15:ser>
            </c15:filteredPieSeries>
          </c:ext>
        </c:extLst>
      </c:pieChart>
      <c:spPr>
        <a:noFill/>
        <a:ln>
          <a:noFill/>
        </a:ln>
        <a:effectLst/>
      </c:spPr>
    </c:plotArea>
    <c:legend>
      <c:legendPos val="r"/>
      <c:legendEntry>
        <c:idx val="0"/>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ru-RU"/>
          </a:p>
        </c:txPr>
      </c:legendEntry>
      <c:layout/>
      <c:overlay val="0"/>
      <c:spPr>
        <a:solidFill>
          <a:schemeClr val="lt1">
            <a:alpha val="50000"/>
          </a:schemeClr>
        </a:solid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ru-RU"/>
        </a:p>
      </c:txPr>
    </c:legend>
    <c:plotVisOnly val="1"/>
    <c:dispBlanksAs val="zero"/>
    <c:showDLblsOverMax val="1"/>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DC0569-624D-4163-B82D-FA68394401B9}" type="datetimeFigureOut">
              <a:rPr lang="ru-RU" smtClean="0"/>
              <a:pPr/>
              <a:t>29.10.2026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046280-A769-482E-B173-6121DD9376A8}"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dt" sz="quarter" idx="1"/>
          </p:nvPr>
        </p:nvSpPr>
        <p:spPr>
          <a:noFill/>
        </p:spPr>
        <p:txBody>
          <a:bodyPr/>
          <a:lstStyle/>
          <a:p>
            <a:pPr defTabSz="919163"/>
            <a:fld id="{93D89D8F-9F0B-41AB-BC86-F00EA6B6471F}" type="datetime1">
              <a:rPr lang="ru-RU" smtClean="0"/>
              <a:pPr defTabSz="919163"/>
              <a:t>29.10.2026</a:t>
            </a:fld>
            <a:endParaRPr lang="ru-RU" smtClean="0"/>
          </a:p>
        </p:txBody>
      </p:sp>
      <p:sp>
        <p:nvSpPr>
          <p:cNvPr id="11267" name="Rectangle 7"/>
          <p:cNvSpPr>
            <a:spLocks noGrp="1" noChangeArrowheads="1"/>
          </p:cNvSpPr>
          <p:nvPr>
            <p:ph type="sldNum" sz="quarter" idx="5"/>
          </p:nvPr>
        </p:nvSpPr>
        <p:spPr>
          <a:noFill/>
        </p:spPr>
        <p:txBody>
          <a:bodyPr/>
          <a:lstStyle/>
          <a:p>
            <a:pPr defTabSz="919163"/>
            <a:fld id="{AC31D88B-C0C4-4061-B624-8729FA75881B}" type="slidenum">
              <a:rPr lang="ru-RU" smtClean="0"/>
              <a:pPr defTabSz="919163"/>
              <a:t>1</a:t>
            </a:fld>
            <a:endParaRPr lang="ru-RU" smtClean="0"/>
          </a:p>
        </p:txBody>
      </p:sp>
      <p:sp>
        <p:nvSpPr>
          <p:cNvPr id="11268" name="Rectangle 2"/>
          <p:cNvSpPr>
            <a:spLocks noGrp="1" noRot="1" noChangeAspect="1" noChangeArrowheads="1" noTextEdit="1"/>
          </p:cNvSpPr>
          <p:nvPr>
            <p:ph type="sldImg"/>
          </p:nvPr>
        </p:nvSpPr>
        <p:spPr>
          <a:xfrm>
            <a:off x="1146175" y="685800"/>
            <a:ext cx="4570413" cy="3427413"/>
          </a:xfrm>
          <a:ln/>
        </p:spPr>
      </p:sp>
      <p:sp>
        <p:nvSpPr>
          <p:cNvPr id="11269" name="Rectangle 3"/>
          <p:cNvSpPr>
            <a:spLocks noGrp="1" noChangeArrowheads="1"/>
          </p:cNvSpPr>
          <p:nvPr>
            <p:ph type="body" idx="1"/>
          </p:nvPr>
        </p:nvSpPr>
        <p:spPr>
          <a:xfrm>
            <a:off x="914400" y="4343618"/>
            <a:ext cx="5029200" cy="4115237"/>
          </a:xfrm>
          <a:noFill/>
          <a:ln/>
        </p:spPr>
        <p:txBody>
          <a:bodyPr/>
          <a:lstStyle/>
          <a:p>
            <a:pPr eaLnBrk="1" hangingPunct="1"/>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AF463A-BC7C-46EE-9F1E-7F377CCA4891}" type="datetimeFigureOut">
              <a:rPr lang="en-US" smtClean="0"/>
              <a:pPr/>
              <a:t>10/29/2026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AF463A-BC7C-46EE-9F1E-7F377CCA4891}" type="datetimeFigureOut">
              <a:rPr lang="en-US" smtClean="0"/>
              <a:pPr/>
              <a:t>10/29/2026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AF463A-BC7C-46EE-9F1E-7F377CCA4891}" type="datetimeFigureOut">
              <a:rPr lang="en-US" smtClean="0"/>
              <a:pPr/>
              <a:t>10/29/2026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10/29/2026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10/29/2026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10/29/2026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add title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10/29/2026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32653" y="1571625"/>
            <a:ext cx="8089579" cy="3225800"/>
          </a:xfrm>
        </p:spPr>
        <p:txBody>
          <a:bodyPr/>
          <a:lstStyle/>
          <a:p>
            <a:pPr algn="ctr" eaLnBrk="1" hangingPunct="1"/>
            <a:r>
              <a:rPr lang="ru-RU" sz="4800" b="1" dirty="0" err="1" smtClean="0">
                <a:solidFill>
                  <a:srgbClr val="CC3300"/>
                </a:solidFill>
                <a:latin typeface="Arial" charset="0"/>
              </a:rPr>
              <a:t>Ақтау</a:t>
            </a:r>
            <a:r>
              <a:rPr lang="ru-RU" sz="4800" b="1" dirty="0" smtClean="0">
                <a:solidFill>
                  <a:srgbClr val="CC3300"/>
                </a:solidFill>
                <a:latin typeface="Arial" charset="0"/>
              </a:rPr>
              <a:t> </a:t>
            </a:r>
            <a:r>
              <a:rPr lang="kk-KZ" sz="4800" b="1" dirty="0" smtClean="0">
                <a:solidFill>
                  <a:srgbClr val="CC3300"/>
                </a:solidFill>
                <a:latin typeface="Arial" charset="0"/>
              </a:rPr>
              <a:t>ауылдық округінің 20</a:t>
            </a:r>
            <a:r>
              <a:rPr lang="en-US" sz="4800" b="1" dirty="0" smtClean="0">
                <a:solidFill>
                  <a:srgbClr val="CC3300"/>
                </a:solidFill>
                <a:latin typeface="Arial" charset="0"/>
              </a:rPr>
              <a:t>2</a:t>
            </a:r>
            <a:r>
              <a:rPr lang="kk-KZ" sz="4800" b="1" dirty="0" smtClean="0">
                <a:solidFill>
                  <a:srgbClr val="CC3300"/>
                </a:solidFill>
                <a:latin typeface="Arial" charset="0"/>
              </a:rPr>
              <a:t>6-2028 жылдарға арналған</a:t>
            </a:r>
            <a:br>
              <a:rPr lang="kk-KZ" sz="4800" b="1" dirty="0" smtClean="0">
                <a:solidFill>
                  <a:srgbClr val="CC3300"/>
                </a:solidFill>
                <a:latin typeface="Arial" charset="0"/>
              </a:rPr>
            </a:br>
            <a:r>
              <a:rPr lang="kk-KZ" sz="4800" b="1" dirty="0" smtClean="0">
                <a:solidFill>
                  <a:srgbClr val="CC3300"/>
                </a:solidFill>
                <a:latin typeface="Arial" charset="0"/>
              </a:rPr>
              <a:t> АЗАМАТТЫҚ</a:t>
            </a:r>
            <a:r>
              <a:rPr lang="ru-RU" sz="4800" b="1" dirty="0" smtClean="0">
                <a:solidFill>
                  <a:srgbClr val="CC3300"/>
                </a:solidFill>
                <a:latin typeface="Arial" charset="0"/>
              </a:rPr>
              <a:t> БЮДЖЕТ</a:t>
            </a:r>
            <a:r>
              <a:rPr lang="ru-RU" sz="4800" b="1" dirty="0" smtClean="0">
                <a:solidFill>
                  <a:srgbClr val="28571F"/>
                </a:solidFill>
                <a:latin typeface="Arial" charset="0"/>
              </a:rPr>
              <a:t> </a:t>
            </a:r>
          </a:p>
        </p:txBody>
      </p:sp>
      <p:sp>
        <p:nvSpPr>
          <p:cNvPr id="3075" name="Rectangle 3"/>
          <p:cNvSpPr>
            <a:spLocks noChangeArrowheads="1"/>
          </p:cNvSpPr>
          <p:nvPr/>
        </p:nvSpPr>
        <p:spPr bwMode="auto">
          <a:xfrm>
            <a:off x="457433" y="3429001"/>
            <a:ext cx="8229134" cy="3090863"/>
          </a:xfrm>
          <a:prstGeom prst="rect">
            <a:avLst/>
          </a:prstGeom>
          <a:noFill/>
          <a:ln w="12700">
            <a:noFill/>
            <a:miter lim="800000"/>
            <a:headEnd type="none" w="sm" len="sm"/>
            <a:tailEnd type="none" w="sm" len="sm"/>
          </a:ln>
        </p:spPr>
        <p:txBody>
          <a:bodyPr wrap="none" lIns="92075" tIns="46038" rIns="92075" bIns="46038" anchor="ctr"/>
          <a:lstStyle/>
          <a:p>
            <a:pPr algn="ctr" eaLnBrk="0" hangingPunct="0">
              <a:spcBef>
                <a:spcPct val="20000"/>
              </a:spcBef>
              <a:buClr>
                <a:schemeClr val="accent2"/>
              </a:buClr>
              <a:buSzPct val="80000"/>
              <a:buFont typeface="Wingdings" pitchFamily="2" charset="2"/>
              <a:buNone/>
            </a:pPr>
            <a:endParaRPr kumimoji="1" lang="ru-RU" sz="280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Заголовок 1"/>
          <p:cNvSpPr>
            <a:spLocks noGrp="1"/>
          </p:cNvSpPr>
          <p:nvPr>
            <p:ph type="title"/>
          </p:nvPr>
        </p:nvSpPr>
        <p:spPr>
          <a:xfrm>
            <a:off x="314776" y="277813"/>
            <a:ext cx="8514448" cy="703262"/>
          </a:xfrm>
        </p:spPr>
        <p:txBody>
          <a:bodyPr/>
          <a:lstStyle/>
          <a:p>
            <a:pPr algn="ctr" eaLnBrk="1" hangingPunct="1"/>
            <a:r>
              <a:rPr lang="ru-RU" sz="3800" b="1" smtClean="0">
                <a:solidFill>
                  <a:srgbClr val="CC3300"/>
                </a:solidFill>
                <a:latin typeface="Times New Roman" pitchFamily="18" charset="0"/>
                <a:cs typeface="Times New Roman" pitchFamily="18" charset="0"/>
              </a:rPr>
              <a:t>Құрметті сайтты пайдаланушылар</a:t>
            </a:r>
            <a:r>
              <a:rPr lang="ru-RU" sz="3800" b="1" smtClean="0">
                <a:solidFill>
                  <a:srgbClr val="CC3300"/>
                </a:solidFill>
                <a:latin typeface="Arial" charset="0"/>
              </a:rPr>
              <a:t>!</a:t>
            </a:r>
            <a:endParaRPr lang="ru-RU" sz="3800" smtClean="0">
              <a:solidFill>
                <a:srgbClr val="CC3300"/>
              </a:solidFill>
              <a:latin typeface="Arial" charset="0"/>
            </a:endParaRPr>
          </a:p>
        </p:txBody>
      </p:sp>
      <p:sp>
        <p:nvSpPr>
          <p:cNvPr id="4099" name="Содержимое 2"/>
          <p:cNvSpPr>
            <a:spLocks noGrp="1"/>
          </p:cNvSpPr>
          <p:nvPr>
            <p:ph idx="1"/>
          </p:nvPr>
        </p:nvSpPr>
        <p:spPr>
          <a:xfrm>
            <a:off x="493097" y="981075"/>
            <a:ext cx="8229135" cy="4845050"/>
          </a:xfrm>
        </p:spPr>
        <p:txBody>
          <a:bodyPr>
            <a:normAutofit/>
          </a:bodyPr>
          <a:lstStyle/>
          <a:p>
            <a:pPr algn="just" eaLnBrk="1" hangingPunct="1">
              <a:buFont typeface="Wingdings" pitchFamily="2" charset="2"/>
              <a:buNone/>
            </a:pPr>
            <a:r>
              <a:rPr lang="ru-RU" sz="1600" dirty="0" smtClean="0"/>
              <a:t>		</a:t>
            </a:r>
            <a:r>
              <a:rPr lang="ru-RU" sz="1600" dirty="0" err="1" smtClean="0">
                <a:latin typeface="Times New Roman" pitchFamily="18" charset="0"/>
                <a:cs typeface="Times New Roman" pitchFamily="18" charset="0"/>
              </a:rPr>
              <a:t>Сіздердің</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назарларыңызға</a:t>
            </a:r>
            <a:r>
              <a:rPr lang="ru-RU" sz="1600" dirty="0" smtClean="0">
                <a:latin typeface="Times New Roman" pitchFamily="18" charset="0"/>
                <a:cs typeface="Times New Roman" pitchFamily="18" charset="0"/>
              </a:rPr>
              <a:t> 20</a:t>
            </a:r>
            <a:r>
              <a:rPr lang="en-US" sz="1600" dirty="0" smtClean="0">
                <a:latin typeface="Times New Roman" pitchFamily="18" charset="0"/>
                <a:cs typeface="Times New Roman" pitchFamily="18" charset="0"/>
              </a:rPr>
              <a:t>2</a:t>
            </a:r>
            <a:r>
              <a:rPr lang="ru-RU" sz="1600" dirty="0" smtClean="0">
                <a:latin typeface="Times New Roman" pitchFamily="18" charset="0"/>
                <a:cs typeface="Times New Roman" pitchFamily="18" charset="0"/>
              </a:rPr>
              <a:t>6-20</a:t>
            </a:r>
            <a:r>
              <a:rPr lang="en-US" sz="1600" dirty="0" smtClean="0">
                <a:latin typeface="Times New Roman" pitchFamily="18" charset="0"/>
                <a:cs typeface="Times New Roman" pitchFamily="18" charset="0"/>
              </a:rPr>
              <a:t>2</a:t>
            </a:r>
            <a:r>
              <a:rPr lang="ru-RU" sz="1600" dirty="0" smtClean="0">
                <a:latin typeface="Times New Roman" pitchFamily="18" charset="0"/>
                <a:cs typeface="Times New Roman" pitchFamily="18" charset="0"/>
              </a:rPr>
              <a:t>8 </a:t>
            </a:r>
            <a:r>
              <a:rPr lang="ru-RU" sz="1600" dirty="0" err="1" smtClean="0">
                <a:latin typeface="Times New Roman" pitchFamily="18" charset="0"/>
                <a:cs typeface="Times New Roman" pitchFamily="18" charset="0"/>
              </a:rPr>
              <a:t>жылдарға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арналған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азаматтық</a:t>
            </a:r>
            <a:r>
              <a:rPr lang="ru-RU" sz="1600" dirty="0" smtClean="0">
                <a:latin typeface="Times New Roman" pitchFamily="18" charset="0"/>
                <a:cs typeface="Times New Roman" pitchFamily="18" charset="0"/>
              </a:rPr>
              <a:t> бюджет </a:t>
            </a:r>
            <a:r>
              <a:rPr lang="ru-RU" sz="1600" dirty="0" err="1" smtClean="0">
                <a:latin typeface="Times New Roman" pitchFamily="18" charset="0"/>
                <a:cs typeface="Times New Roman" pitchFamily="18" charset="0"/>
              </a:rPr>
              <a:t>ұсынылған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мұнда</a:t>
            </a:r>
            <a:r>
              <a:rPr lang="ru-RU" sz="1600" dirty="0" smtClean="0">
                <a:latin typeface="Times New Roman" pitchFamily="18" charset="0"/>
                <a:cs typeface="Times New Roman" pitchFamily="18" charset="0"/>
              </a:rPr>
              <a:t> </a:t>
            </a:r>
            <a:r>
              <a:rPr lang="kk-KZ" sz="1600" dirty="0" smtClean="0">
                <a:latin typeface="Times New Roman" pitchFamily="18" charset="0"/>
                <a:cs typeface="Times New Roman" pitchFamily="18" charset="0"/>
              </a:rPr>
              <a:t>Ақтау</a:t>
            </a:r>
            <a:r>
              <a:rPr lang="kk-KZ" sz="1600" b="1" dirty="0" smtClean="0">
                <a:solidFill>
                  <a:srgbClr val="C00000"/>
                </a:solidFill>
                <a:latin typeface="Times New Roman" pitchFamily="18" charset="0"/>
                <a:cs typeface="Times New Roman" pitchFamily="18" charset="0"/>
              </a:rPr>
              <a:t> </a:t>
            </a:r>
            <a:r>
              <a:rPr lang="kk-KZ" sz="1600" dirty="0" smtClean="0">
                <a:latin typeface="Times New Roman" pitchFamily="18" charset="0"/>
                <a:cs typeface="Times New Roman" pitchFamily="18" charset="0"/>
              </a:rPr>
              <a:t>ауылдық округінің </a:t>
            </a:r>
            <a:r>
              <a:rPr lang="ru-RU" sz="1600" dirty="0" err="1" smtClean="0">
                <a:latin typeface="Times New Roman" pitchFamily="18" charset="0"/>
                <a:cs typeface="Times New Roman" pitchFamily="18" charset="0"/>
              </a:rPr>
              <a:t>бюджетінің негізгі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көрсеткіштері туралы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бюджеттік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қаражат шығындарының бағыттары және </a:t>
            </a:r>
            <a:r>
              <a:rPr lang="ru-RU" sz="1600" dirty="0" smtClean="0">
                <a:latin typeface="Times New Roman" pitchFamily="18" charset="0"/>
                <a:cs typeface="Times New Roman" pitchFamily="18" charset="0"/>
              </a:rPr>
              <a:t>оны </a:t>
            </a:r>
            <a:r>
              <a:rPr lang="ru-RU" sz="1600" dirty="0" err="1" smtClean="0">
                <a:latin typeface="Times New Roman" pitchFamily="18" charset="0"/>
                <a:cs typeface="Times New Roman" pitchFamily="18" charset="0"/>
              </a:rPr>
              <a:t>қалыптастыру параметрлері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туралы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ақпарат берілген</a:t>
            </a:r>
            <a:r>
              <a:rPr lang="ru-RU" sz="1600" dirty="0" smtClean="0">
                <a:latin typeface="Times New Roman" pitchFamily="18" charset="0"/>
                <a:cs typeface="Times New Roman" pitchFamily="18" charset="0"/>
              </a:rPr>
              <a:t>. </a:t>
            </a:r>
            <a:endParaRPr lang="en-US" sz="1600" dirty="0" smtClean="0">
              <a:latin typeface="Times New Roman" pitchFamily="18" charset="0"/>
              <a:cs typeface="Times New Roman" pitchFamily="18" charset="0"/>
            </a:endParaRPr>
          </a:p>
          <a:p>
            <a:pPr algn="just" eaLnBrk="1" hangingPunct="1">
              <a:buFont typeface="Wingdings" pitchFamily="2" charset="2"/>
              <a:buNone/>
            </a:pPr>
            <a:r>
              <a:rPr lang="en-US"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Жаңаарқа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аудандық</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мәслихатының</a:t>
            </a:r>
            <a:r>
              <a:rPr lang="ru-RU" sz="1600" dirty="0" smtClean="0">
                <a:latin typeface="Times New Roman" pitchFamily="18" charset="0"/>
                <a:cs typeface="Times New Roman" pitchFamily="18" charset="0"/>
              </a:rPr>
              <a:t> 2026 </a:t>
            </a:r>
            <a:r>
              <a:rPr lang="ru-RU" sz="1600" dirty="0" err="1" smtClean="0">
                <a:latin typeface="Times New Roman" pitchFamily="18" charset="0"/>
                <a:cs typeface="Times New Roman" pitchFamily="18" charset="0"/>
              </a:rPr>
              <a:t>жылғы</a:t>
            </a:r>
            <a:r>
              <a:rPr lang="ru-RU"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12 </a:t>
            </a:r>
            <a:r>
              <a:rPr lang="kk-KZ" sz="1600" dirty="0" smtClean="0">
                <a:latin typeface="Times New Roman" pitchFamily="18" charset="0"/>
                <a:cs typeface="Times New Roman" pitchFamily="18" charset="0"/>
              </a:rPr>
              <a:t>қыркүйектегі</a:t>
            </a:r>
            <a:r>
              <a:rPr lang="ru-RU"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сессиясының</a:t>
            </a:r>
            <a:r>
              <a:rPr lang="ru-RU" sz="1600" dirty="0" smtClean="0">
                <a:latin typeface="Times New Roman" pitchFamily="18" charset="0"/>
                <a:cs typeface="Times New Roman" pitchFamily="18" charset="0"/>
              </a:rPr>
              <a:t> "2026-2028 </a:t>
            </a:r>
            <a:r>
              <a:rPr lang="ru-RU" sz="1600" dirty="0" err="1" smtClean="0">
                <a:latin typeface="Times New Roman" pitchFamily="18" charset="0"/>
                <a:cs typeface="Times New Roman" pitchFamily="18" charset="0"/>
              </a:rPr>
              <a:t>жылдарға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арналған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кенттер</a:t>
            </a:r>
            <a:r>
              <a:rPr lang="ru-RU" sz="1600" dirty="0" smtClean="0">
                <a:latin typeface="Times New Roman" pitchFamily="18" charset="0"/>
                <a:cs typeface="Times New Roman" pitchFamily="18" charset="0"/>
              </a:rPr>
              <a:t> мен </a:t>
            </a:r>
            <a:r>
              <a:rPr lang="ru-RU" sz="1600" dirty="0" err="1" smtClean="0">
                <a:latin typeface="Times New Roman" pitchFamily="18" charset="0"/>
                <a:cs typeface="Times New Roman" pitchFamily="18" charset="0"/>
              </a:rPr>
              <a:t>ауылдық</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округтердің</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бюджеті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туралы</a:t>
            </a:r>
            <a:r>
              <a:rPr lang="ru-RU" sz="160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48/263 </a:t>
            </a:r>
            <a:r>
              <a:rPr lang="ru-RU" sz="1600" dirty="0" err="1" smtClean="0">
                <a:latin typeface="Times New Roman" pitchFamily="18" charset="0"/>
                <a:cs typeface="Times New Roman" pitchFamily="18" charset="0"/>
              </a:rPr>
              <a:t>шешімі</a:t>
            </a:r>
            <a:endParaRPr lang="ru-RU" sz="1600" dirty="0" smtClean="0">
              <a:latin typeface="Times New Roman" pitchFamily="18" charset="0"/>
              <a:cs typeface="Times New Roman" pitchFamily="18" charset="0"/>
            </a:endParaRPr>
          </a:p>
          <a:p>
            <a:pPr eaLnBrk="1" hangingPunct="1">
              <a:buFont typeface="Wingdings" pitchFamily="2" charset="2"/>
              <a:buNone/>
            </a:pP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Аталған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құжат</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мынадай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бөлімдерден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тұрады</a:t>
            </a:r>
            <a:r>
              <a:rPr lang="ru-RU" sz="1600" dirty="0" smtClean="0">
                <a:latin typeface="Times New Roman" pitchFamily="18" charset="0"/>
                <a:cs typeface="Times New Roman" pitchFamily="18" charset="0"/>
              </a:rPr>
              <a:t>: </a:t>
            </a:r>
          </a:p>
          <a:p>
            <a:pPr eaLnBrk="1" hangingPunct="1">
              <a:buFont typeface="Wingdings" pitchFamily="2" charset="2"/>
              <a:buNone/>
            </a:pPr>
            <a:r>
              <a:rPr lang="ru-RU" sz="1600" dirty="0" smtClean="0">
                <a:latin typeface="Times New Roman" pitchFamily="18" charset="0"/>
                <a:cs typeface="Times New Roman" pitchFamily="18" charset="0"/>
              </a:rPr>
              <a:t>     - </a:t>
            </a:r>
            <a:r>
              <a:rPr lang="ru-RU" sz="1600" dirty="0" err="1" smtClean="0">
                <a:latin typeface="Times New Roman" pitchFamily="18" charset="0"/>
                <a:cs typeface="Times New Roman" pitchFamily="18" charset="0"/>
              </a:rPr>
              <a:t>әлеуметтік-экономикалық</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дамуының</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негізгі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көрсеткіштері</a:t>
            </a:r>
            <a:r>
              <a:rPr lang="ru-RU" sz="1600" dirty="0" smtClean="0">
                <a:latin typeface="Times New Roman" pitchFamily="18" charset="0"/>
                <a:cs typeface="Times New Roman" pitchFamily="18" charset="0"/>
              </a:rPr>
              <a:t>;</a:t>
            </a:r>
          </a:p>
          <a:p>
            <a:pPr eaLnBrk="1" hangingPunct="1">
              <a:buFont typeface="Wingdings" pitchFamily="2" charset="2"/>
              <a:buNone/>
            </a:pPr>
            <a:r>
              <a:rPr lang="ru-RU" sz="1600" dirty="0" smtClean="0">
                <a:latin typeface="Times New Roman" pitchFamily="18" charset="0"/>
                <a:cs typeface="Times New Roman" pitchFamily="18" charset="0"/>
              </a:rPr>
              <a:t>     - бюджет </a:t>
            </a:r>
            <a:r>
              <a:rPr lang="ru-RU" sz="1600" dirty="0" err="1" smtClean="0">
                <a:latin typeface="Times New Roman" pitchFamily="18" charset="0"/>
                <a:cs typeface="Times New Roman" pitchFamily="18" charset="0"/>
              </a:rPr>
              <a:t>түсімдері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және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шығындары</a:t>
            </a:r>
            <a:r>
              <a:rPr lang="ru-RU" sz="1600" dirty="0" smtClean="0">
                <a:latin typeface="Times New Roman" pitchFamily="18" charset="0"/>
                <a:cs typeface="Times New Roman" pitchFamily="18" charset="0"/>
              </a:rPr>
              <a:t>;</a:t>
            </a:r>
          </a:p>
          <a:p>
            <a:pPr eaLnBrk="1" hangingPunct="1">
              <a:buFont typeface="Wingdings" pitchFamily="2" charset="2"/>
              <a:buNone/>
            </a:pPr>
            <a:r>
              <a:rPr lang="ru-RU" sz="1600" dirty="0" smtClean="0">
                <a:latin typeface="Times New Roman" pitchFamily="18" charset="0"/>
                <a:cs typeface="Times New Roman" pitchFamily="18" charset="0"/>
              </a:rPr>
              <a:t>     - бюджет </a:t>
            </a:r>
            <a:r>
              <a:rPr lang="ru-RU" sz="1600" dirty="0" err="1" smtClean="0">
                <a:latin typeface="Times New Roman" pitchFamily="18" charset="0"/>
                <a:cs typeface="Times New Roman" pitchFamily="18" charset="0"/>
              </a:rPr>
              <a:t>орындалысы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туралы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есеп</a:t>
            </a:r>
            <a:r>
              <a:rPr lang="ru-RU" sz="1600" dirty="0" smtClean="0">
                <a:latin typeface="Times New Roman" pitchFamily="18" charset="0"/>
                <a:cs typeface="Times New Roman" pitchFamily="18" charset="0"/>
              </a:rPr>
              <a:t>.</a:t>
            </a:r>
          </a:p>
          <a:p>
            <a:pPr>
              <a:buFont typeface="Wingdings" pitchFamily="2" charset="2"/>
              <a:buNone/>
            </a:pPr>
            <a:r>
              <a:rPr lang="ru-RU" sz="1600" dirty="0" smtClean="0">
                <a:latin typeface="Times New Roman" pitchFamily="18" charset="0"/>
                <a:cs typeface="Times New Roman" pitchFamily="18" charset="0"/>
              </a:rPr>
              <a:t>       </a:t>
            </a:r>
            <a:endParaRPr lang="ru-RU" sz="1200" i="1" dirty="0" smtClean="0">
              <a:latin typeface="Times New Roman" pitchFamily="18" charset="0"/>
              <a:cs typeface="Times New Roman" pitchFamily="18" charset="0"/>
            </a:endParaRPr>
          </a:p>
          <a:p>
            <a:pPr algn="just" eaLnBrk="1" hangingPunct="1">
              <a:buFont typeface="Wingdings" pitchFamily="2" charset="2"/>
              <a:buNone/>
            </a:pPr>
            <a:r>
              <a:rPr lang="ru-RU" sz="1200" dirty="0" smtClean="0">
                <a:latin typeface="Times New Roman" pitchFamily="18" charset="0"/>
                <a:cs typeface="Times New Roman" pitchFamily="18" charset="0"/>
              </a:rPr>
              <a:t> </a:t>
            </a:r>
          </a:p>
          <a:p>
            <a:pPr eaLnBrk="1" hangingPunct="1">
              <a:buFont typeface="Wingdings" pitchFamily="2" charset="2"/>
              <a:buNone/>
            </a:pPr>
            <a:r>
              <a:rPr lang="ru-RU" sz="1200" dirty="0" smtClean="0">
                <a:latin typeface="Times New Roman" pitchFamily="18" charset="0"/>
                <a:cs typeface="Times New Roman" pitchFamily="18" charset="0"/>
              </a:rPr>
              <a:t> </a:t>
            </a:r>
          </a:p>
          <a:p>
            <a:pPr algn="just" eaLnBrk="1" hangingPunct="1">
              <a:buFont typeface="Wingdings" pitchFamily="2" charset="2"/>
              <a:buNone/>
            </a:pPr>
            <a:endParaRPr lang="ru-RU" sz="1200" i="1" dirty="0" smtClean="0"/>
          </a:p>
          <a:p>
            <a:pPr eaLnBrk="1" hangingPunct="1">
              <a:buFont typeface="Wingdings" pitchFamily="2" charset="2"/>
              <a:buNone/>
            </a:pPr>
            <a:r>
              <a:rPr lang="ru-RU" sz="1400" i="1" dirty="0" smtClean="0"/>
              <a:t/>
            </a:r>
            <a:br>
              <a:rPr lang="ru-RU" sz="1400" i="1" dirty="0" smtClean="0"/>
            </a:br>
            <a:endParaRPr lang="ru-RU" sz="1400" i="1" dirty="0" smtClean="0"/>
          </a:p>
          <a:p>
            <a:pPr eaLnBrk="1" hangingPunct="1"/>
            <a:endParaRPr lang="ru-RU" sz="1400" dirty="0" smtClean="0"/>
          </a:p>
        </p:txBody>
      </p:sp>
      <p:sp>
        <p:nvSpPr>
          <p:cNvPr id="4" name="Номер слайда 3"/>
          <p:cNvSpPr>
            <a:spLocks noGrp="1"/>
          </p:cNvSpPr>
          <p:nvPr>
            <p:ph type="sldNum" sz="quarter" idx="12"/>
          </p:nvPr>
        </p:nvSpPr>
        <p:spPr/>
        <p:txBody>
          <a:bodyPr/>
          <a:lstStyle/>
          <a:p>
            <a:pPr>
              <a:defRPr/>
            </a:pPr>
            <a:fld id="{D9D929E3-CA02-4EB4-8F47-3C8951E12DE9}" type="slidenum">
              <a:rPr lang="ru-RU" altLang="en-US">
                <a:latin typeface="+mn-lt"/>
              </a:rPr>
              <a:pPr>
                <a:defRPr/>
              </a:pPr>
              <a:t>2</a:t>
            </a:fld>
            <a:endParaRPr lang="ru-RU" altLang="en-US" dirty="0">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p:nvPr>
        </p:nvSpPr>
        <p:spPr/>
        <p:txBody>
          <a:bodyPr/>
          <a:lstStyle/>
          <a:p>
            <a:pPr algn="ctr"/>
            <a:r>
              <a:rPr lang="ru-RU" sz="2400" b="1" dirty="0" smtClean="0">
                <a:solidFill>
                  <a:srgbClr val="CC3300"/>
                </a:solidFill>
                <a:latin typeface="Times New Roman" pitchFamily="18" charset="0"/>
                <a:cs typeface="Times New Roman" pitchFamily="18" charset="0"/>
              </a:rPr>
              <a:t>20</a:t>
            </a:r>
            <a:r>
              <a:rPr lang="en-US" sz="2400" b="1" dirty="0" smtClean="0">
                <a:solidFill>
                  <a:srgbClr val="CC3300"/>
                </a:solidFill>
                <a:latin typeface="Times New Roman" pitchFamily="18" charset="0"/>
                <a:cs typeface="Times New Roman" pitchFamily="18" charset="0"/>
              </a:rPr>
              <a:t>2</a:t>
            </a:r>
            <a:r>
              <a:rPr lang="kk-KZ" sz="2400" b="1" dirty="0" smtClean="0">
                <a:solidFill>
                  <a:srgbClr val="CC3300"/>
                </a:solidFill>
                <a:latin typeface="Times New Roman" pitchFamily="18" charset="0"/>
                <a:cs typeface="Times New Roman" pitchFamily="18" charset="0"/>
              </a:rPr>
              <a:t>5</a:t>
            </a:r>
            <a:r>
              <a:rPr lang="ru-RU" sz="2400" b="1" dirty="0" smtClean="0">
                <a:solidFill>
                  <a:srgbClr val="CC3300"/>
                </a:solidFill>
                <a:latin typeface="Times New Roman" pitchFamily="18" charset="0"/>
                <a:cs typeface="Times New Roman" pitchFamily="18" charset="0"/>
              </a:rPr>
              <a:t>-20</a:t>
            </a:r>
            <a:r>
              <a:rPr lang="en-US" sz="2400" b="1" dirty="0" smtClean="0">
                <a:solidFill>
                  <a:srgbClr val="CC3300"/>
                </a:solidFill>
                <a:latin typeface="Times New Roman" pitchFamily="18" charset="0"/>
                <a:cs typeface="Times New Roman" pitchFamily="18" charset="0"/>
              </a:rPr>
              <a:t>2</a:t>
            </a:r>
            <a:r>
              <a:rPr lang="kk-KZ" sz="2400" b="1" dirty="0" smtClean="0">
                <a:solidFill>
                  <a:srgbClr val="CC3300"/>
                </a:solidFill>
                <a:latin typeface="Times New Roman" pitchFamily="18" charset="0"/>
                <a:cs typeface="Times New Roman" pitchFamily="18" charset="0"/>
              </a:rPr>
              <a:t>7</a:t>
            </a:r>
            <a:r>
              <a:rPr lang="ru-RU" sz="2400" b="1" dirty="0" smtClean="0">
                <a:solidFill>
                  <a:srgbClr val="CC3300"/>
                </a:solidFill>
                <a:latin typeface="Times New Roman" pitchFamily="18" charset="0"/>
                <a:cs typeface="Times New Roman" pitchFamily="18" charset="0"/>
              </a:rPr>
              <a:t> </a:t>
            </a:r>
            <a:r>
              <a:rPr lang="ru-RU" sz="2400" b="1" dirty="0" err="1" smtClean="0">
                <a:solidFill>
                  <a:srgbClr val="CC3300"/>
                </a:solidFill>
                <a:latin typeface="Times New Roman" pitchFamily="18" charset="0"/>
                <a:cs typeface="Times New Roman" pitchFamily="18" charset="0"/>
              </a:rPr>
              <a:t>жылдарға</a:t>
            </a:r>
            <a:r>
              <a:rPr lang="ru-RU" sz="2400" b="1" dirty="0" smtClean="0">
                <a:solidFill>
                  <a:srgbClr val="CC3300"/>
                </a:solidFill>
                <a:latin typeface="Times New Roman" pitchFamily="18" charset="0"/>
                <a:cs typeface="Times New Roman" pitchFamily="18" charset="0"/>
              </a:rPr>
              <a:t> </a:t>
            </a:r>
            <a:r>
              <a:rPr lang="ru-RU" sz="2400" b="1" dirty="0" err="1" smtClean="0">
                <a:solidFill>
                  <a:srgbClr val="CC3300"/>
                </a:solidFill>
                <a:latin typeface="Times New Roman" pitchFamily="18" charset="0"/>
                <a:cs typeface="Times New Roman" pitchFamily="18" charset="0"/>
              </a:rPr>
              <a:t>арналған</a:t>
            </a:r>
            <a:r>
              <a:rPr lang="ru-RU" sz="2400" b="1" dirty="0" smtClean="0">
                <a:solidFill>
                  <a:srgbClr val="CC3300"/>
                </a:solidFill>
                <a:latin typeface="Times New Roman" pitchFamily="18" charset="0"/>
                <a:cs typeface="Times New Roman" pitchFamily="18" charset="0"/>
              </a:rPr>
              <a:t> </a:t>
            </a:r>
            <a:r>
              <a:rPr lang="ru-RU" sz="2400" b="1" dirty="0" err="1" smtClean="0">
                <a:solidFill>
                  <a:srgbClr val="CC3300"/>
                </a:solidFill>
                <a:latin typeface="Times New Roman" pitchFamily="18" charset="0"/>
                <a:cs typeface="Times New Roman" pitchFamily="18" charset="0"/>
              </a:rPr>
              <a:t>ауданының</a:t>
            </a:r>
            <a:r>
              <a:rPr lang="ru-RU" sz="2400" b="1" dirty="0" smtClean="0">
                <a:solidFill>
                  <a:srgbClr val="CC3300"/>
                </a:solidFill>
                <a:latin typeface="Times New Roman" pitchFamily="18" charset="0"/>
                <a:cs typeface="Times New Roman" pitchFamily="18" charset="0"/>
              </a:rPr>
              <a:t> </a:t>
            </a:r>
            <a:r>
              <a:rPr lang="ru-RU" sz="2400" b="1" dirty="0" err="1" smtClean="0">
                <a:solidFill>
                  <a:srgbClr val="CC3300"/>
                </a:solidFill>
                <a:latin typeface="Times New Roman" pitchFamily="18" charset="0"/>
                <a:cs typeface="Times New Roman" pitchFamily="18" charset="0"/>
              </a:rPr>
              <a:t>әлеуметтік-экономикалық</a:t>
            </a:r>
            <a:r>
              <a:rPr lang="ru-RU" sz="2400" b="1" dirty="0" smtClean="0">
                <a:solidFill>
                  <a:srgbClr val="CC3300"/>
                </a:solidFill>
                <a:latin typeface="Times New Roman" pitchFamily="18" charset="0"/>
                <a:cs typeface="Times New Roman" pitchFamily="18" charset="0"/>
              </a:rPr>
              <a:t> </a:t>
            </a:r>
            <a:r>
              <a:rPr lang="ru-RU" sz="2400" b="1" dirty="0" err="1" smtClean="0">
                <a:solidFill>
                  <a:srgbClr val="CC3300"/>
                </a:solidFill>
                <a:latin typeface="Times New Roman" pitchFamily="18" charset="0"/>
                <a:cs typeface="Times New Roman" pitchFamily="18" charset="0"/>
              </a:rPr>
              <a:t>дамуының</a:t>
            </a:r>
            <a:r>
              <a:rPr lang="ru-RU" sz="2400" b="1" dirty="0" smtClean="0">
                <a:solidFill>
                  <a:srgbClr val="CC3300"/>
                </a:solidFill>
                <a:latin typeface="Times New Roman" pitchFamily="18" charset="0"/>
                <a:cs typeface="Times New Roman" pitchFamily="18" charset="0"/>
              </a:rPr>
              <a:t> </a:t>
            </a:r>
            <a:r>
              <a:rPr lang="ru-RU" sz="2400" b="1" dirty="0" err="1" smtClean="0">
                <a:solidFill>
                  <a:srgbClr val="CC3300"/>
                </a:solidFill>
                <a:latin typeface="Times New Roman" pitchFamily="18" charset="0"/>
                <a:cs typeface="Times New Roman" pitchFamily="18" charset="0"/>
              </a:rPr>
              <a:t>негізгі</a:t>
            </a:r>
            <a:r>
              <a:rPr lang="ru-RU" sz="2400" b="1" dirty="0" smtClean="0">
                <a:solidFill>
                  <a:srgbClr val="CC3300"/>
                </a:solidFill>
                <a:latin typeface="Times New Roman" pitchFamily="18" charset="0"/>
                <a:cs typeface="Times New Roman" pitchFamily="18" charset="0"/>
              </a:rPr>
              <a:t> </a:t>
            </a:r>
            <a:r>
              <a:rPr lang="ru-RU" sz="2400" b="1" dirty="0" err="1" smtClean="0">
                <a:solidFill>
                  <a:srgbClr val="CC3300"/>
                </a:solidFill>
                <a:latin typeface="Times New Roman" pitchFamily="18" charset="0"/>
                <a:cs typeface="Times New Roman" pitchFamily="18" charset="0"/>
              </a:rPr>
              <a:t>көрсеткіштері</a:t>
            </a:r>
            <a:endParaRPr lang="ru-RU" sz="2400" b="1" dirty="0" smtClean="0">
              <a:solidFill>
                <a:srgbClr val="CC3300"/>
              </a:solidFill>
              <a:latin typeface="Times New Roman" pitchFamily="18" charset="0"/>
              <a:cs typeface="Times New Roman" pitchFamily="18" charset="0"/>
            </a:endParaRPr>
          </a:p>
        </p:txBody>
      </p:sp>
      <p:graphicFrame>
        <p:nvGraphicFramePr>
          <p:cNvPr id="12373" name="Group 85"/>
          <p:cNvGraphicFramePr>
            <a:graphicFrameLocks noGrp="1"/>
          </p:cNvGraphicFramePr>
          <p:nvPr>
            <p:ph sz="half" idx="1"/>
            <p:extLst>
              <p:ext uri="{D42A27DB-BD31-4B8C-83A1-F6EECF244321}">
                <p14:modId xmlns:p14="http://schemas.microsoft.com/office/powerpoint/2010/main" val="3209941269"/>
              </p:ext>
            </p:extLst>
          </p:nvPr>
        </p:nvGraphicFramePr>
        <p:xfrm>
          <a:off x="454332" y="1571626"/>
          <a:ext cx="8374146" cy="4403090"/>
        </p:xfrm>
        <a:graphic>
          <a:graphicData uri="http://schemas.openxmlformats.org/drawingml/2006/table">
            <a:tbl>
              <a:tblPr/>
              <a:tblGrid>
                <a:gridCol w="425724">
                  <a:extLst>
                    <a:ext uri="{9D8B030D-6E8A-4147-A177-3AD203B41FA5}">
                      <a16:colId xmlns:a16="http://schemas.microsoft.com/office/drawing/2014/main" val="20000"/>
                    </a:ext>
                  </a:extLst>
                </a:gridCol>
                <a:gridCol w="3768144">
                  <a:extLst>
                    <a:ext uri="{9D8B030D-6E8A-4147-A177-3AD203B41FA5}">
                      <a16:colId xmlns:a16="http://schemas.microsoft.com/office/drawing/2014/main" val="20001"/>
                    </a:ext>
                  </a:extLst>
                </a:gridCol>
                <a:gridCol w="970475">
                  <a:extLst>
                    <a:ext uri="{9D8B030D-6E8A-4147-A177-3AD203B41FA5}">
                      <a16:colId xmlns:a16="http://schemas.microsoft.com/office/drawing/2014/main" val="20002"/>
                    </a:ext>
                  </a:extLst>
                </a:gridCol>
                <a:gridCol w="1046675">
                  <a:extLst>
                    <a:ext uri="{9D8B030D-6E8A-4147-A177-3AD203B41FA5}">
                      <a16:colId xmlns:a16="http://schemas.microsoft.com/office/drawing/2014/main" val="20003"/>
                    </a:ext>
                  </a:extLst>
                </a:gridCol>
                <a:gridCol w="1046675">
                  <a:extLst>
                    <a:ext uri="{9D8B030D-6E8A-4147-A177-3AD203B41FA5}">
                      <a16:colId xmlns:a16="http://schemas.microsoft.com/office/drawing/2014/main" val="20004"/>
                    </a:ext>
                  </a:extLst>
                </a:gridCol>
                <a:gridCol w="1116453">
                  <a:extLst>
                    <a:ext uri="{9D8B030D-6E8A-4147-A177-3AD203B41FA5}">
                      <a16:colId xmlns:a16="http://schemas.microsoft.com/office/drawing/2014/main" val="20005"/>
                    </a:ext>
                  </a:extLst>
                </a:gridCol>
              </a:tblGrid>
              <a:tr h="871538">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1" i="0" u="none" strike="noStrike" cap="none" normalizeH="0" baseline="0" dirty="0" smtClean="0">
                          <a:ln>
                            <a:noFill/>
                          </a:ln>
                          <a:solidFill>
                            <a:schemeClr val="tx1"/>
                          </a:solidFill>
                          <a:effectLst/>
                          <a:latin typeface="Arial" charset="0"/>
                          <a:cs typeface="Arial" charset="0"/>
                        </a:rPr>
                        <a:t>№ </a:t>
                      </a:r>
                      <a:r>
                        <a:rPr kumimoji="0" lang="ru-RU" sz="1200" b="1" i="0" u="none" strike="noStrike" cap="none" normalizeH="0" baseline="0" dirty="0" err="1" smtClean="0">
                          <a:ln>
                            <a:noFill/>
                          </a:ln>
                          <a:solidFill>
                            <a:schemeClr val="tx1"/>
                          </a:solidFill>
                          <a:effectLst/>
                          <a:latin typeface="Arial" charset="0"/>
                          <a:cs typeface="Arial" charset="0"/>
                        </a:rPr>
                        <a:t>р</a:t>
                      </a:r>
                      <a:r>
                        <a:rPr kumimoji="0" lang="ru-RU" sz="1200" b="1" i="0" u="none" strike="noStrike" cap="none" normalizeH="0" baseline="0" dirty="0" smtClean="0">
                          <a:ln>
                            <a:noFill/>
                          </a:ln>
                          <a:solidFill>
                            <a:schemeClr val="tx1"/>
                          </a:solidFill>
                          <a:effectLst/>
                          <a:latin typeface="Arial" charset="0"/>
                          <a:cs typeface="Arial" charset="0"/>
                        </a:rPr>
                        <a:t>/с</a:t>
                      </a:r>
                    </a:p>
                  </a:txBody>
                  <a:tcPr marL="89316" marR="8931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400" b="1" i="0" u="none" strike="noStrike" cap="none" normalizeH="0" baseline="0" dirty="0" smtClean="0">
                          <a:ln>
                            <a:noFill/>
                          </a:ln>
                          <a:solidFill>
                            <a:schemeClr val="tx1"/>
                          </a:solidFill>
                          <a:effectLst/>
                          <a:latin typeface="Arial" charset="0"/>
                          <a:cs typeface="Arial" charset="0"/>
                        </a:rPr>
                        <a:t>Көрсеткіштер атауы</a:t>
                      </a:r>
                      <a:endParaRPr kumimoji="0" lang="ru-RU" sz="1400" b="1" i="0" u="none" strike="noStrike" cap="none" normalizeH="0" baseline="0" dirty="0" smtClean="0">
                        <a:ln>
                          <a:noFill/>
                        </a:ln>
                        <a:solidFill>
                          <a:schemeClr val="tx1"/>
                        </a:solidFill>
                        <a:effectLst/>
                        <a:latin typeface="Arial" charset="0"/>
                        <a:cs typeface="Arial" charset="0"/>
                      </a:endParaRPr>
                    </a:p>
                  </a:txBody>
                  <a:tcPr marL="87909" marR="87909"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1" i="0" u="none" strike="noStrike" cap="none" normalizeH="0" baseline="0" dirty="0" smtClean="0">
                          <a:ln>
                            <a:noFill/>
                          </a:ln>
                          <a:solidFill>
                            <a:schemeClr val="tx1"/>
                          </a:solidFill>
                          <a:effectLst/>
                          <a:latin typeface="Arial" charset="0"/>
                          <a:cs typeface="Arial" charset="0"/>
                        </a:rPr>
                        <a:t>2024 </a:t>
                      </a:r>
                      <a:r>
                        <a:rPr kumimoji="0" lang="ru-RU" sz="1400" b="1" i="0" u="none" strike="noStrike" cap="none" normalizeH="0" baseline="0" dirty="0" err="1" smtClean="0">
                          <a:ln>
                            <a:noFill/>
                          </a:ln>
                          <a:solidFill>
                            <a:schemeClr val="tx1"/>
                          </a:solidFill>
                          <a:effectLst/>
                          <a:latin typeface="Arial" charset="0"/>
                          <a:cs typeface="Arial" charset="0"/>
                        </a:rPr>
                        <a:t>жыл</a:t>
                      </a:r>
                      <a:endParaRPr kumimoji="0" lang="ru-RU" sz="1400" b="1" i="0" u="none" strike="noStrike" cap="none" normalizeH="0" baseline="0" dirty="0" smtClean="0">
                        <a:ln>
                          <a:noFill/>
                        </a:ln>
                        <a:solidFill>
                          <a:schemeClr val="tx1"/>
                        </a:solidFill>
                        <a:effectLst/>
                        <a:latin typeface="Arial" charset="0"/>
                        <a:cs typeface="Arial" charset="0"/>
                      </a:endParaRPr>
                    </a:p>
                  </a:txBody>
                  <a:tcPr marL="87909" marR="87909"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1" i="0" u="none" strike="noStrike" cap="none" normalizeH="0" baseline="0" dirty="0" smtClean="0">
                          <a:ln>
                            <a:noFill/>
                          </a:ln>
                          <a:solidFill>
                            <a:schemeClr val="tx1"/>
                          </a:solidFill>
                          <a:effectLst/>
                          <a:latin typeface="Arial" charset="0"/>
                          <a:cs typeface="Arial" charset="0"/>
                        </a:rPr>
                        <a:t>20</a:t>
                      </a:r>
                      <a:r>
                        <a:rPr kumimoji="0" lang="en-US" sz="1400" b="1" i="0" u="none" strike="noStrike" cap="none" normalizeH="0" baseline="0" dirty="0" smtClean="0">
                          <a:ln>
                            <a:noFill/>
                          </a:ln>
                          <a:solidFill>
                            <a:schemeClr val="tx1"/>
                          </a:solidFill>
                          <a:effectLst/>
                          <a:latin typeface="Arial" charset="0"/>
                          <a:cs typeface="Arial" charset="0"/>
                        </a:rPr>
                        <a:t>2</a:t>
                      </a:r>
                      <a:r>
                        <a:rPr kumimoji="0" lang="kk-KZ" sz="1400" b="1" i="0" u="none" strike="noStrike" cap="none" normalizeH="0" baseline="0" dirty="0" smtClean="0">
                          <a:ln>
                            <a:noFill/>
                          </a:ln>
                          <a:solidFill>
                            <a:schemeClr val="tx1"/>
                          </a:solidFill>
                          <a:effectLst/>
                          <a:latin typeface="Arial" charset="0"/>
                          <a:cs typeface="Arial" charset="0"/>
                        </a:rPr>
                        <a:t>5</a:t>
                      </a:r>
                      <a:r>
                        <a:rPr kumimoji="0" lang="ru-RU" sz="1400" b="1" i="0" u="none" strike="noStrike" cap="none" normalizeH="0" baseline="0" dirty="0" smtClean="0">
                          <a:ln>
                            <a:noFill/>
                          </a:ln>
                          <a:solidFill>
                            <a:schemeClr val="tx1"/>
                          </a:solidFill>
                          <a:effectLst/>
                          <a:latin typeface="Arial" charset="0"/>
                          <a:cs typeface="Arial" charset="0"/>
                        </a:rPr>
                        <a:t> </a:t>
                      </a:r>
                      <a:r>
                        <a:rPr kumimoji="0" lang="ru-RU" sz="1400" b="1" i="0" u="none" strike="noStrike" cap="none" normalizeH="0" baseline="0" dirty="0" err="1" smtClean="0">
                          <a:ln>
                            <a:noFill/>
                          </a:ln>
                          <a:solidFill>
                            <a:schemeClr val="tx1"/>
                          </a:solidFill>
                          <a:effectLst/>
                          <a:latin typeface="Arial" charset="0"/>
                          <a:cs typeface="Arial" charset="0"/>
                        </a:rPr>
                        <a:t>жыл</a:t>
                      </a:r>
                      <a:endParaRPr kumimoji="0" lang="ru-RU" sz="1400" b="1" i="0" u="none" strike="noStrike" cap="none" normalizeH="0" baseline="0" dirty="0" smtClean="0">
                        <a:ln>
                          <a:noFill/>
                        </a:ln>
                        <a:solidFill>
                          <a:schemeClr val="tx1"/>
                        </a:solidFill>
                        <a:effectLst/>
                        <a:latin typeface="Arial" charset="0"/>
                        <a:cs typeface="Arial" charset="0"/>
                      </a:endParaRPr>
                    </a:p>
                  </a:txBody>
                  <a:tcPr marL="87909" marR="87909"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1" i="0" u="none" strike="noStrike" cap="none" normalizeH="0" baseline="0" dirty="0" smtClean="0">
                          <a:ln>
                            <a:noFill/>
                          </a:ln>
                          <a:solidFill>
                            <a:schemeClr val="tx1"/>
                          </a:solidFill>
                          <a:effectLst/>
                          <a:latin typeface="Arial" charset="0"/>
                          <a:cs typeface="Arial" charset="0"/>
                        </a:rPr>
                        <a:t>20</a:t>
                      </a:r>
                      <a:r>
                        <a:rPr kumimoji="0" lang="en-US" sz="1400" b="1" i="0" u="none" strike="noStrike" cap="none" normalizeH="0" baseline="0" dirty="0" smtClean="0">
                          <a:ln>
                            <a:noFill/>
                          </a:ln>
                          <a:solidFill>
                            <a:schemeClr val="tx1"/>
                          </a:solidFill>
                          <a:effectLst/>
                          <a:latin typeface="Arial" charset="0"/>
                          <a:cs typeface="Arial" charset="0"/>
                        </a:rPr>
                        <a:t>2</a:t>
                      </a:r>
                      <a:r>
                        <a:rPr kumimoji="0" lang="kk-KZ" sz="1400" b="1" i="0" u="none" strike="noStrike" cap="none" normalizeH="0" baseline="0" dirty="0" smtClean="0">
                          <a:ln>
                            <a:noFill/>
                          </a:ln>
                          <a:solidFill>
                            <a:schemeClr val="tx1"/>
                          </a:solidFill>
                          <a:effectLst/>
                          <a:latin typeface="Arial" charset="0"/>
                          <a:cs typeface="Arial" charset="0"/>
                        </a:rPr>
                        <a:t>6</a:t>
                      </a:r>
                      <a:r>
                        <a:rPr kumimoji="0" lang="ru-RU" sz="1400" b="1" i="0" u="none" strike="noStrike" cap="none" normalizeH="0" baseline="0" dirty="0" err="1" smtClean="0">
                          <a:ln>
                            <a:noFill/>
                          </a:ln>
                          <a:solidFill>
                            <a:schemeClr val="tx1"/>
                          </a:solidFill>
                          <a:effectLst/>
                          <a:latin typeface="Arial" charset="0"/>
                          <a:cs typeface="Arial" charset="0"/>
                        </a:rPr>
                        <a:t>жыл</a:t>
                      </a:r>
                      <a:endParaRPr kumimoji="0" lang="ru-RU" sz="1400" b="1" i="0" u="none" strike="noStrike" cap="none" normalizeH="0" baseline="0" dirty="0" smtClean="0">
                        <a:ln>
                          <a:noFill/>
                        </a:ln>
                        <a:solidFill>
                          <a:schemeClr val="tx1"/>
                        </a:solidFill>
                        <a:effectLst/>
                        <a:latin typeface="Arial" charset="0"/>
                        <a:cs typeface="Arial" charset="0"/>
                      </a:endParaRPr>
                    </a:p>
                  </a:txBody>
                  <a:tcPr marL="87909" marR="87909"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1" i="0" u="none" strike="noStrike" cap="none" normalizeH="0" baseline="0" dirty="0" smtClean="0">
                          <a:ln>
                            <a:noFill/>
                          </a:ln>
                          <a:solidFill>
                            <a:schemeClr val="tx1"/>
                          </a:solidFill>
                          <a:effectLst/>
                          <a:latin typeface="Arial" charset="0"/>
                          <a:cs typeface="Arial" charset="0"/>
                        </a:rPr>
                        <a:t>20</a:t>
                      </a:r>
                      <a:r>
                        <a:rPr kumimoji="0" lang="en-US" sz="1400" b="1" i="0" u="none" strike="noStrike" cap="none" normalizeH="0" baseline="0" dirty="0" smtClean="0">
                          <a:ln>
                            <a:noFill/>
                          </a:ln>
                          <a:solidFill>
                            <a:schemeClr val="tx1"/>
                          </a:solidFill>
                          <a:effectLst/>
                          <a:latin typeface="Arial" charset="0"/>
                          <a:cs typeface="Arial" charset="0"/>
                        </a:rPr>
                        <a:t>2</a:t>
                      </a:r>
                      <a:r>
                        <a:rPr kumimoji="0" lang="kk-KZ" sz="1400" b="1" i="0" u="none" strike="noStrike" cap="none" normalizeH="0" baseline="0" dirty="0" smtClean="0">
                          <a:ln>
                            <a:noFill/>
                          </a:ln>
                          <a:solidFill>
                            <a:schemeClr val="tx1"/>
                          </a:solidFill>
                          <a:effectLst/>
                          <a:latin typeface="Arial" charset="0"/>
                          <a:cs typeface="Arial" charset="0"/>
                        </a:rPr>
                        <a:t>7</a:t>
                      </a:r>
                      <a:r>
                        <a:rPr kumimoji="0" lang="ru-RU" sz="1400" b="1" i="0" u="none" strike="noStrike" cap="none" normalizeH="0" baseline="0" dirty="0" err="1" smtClean="0">
                          <a:ln>
                            <a:noFill/>
                          </a:ln>
                          <a:solidFill>
                            <a:schemeClr val="tx1"/>
                          </a:solidFill>
                          <a:effectLst/>
                          <a:latin typeface="Arial" charset="0"/>
                          <a:cs typeface="Arial" charset="0"/>
                        </a:rPr>
                        <a:t>жыл</a:t>
                      </a:r>
                      <a:endParaRPr kumimoji="0" lang="ru-RU" sz="1400" b="1" i="0" u="none" strike="noStrike" cap="none" normalizeH="0" baseline="0" dirty="0" smtClean="0">
                        <a:ln>
                          <a:noFill/>
                        </a:ln>
                        <a:solidFill>
                          <a:schemeClr val="tx1"/>
                        </a:solidFill>
                        <a:effectLst/>
                        <a:latin typeface="Arial" charset="0"/>
                        <a:cs typeface="Arial" charset="0"/>
                      </a:endParaRPr>
                    </a:p>
                  </a:txBody>
                  <a:tcPr marL="87909" marR="87909"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1115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0" u="none" strike="noStrike" cap="none" normalizeH="0" baseline="0" smtClean="0">
                          <a:ln>
                            <a:noFill/>
                          </a:ln>
                          <a:solidFill>
                            <a:schemeClr val="tx1"/>
                          </a:solidFill>
                          <a:effectLst/>
                          <a:latin typeface="Arial" charset="0"/>
                          <a:cs typeface="Arial" charset="0"/>
                        </a:rPr>
                        <a:t>1</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0" u="none" strike="noStrike" cap="none" normalizeH="0" baseline="0" smtClean="0">
                          <a:ln>
                            <a:noFill/>
                          </a:ln>
                          <a:solidFill>
                            <a:schemeClr val="tx1"/>
                          </a:solidFill>
                          <a:effectLst/>
                          <a:latin typeface="Arial" charset="0"/>
                          <a:cs typeface="Arial" charset="0"/>
                        </a:rPr>
                        <a:t>2</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0" u="none" strike="noStrike" cap="none" normalizeH="0" baseline="0" smtClean="0">
                          <a:ln>
                            <a:noFill/>
                          </a:ln>
                          <a:solidFill>
                            <a:schemeClr val="tx1"/>
                          </a:solidFill>
                          <a:effectLst/>
                          <a:latin typeface="Arial" charset="0"/>
                          <a:cs typeface="Arial" charset="0"/>
                        </a:rPr>
                        <a:t>3</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0" u="none" strike="noStrike" cap="none" normalizeH="0" baseline="0" smtClean="0">
                          <a:ln>
                            <a:noFill/>
                          </a:ln>
                          <a:solidFill>
                            <a:schemeClr val="tx1"/>
                          </a:solidFill>
                          <a:effectLst/>
                          <a:latin typeface="Arial" charset="0"/>
                          <a:cs typeface="Arial" charset="0"/>
                        </a:rPr>
                        <a:t>4</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0" u="none" strike="noStrike" cap="none" normalizeH="0" baseline="0" smtClean="0">
                          <a:ln>
                            <a:noFill/>
                          </a:ln>
                          <a:solidFill>
                            <a:schemeClr val="tx1"/>
                          </a:solidFill>
                          <a:effectLst/>
                          <a:latin typeface="Arial" charset="0"/>
                          <a:cs typeface="Arial" charset="0"/>
                        </a:rPr>
                        <a:t>5</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0" u="none" strike="noStrike" cap="none" normalizeH="0" baseline="0" smtClean="0">
                          <a:ln>
                            <a:noFill/>
                          </a:ln>
                          <a:solidFill>
                            <a:schemeClr val="tx1"/>
                          </a:solidFill>
                          <a:effectLst/>
                          <a:latin typeface="Arial" charset="0"/>
                          <a:cs typeface="Arial" charset="0"/>
                        </a:rPr>
                        <a:t>6</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val="10001"/>
                  </a:ext>
                </a:extLst>
              </a:tr>
              <a:tr h="5889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smtClean="0">
                          <a:ln>
                            <a:noFill/>
                          </a:ln>
                          <a:solidFill>
                            <a:schemeClr val="tx1"/>
                          </a:solidFill>
                          <a:effectLst/>
                          <a:latin typeface="Arial" charset="0"/>
                          <a:cs typeface="Arial" charset="0"/>
                        </a:rPr>
                        <a:t>1.</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err="1" smtClean="0">
                          <a:ln>
                            <a:noFill/>
                          </a:ln>
                          <a:solidFill>
                            <a:schemeClr val="tx1"/>
                          </a:solidFill>
                          <a:effectLst/>
                          <a:latin typeface="Arial" charset="0"/>
                          <a:cs typeface="Arial" charset="0"/>
                        </a:rPr>
                        <a:t>Жалпы</a:t>
                      </a:r>
                      <a:r>
                        <a:rPr kumimoji="0" lang="ru-RU" sz="1400" b="0" i="0" u="none" strike="noStrike" cap="none" normalizeH="0" baseline="0" dirty="0" smtClean="0">
                          <a:ln>
                            <a:noFill/>
                          </a:ln>
                          <a:solidFill>
                            <a:schemeClr val="tx1"/>
                          </a:solidFill>
                          <a:effectLst/>
                          <a:latin typeface="Arial" charset="0"/>
                          <a:cs typeface="Arial" charset="0"/>
                        </a:rPr>
                        <a:t> </a:t>
                      </a:r>
                      <a:r>
                        <a:rPr kumimoji="0" lang="ru-RU" sz="1400" b="0" i="0" u="none" strike="noStrike" cap="none" normalizeH="0" baseline="0" dirty="0" err="1" smtClean="0">
                          <a:ln>
                            <a:noFill/>
                          </a:ln>
                          <a:solidFill>
                            <a:schemeClr val="tx1"/>
                          </a:solidFill>
                          <a:effectLst/>
                          <a:latin typeface="Arial" charset="0"/>
                          <a:cs typeface="Arial" charset="0"/>
                        </a:rPr>
                        <a:t>аймақтық өнім </a:t>
                      </a:r>
                      <a:r>
                        <a:rPr kumimoji="0" lang="ru-RU" sz="1400" b="0" i="0" u="none" strike="noStrike" cap="none" normalizeH="0" baseline="0" dirty="0" smtClean="0">
                          <a:ln>
                            <a:noFill/>
                          </a:ln>
                          <a:solidFill>
                            <a:schemeClr val="tx1"/>
                          </a:solidFill>
                          <a:effectLst/>
                          <a:latin typeface="Arial" charset="0"/>
                          <a:cs typeface="Arial" charset="0"/>
                        </a:rPr>
                        <a:t>(ЖАӨ), </a:t>
                      </a:r>
                      <a:r>
                        <a:rPr kumimoji="0" lang="ru-RU" sz="1400" b="0" i="0" u="none" strike="noStrike" cap="none" normalizeH="0" baseline="0" dirty="0" err="1" smtClean="0">
                          <a:ln>
                            <a:noFill/>
                          </a:ln>
                          <a:solidFill>
                            <a:schemeClr val="tx1"/>
                          </a:solidFill>
                          <a:effectLst/>
                          <a:latin typeface="Arial" charset="0"/>
                          <a:cs typeface="Arial" charset="0"/>
                        </a:rPr>
                        <a:t>млрд.теңге</a:t>
                      </a:r>
                      <a:endParaRPr kumimoji="0" lang="ru-RU" sz="1400" b="0" i="0"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88</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88</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89</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400" b="0" i="0" u="none" strike="noStrike" cap="none" normalizeH="0" baseline="0" dirty="0" smtClean="0">
                          <a:ln>
                            <a:noFill/>
                          </a:ln>
                          <a:solidFill>
                            <a:schemeClr val="tx1"/>
                          </a:solidFill>
                          <a:effectLst/>
                          <a:latin typeface="Arial" pitchFamily="34" charset="0"/>
                          <a:cs typeface="Arial" pitchFamily="34" charset="0"/>
                        </a:rPr>
                        <a:t>89</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val="10002"/>
                  </a:ext>
                </a:extLst>
              </a:tr>
              <a:tr h="3476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smtClean="0">
                          <a:ln>
                            <a:noFill/>
                          </a:ln>
                          <a:solidFill>
                            <a:schemeClr val="tx1"/>
                          </a:solidFill>
                          <a:effectLst/>
                          <a:latin typeface="Arial" charset="0"/>
                          <a:cs typeface="Arial" charset="0"/>
                        </a:rPr>
                        <a:t>2.</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charset="0"/>
                          <a:cs typeface="Arial" charset="0"/>
                        </a:rPr>
                        <a:t>Жан </a:t>
                      </a:r>
                      <a:r>
                        <a:rPr kumimoji="0" lang="ru-RU" sz="1400" b="0" i="0" u="none" strike="noStrike" cap="none" normalizeH="0" baseline="0" dirty="0" err="1" smtClean="0">
                          <a:ln>
                            <a:noFill/>
                          </a:ln>
                          <a:solidFill>
                            <a:schemeClr val="tx1"/>
                          </a:solidFill>
                          <a:effectLst/>
                          <a:latin typeface="Arial" charset="0"/>
                          <a:cs typeface="Arial" charset="0"/>
                        </a:rPr>
                        <a:t>басына</a:t>
                      </a:r>
                      <a:r>
                        <a:rPr kumimoji="0" lang="ru-RU" sz="1400" b="0" i="0" u="none" strike="noStrike" cap="none" normalizeH="0" baseline="0" dirty="0" smtClean="0">
                          <a:ln>
                            <a:noFill/>
                          </a:ln>
                          <a:solidFill>
                            <a:schemeClr val="tx1"/>
                          </a:solidFill>
                          <a:effectLst/>
                          <a:latin typeface="Arial" charset="0"/>
                          <a:cs typeface="Arial" charset="0"/>
                        </a:rPr>
                        <a:t> </a:t>
                      </a:r>
                      <a:r>
                        <a:rPr kumimoji="0" lang="ru-RU" sz="1400" b="0" i="0" u="none" strike="noStrike" cap="none" normalizeH="0" baseline="0" dirty="0" err="1" smtClean="0">
                          <a:ln>
                            <a:noFill/>
                          </a:ln>
                          <a:solidFill>
                            <a:schemeClr val="tx1"/>
                          </a:solidFill>
                          <a:effectLst/>
                          <a:latin typeface="Arial" charset="0"/>
                          <a:cs typeface="Arial" charset="0"/>
                        </a:rPr>
                        <a:t>шаққандағы </a:t>
                      </a:r>
                      <a:r>
                        <a:rPr kumimoji="0" lang="ru-RU" sz="1400" b="0" i="0" u="none" strike="noStrike" cap="none" normalizeH="0" baseline="0" dirty="0" smtClean="0">
                          <a:ln>
                            <a:noFill/>
                          </a:ln>
                          <a:solidFill>
                            <a:schemeClr val="tx1"/>
                          </a:solidFill>
                          <a:effectLst/>
                          <a:latin typeface="Arial" charset="0"/>
                          <a:cs typeface="Arial" charset="0"/>
                        </a:rPr>
                        <a:t>ЖАӨ, </a:t>
                      </a:r>
                      <a:r>
                        <a:rPr kumimoji="0" lang="ru-RU" sz="1400" b="0" i="0" u="none" strike="noStrike" cap="none" normalizeH="0" baseline="0" dirty="0" err="1" smtClean="0">
                          <a:ln>
                            <a:noFill/>
                          </a:ln>
                          <a:solidFill>
                            <a:schemeClr val="tx1"/>
                          </a:solidFill>
                          <a:effectLst/>
                          <a:latin typeface="Arial" charset="0"/>
                          <a:cs typeface="Arial" charset="0"/>
                        </a:rPr>
                        <a:t>мың теңге</a:t>
                      </a:r>
                      <a:endParaRPr kumimoji="0" lang="ru-RU" sz="1400" b="0" i="0"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137</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137</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139</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400" b="0" i="0" u="none" strike="noStrike" cap="none" normalizeH="0" baseline="0" dirty="0" smtClean="0">
                          <a:ln>
                            <a:noFill/>
                          </a:ln>
                          <a:solidFill>
                            <a:schemeClr val="tx1"/>
                          </a:solidFill>
                          <a:effectLst/>
                          <a:latin typeface="Arial" pitchFamily="34" charset="0"/>
                          <a:cs typeface="Arial" pitchFamily="34" charset="0"/>
                        </a:rPr>
                        <a:t>139</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val="10003"/>
                  </a:ext>
                </a:extLst>
              </a:tr>
              <a:tr h="352425">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smtClean="0">
                          <a:ln>
                            <a:noFill/>
                          </a:ln>
                          <a:solidFill>
                            <a:schemeClr val="tx1"/>
                          </a:solidFill>
                          <a:effectLst/>
                          <a:latin typeface="Arial" charset="0"/>
                          <a:cs typeface="Arial" charset="0"/>
                        </a:rPr>
                        <a:t>3.</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smtClean="0">
                          <a:ln>
                            <a:noFill/>
                          </a:ln>
                          <a:solidFill>
                            <a:schemeClr val="tx1"/>
                          </a:solidFill>
                          <a:effectLst/>
                          <a:latin typeface="Arial" charset="0"/>
                          <a:cs typeface="Arial" charset="0"/>
                        </a:rPr>
                        <a:t>Халық саны, мың адам</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0,6</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0,6</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0,6</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400" b="0" i="0" u="none" strike="noStrike" cap="none" normalizeH="0" baseline="0" dirty="0" smtClean="0">
                          <a:ln>
                            <a:noFill/>
                          </a:ln>
                          <a:solidFill>
                            <a:schemeClr val="tx1"/>
                          </a:solidFill>
                          <a:effectLst/>
                          <a:latin typeface="Arial" pitchFamily="34" charset="0"/>
                          <a:cs typeface="Arial" pitchFamily="34" charset="0"/>
                        </a:rPr>
                        <a:t>0,6</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val="10004"/>
                  </a:ext>
                </a:extLst>
              </a:tr>
              <a:tr h="5889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smtClean="0">
                          <a:ln>
                            <a:noFill/>
                          </a:ln>
                          <a:solidFill>
                            <a:schemeClr val="tx1"/>
                          </a:solidFill>
                          <a:effectLst/>
                          <a:latin typeface="Arial" charset="0"/>
                          <a:cs typeface="Arial" charset="0"/>
                        </a:rPr>
                        <a:t>4.</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smtClean="0">
                          <a:ln>
                            <a:noFill/>
                          </a:ln>
                          <a:solidFill>
                            <a:schemeClr val="tx1"/>
                          </a:solidFill>
                          <a:effectLst/>
                          <a:latin typeface="Arial" charset="0"/>
                          <a:cs typeface="Arial" charset="0"/>
                        </a:rPr>
                        <a:t>Ортажылдық күнкөріс деңгейі, теңге</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61979</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64155</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64155</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400" b="0" i="0" u="none" strike="noStrike" cap="none" normalizeH="0" baseline="0" dirty="0" smtClean="0">
                          <a:ln>
                            <a:noFill/>
                          </a:ln>
                          <a:solidFill>
                            <a:schemeClr val="tx1"/>
                          </a:solidFill>
                          <a:effectLst/>
                          <a:latin typeface="Arial" pitchFamily="34" charset="0"/>
                          <a:cs typeface="Arial" pitchFamily="34" charset="0"/>
                        </a:rPr>
                        <a:t>64155</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val="10005"/>
                  </a:ext>
                </a:extLst>
              </a:tr>
              <a:tr h="35401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smtClean="0">
                          <a:ln>
                            <a:noFill/>
                          </a:ln>
                          <a:solidFill>
                            <a:schemeClr val="tx1"/>
                          </a:solidFill>
                          <a:effectLst/>
                          <a:latin typeface="Arial" charset="0"/>
                          <a:cs typeface="Arial" charset="0"/>
                        </a:rPr>
                        <a:t>5.</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smtClean="0">
                          <a:ln>
                            <a:noFill/>
                          </a:ln>
                          <a:solidFill>
                            <a:schemeClr val="tx1"/>
                          </a:solidFill>
                          <a:effectLst/>
                          <a:latin typeface="Arial" charset="0"/>
                          <a:cs typeface="Arial" charset="0"/>
                        </a:rPr>
                        <a:t>Жұмыссыздық деңгейі, %</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0" i="0" u="none" strike="noStrike" cap="none" normalizeH="0" baseline="0" dirty="0" smtClean="0">
                          <a:ln>
                            <a:noFill/>
                          </a:ln>
                          <a:solidFill>
                            <a:schemeClr val="tx1"/>
                          </a:solidFill>
                          <a:effectLst/>
                          <a:latin typeface="Arial" pitchFamily="34" charset="0"/>
                          <a:cs typeface="Arial" pitchFamily="34" charset="0"/>
                        </a:rPr>
                        <a:t>0.</a:t>
                      </a:r>
                      <a:r>
                        <a:rPr kumimoji="0" lang="ru-RU" sz="1400" b="0" i="0" u="none" strike="noStrike" cap="none" normalizeH="0" baseline="0" dirty="0" smtClean="0">
                          <a:ln>
                            <a:noFill/>
                          </a:ln>
                          <a:solidFill>
                            <a:schemeClr val="tx1"/>
                          </a:solidFill>
                          <a:effectLst/>
                          <a:latin typeface="Arial" pitchFamily="34" charset="0"/>
                          <a:cs typeface="Arial" pitchFamily="34" charset="0"/>
                        </a:rPr>
                        <a:t>6</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0" i="0" u="none" strike="noStrike" cap="none" normalizeH="0" baseline="0" dirty="0" smtClean="0">
                          <a:ln>
                            <a:noFill/>
                          </a:ln>
                          <a:solidFill>
                            <a:schemeClr val="tx1"/>
                          </a:solidFill>
                          <a:effectLst/>
                          <a:latin typeface="Arial" pitchFamily="34" charset="0"/>
                          <a:cs typeface="Arial" pitchFamily="34" charset="0"/>
                        </a:rPr>
                        <a:t>0.</a:t>
                      </a:r>
                      <a:r>
                        <a:rPr kumimoji="0" lang="ru-RU" sz="1400" b="0" i="0" u="none" strike="noStrike" cap="none" normalizeH="0" baseline="0" dirty="0" smtClean="0">
                          <a:ln>
                            <a:noFill/>
                          </a:ln>
                          <a:solidFill>
                            <a:schemeClr val="tx1"/>
                          </a:solidFill>
                          <a:effectLst/>
                          <a:latin typeface="Arial" pitchFamily="34" charset="0"/>
                          <a:cs typeface="Arial" pitchFamily="34" charset="0"/>
                        </a:rPr>
                        <a:t>5</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0,5</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400" b="0" i="0" u="none" strike="noStrike" cap="none" normalizeH="0" baseline="0" dirty="0" smtClean="0">
                          <a:ln>
                            <a:noFill/>
                          </a:ln>
                          <a:solidFill>
                            <a:schemeClr val="tx1"/>
                          </a:solidFill>
                          <a:effectLst/>
                          <a:latin typeface="Arial" pitchFamily="34" charset="0"/>
                          <a:cs typeface="Arial" pitchFamily="34" charset="0"/>
                        </a:rPr>
                        <a:t>0,5</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val="10006"/>
                  </a:ext>
                </a:extLst>
              </a:tr>
              <a:tr h="634362">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lumMod val="95000"/>
                              <a:lumOff val="5000"/>
                            </a:schemeClr>
                          </a:solidFill>
                          <a:effectLst/>
                          <a:latin typeface="Arial" charset="0"/>
                          <a:cs typeface="Arial" charset="0"/>
                        </a:rPr>
                        <a:t>6.</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err="1" smtClean="0">
                          <a:ln>
                            <a:noFill/>
                          </a:ln>
                          <a:solidFill>
                            <a:schemeClr val="tx1">
                              <a:lumMod val="95000"/>
                              <a:lumOff val="5000"/>
                            </a:schemeClr>
                          </a:solidFill>
                          <a:effectLst/>
                          <a:latin typeface="Arial" charset="0"/>
                          <a:cs typeface="Arial" charset="0"/>
                        </a:rPr>
                        <a:t>Айлық</a:t>
                      </a:r>
                      <a:r>
                        <a:rPr kumimoji="0" lang="ru-RU" sz="1400" b="0" i="0" u="none" strike="noStrike" cap="none" normalizeH="0" baseline="0" dirty="0" smtClean="0">
                          <a:ln>
                            <a:noFill/>
                          </a:ln>
                          <a:solidFill>
                            <a:schemeClr val="tx1">
                              <a:lumMod val="95000"/>
                              <a:lumOff val="5000"/>
                            </a:schemeClr>
                          </a:solidFill>
                          <a:effectLst/>
                          <a:latin typeface="Arial" charset="0"/>
                          <a:cs typeface="Arial" charset="0"/>
                        </a:rPr>
                        <a:t> </a:t>
                      </a:r>
                      <a:r>
                        <a:rPr kumimoji="0" lang="ru-RU" sz="1400" b="0" i="0" u="none" strike="noStrike" cap="none" normalizeH="0" baseline="0" dirty="0" err="1" smtClean="0">
                          <a:ln>
                            <a:noFill/>
                          </a:ln>
                          <a:solidFill>
                            <a:schemeClr val="tx1">
                              <a:lumMod val="95000"/>
                              <a:lumOff val="5000"/>
                            </a:schemeClr>
                          </a:solidFill>
                          <a:effectLst/>
                          <a:latin typeface="Arial" charset="0"/>
                          <a:cs typeface="Arial" charset="0"/>
                        </a:rPr>
                        <a:t>есептік</a:t>
                      </a:r>
                      <a:r>
                        <a:rPr kumimoji="0" lang="ru-RU" sz="1400" b="0" i="0" u="none" strike="noStrike" cap="none" normalizeH="0" baseline="0" dirty="0" smtClean="0">
                          <a:ln>
                            <a:noFill/>
                          </a:ln>
                          <a:solidFill>
                            <a:schemeClr val="tx1">
                              <a:lumMod val="95000"/>
                              <a:lumOff val="5000"/>
                            </a:schemeClr>
                          </a:solidFill>
                          <a:effectLst/>
                          <a:latin typeface="Arial" charset="0"/>
                          <a:cs typeface="Arial" charset="0"/>
                        </a:rPr>
                        <a:t> </a:t>
                      </a:r>
                      <a:r>
                        <a:rPr kumimoji="0" lang="ru-RU" sz="1400" b="0" i="0" u="none" strike="noStrike" cap="none" normalizeH="0" baseline="0" dirty="0" err="1" smtClean="0">
                          <a:ln>
                            <a:noFill/>
                          </a:ln>
                          <a:solidFill>
                            <a:schemeClr val="tx1">
                              <a:lumMod val="95000"/>
                              <a:lumOff val="5000"/>
                            </a:schemeClr>
                          </a:solidFill>
                          <a:effectLst/>
                          <a:latin typeface="Arial" charset="0"/>
                          <a:cs typeface="Arial" charset="0"/>
                        </a:rPr>
                        <a:t>көрсеткіш</a:t>
                      </a:r>
                      <a:r>
                        <a:rPr kumimoji="0" lang="ru-RU" sz="1400" b="0" i="0" u="none" strike="noStrike" cap="none" normalizeH="0" baseline="0" dirty="0" smtClean="0">
                          <a:ln>
                            <a:noFill/>
                          </a:ln>
                          <a:solidFill>
                            <a:schemeClr val="tx1">
                              <a:lumMod val="95000"/>
                              <a:lumOff val="5000"/>
                            </a:schemeClr>
                          </a:solidFill>
                          <a:effectLst/>
                          <a:latin typeface="Arial" charset="0"/>
                          <a:cs typeface="Arial" charset="0"/>
                        </a:rPr>
                        <a:t> (АЕК), </a:t>
                      </a:r>
                      <a:r>
                        <a:rPr kumimoji="0" lang="ru-RU" sz="1400" b="0" i="0" u="none" strike="noStrike" cap="none" normalizeH="0" baseline="0" dirty="0" err="1" smtClean="0">
                          <a:ln>
                            <a:noFill/>
                          </a:ln>
                          <a:solidFill>
                            <a:schemeClr val="tx1">
                              <a:lumMod val="95000"/>
                              <a:lumOff val="5000"/>
                            </a:schemeClr>
                          </a:solidFill>
                          <a:effectLst/>
                          <a:latin typeface="Arial" charset="0"/>
                          <a:cs typeface="Arial" charset="0"/>
                        </a:rPr>
                        <a:t>теңге</a:t>
                      </a:r>
                      <a:endParaRPr kumimoji="0" lang="ru-RU" sz="1400" b="0" i="0" u="none" strike="noStrike" cap="none" normalizeH="0" baseline="0" dirty="0" smtClean="0">
                        <a:ln>
                          <a:noFill/>
                        </a:ln>
                        <a:solidFill>
                          <a:schemeClr val="tx1">
                            <a:lumMod val="95000"/>
                            <a:lumOff val="5000"/>
                          </a:schemeClr>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3932</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4325</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4606</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400" b="0" i="0" u="none" strike="noStrike" cap="none" normalizeH="0" baseline="0" dirty="0" smtClean="0">
                          <a:ln>
                            <a:noFill/>
                          </a:ln>
                          <a:solidFill>
                            <a:schemeClr val="tx1"/>
                          </a:solidFill>
                          <a:effectLst/>
                          <a:latin typeface="Arial" pitchFamily="34" charset="0"/>
                          <a:cs typeface="Arial" pitchFamily="34" charset="0"/>
                        </a:rPr>
                        <a:t>4606</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val="10007"/>
                  </a:ext>
                </a:extLst>
              </a:tr>
              <a:tr h="35401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smtClean="0">
                          <a:ln>
                            <a:noFill/>
                          </a:ln>
                          <a:solidFill>
                            <a:schemeClr val="tx1"/>
                          </a:solidFill>
                          <a:effectLst/>
                          <a:latin typeface="Arial" charset="0"/>
                          <a:cs typeface="Arial" charset="0"/>
                        </a:rPr>
                        <a:t>7.</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smtClean="0">
                          <a:ln>
                            <a:noFill/>
                          </a:ln>
                          <a:solidFill>
                            <a:schemeClr val="tx1"/>
                          </a:solidFill>
                          <a:effectLst/>
                          <a:latin typeface="Arial" charset="0"/>
                          <a:cs typeface="Arial" charset="0"/>
                        </a:rPr>
                        <a:t>Ең төменгі еңбекақы, теңге</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85000</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85000</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85000</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400" b="0" i="0" u="none" strike="noStrike" cap="none" normalizeH="0" baseline="0" dirty="0" smtClean="0">
                          <a:ln>
                            <a:noFill/>
                          </a:ln>
                          <a:solidFill>
                            <a:schemeClr val="tx1"/>
                          </a:solidFill>
                          <a:effectLst/>
                          <a:latin typeface="Arial" pitchFamily="34" charset="0"/>
                          <a:cs typeface="Arial" pitchFamily="34" charset="0"/>
                        </a:rPr>
                        <a:t>85000</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val="10008"/>
                  </a:ext>
                </a:extLst>
              </a:tr>
            </a:tbl>
          </a:graphicData>
        </a:graphic>
      </p:graphicFrame>
      <p:sp>
        <p:nvSpPr>
          <p:cNvPr id="5" name="Номер слайда 4"/>
          <p:cNvSpPr>
            <a:spLocks noGrp="1"/>
          </p:cNvSpPr>
          <p:nvPr>
            <p:ph type="sldNum" sz="quarter" idx="12"/>
          </p:nvPr>
        </p:nvSpPr>
        <p:spPr/>
        <p:txBody>
          <a:bodyPr/>
          <a:lstStyle/>
          <a:p>
            <a:pPr>
              <a:defRPr/>
            </a:pPr>
            <a:fld id="{B461FD6A-9A5D-499B-882F-E72824285931}" type="slidenum">
              <a:rPr lang="ru-RU" altLang="en-US" smtClean="0">
                <a:latin typeface="+mn-lt"/>
              </a:rPr>
              <a:pPr>
                <a:defRPr/>
              </a:pPr>
              <a:t>3</a:t>
            </a:fld>
            <a:endParaRPr lang="ru-RU" altLang="en-US" dirty="0">
              <a:latin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Заголовок 1"/>
          <p:cNvSpPr>
            <a:spLocks noGrp="1"/>
          </p:cNvSpPr>
          <p:nvPr>
            <p:ph type="title"/>
          </p:nvPr>
        </p:nvSpPr>
        <p:spPr>
          <a:xfrm>
            <a:off x="454332" y="142876"/>
            <a:ext cx="8229134" cy="436563"/>
          </a:xfrm>
        </p:spPr>
        <p:txBody>
          <a:bodyPr/>
          <a:lstStyle/>
          <a:p>
            <a:pPr algn="ctr"/>
            <a:r>
              <a:rPr lang="ru-RU" sz="1600" b="1" dirty="0" smtClean="0">
                <a:solidFill>
                  <a:srgbClr val="CC3300"/>
                </a:solidFill>
                <a:latin typeface="Times New Roman" pitchFamily="18" charset="0"/>
                <a:cs typeface="Times New Roman" pitchFamily="18" charset="0"/>
              </a:rPr>
              <a:t>20</a:t>
            </a:r>
            <a:r>
              <a:rPr lang="en-US" sz="1600" b="1" dirty="0" smtClean="0">
                <a:solidFill>
                  <a:srgbClr val="CC3300"/>
                </a:solidFill>
                <a:latin typeface="Times New Roman" pitchFamily="18" charset="0"/>
                <a:cs typeface="Times New Roman" pitchFamily="18" charset="0"/>
              </a:rPr>
              <a:t>2</a:t>
            </a:r>
            <a:r>
              <a:rPr lang="kk-KZ" sz="1600" b="1" dirty="0" smtClean="0">
                <a:solidFill>
                  <a:srgbClr val="CC3300"/>
                </a:solidFill>
                <a:latin typeface="Times New Roman" pitchFamily="18" charset="0"/>
                <a:cs typeface="Times New Roman" pitchFamily="18" charset="0"/>
              </a:rPr>
              <a:t>5</a:t>
            </a:r>
            <a:r>
              <a:rPr lang="ru-RU" sz="1600" b="1" dirty="0" smtClean="0">
                <a:solidFill>
                  <a:srgbClr val="CC3300"/>
                </a:solidFill>
                <a:latin typeface="Times New Roman" pitchFamily="18" charset="0"/>
                <a:cs typeface="Times New Roman" pitchFamily="18" charset="0"/>
              </a:rPr>
              <a:t>-2027 </a:t>
            </a:r>
            <a:r>
              <a:rPr lang="ru-RU" sz="1600" b="1" dirty="0" err="1" smtClean="0">
                <a:solidFill>
                  <a:srgbClr val="CC3300"/>
                </a:solidFill>
                <a:latin typeface="Times New Roman" pitchFamily="18" charset="0"/>
                <a:cs typeface="Times New Roman" pitchFamily="18" charset="0"/>
              </a:rPr>
              <a:t>жылдарға</a:t>
            </a:r>
            <a:r>
              <a:rPr lang="ru-RU" sz="1600" b="1" dirty="0" smtClean="0">
                <a:solidFill>
                  <a:srgbClr val="CC3300"/>
                </a:solidFill>
                <a:latin typeface="Times New Roman" pitchFamily="18" charset="0"/>
                <a:cs typeface="Times New Roman" pitchFamily="18" charset="0"/>
              </a:rPr>
              <a:t> </a:t>
            </a:r>
            <a:r>
              <a:rPr lang="ru-RU" sz="1600" b="1" dirty="0" err="1" smtClean="0">
                <a:solidFill>
                  <a:srgbClr val="C00000"/>
                </a:solidFill>
                <a:latin typeface="Times New Roman" pitchFamily="18" charset="0"/>
                <a:cs typeface="Times New Roman" pitchFamily="18" charset="0"/>
              </a:rPr>
              <a:t>арналған</a:t>
            </a:r>
            <a:r>
              <a:rPr lang="ru-RU" sz="1600" b="1" dirty="0" smtClean="0">
                <a:solidFill>
                  <a:srgbClr val="C00000"/>
                </a:solidFill>
                <a:latin typeface="Times New Roman" pitchFamily="18" charset="0"/>
                <a:cs typeface="Times New Roman" pitchFamily="18" charset="0"/>
              </a:rPr>
              <a:t> </a:t>
            </a:r>
            <a:r>
              <a:rPr lang="kk-KZ" sz="1600" b="1" dirty="0" smtClean="0">
                <a:solidFill>
                  <a:srgbClr val="C00000"/>
                </a:solidFill>
                <a:latin typeface="Times New Roman" pitchFamily="18" charset="0"/>
                <a:cs typeface="Times New Roman" pitchFamily="18" charset="0"/>
              </a:rPr>
              <a:t>Ақтау ауылдық округінің </a:t>
            </a:r>
            <a:r>
              <a:rPr lang="ru-RU" sz="1600" b="1" dirty="0" err="1" smtClean="0">
                <a:solidFill>
                  <a:srgbClr val="C00000"/>
                </a:solidFill>
                <a:latin typeface="Times New Roman" pitchFamily="18" charset="0"/>
                <a:cs typeface="Times New Roman" pitchFamily="18" charset="0"/>
              </a:rPr>
              <a:t>бюджеті</a:t>
            </a:r>
            <a:endParaRPr lang="ru-RU" sz="1600" b="1" dirty="0" smtClean="0">
              <a:solidFill>
                <a:srgbClr val="C00000"/>
              </a:solidFill>
              <a:latin typeface="Times New Roman" pitchFamily="18" charset="0"/>
              <a:cs typeface="Times New Roman" pitchFamily="18" charset="0"/>
            </a:endParaRPr>
          </a:p>
        </p:txBody>
      </p:sp>
      <p:sp>
        <p:nvSpPr>
          <p:cNvPr id="6147" name="Содержимое 2"/>
          <p:cNvSpPr>
            <a:spLocks noGrp="1"/>
          </p:cNvSpPr>
          <p:nvPr>
            <p:ph idx="1"/>
          </p:nvPr>
        </p:nvSpPr>
        <p:spPr>
          <a:xfrm>
            <a:off x="381000" y="579439"/>
            <a:ext cx="8610600" cy="5992810"/>
          </a:xfrm>
        </p:spPr>
        <p:txBody>
          <a:bodyPr>
            <a:normAutofit fontScale="92500" lnSpcReduction="10000"/>
          </a:bodyPr>
          <a:lstStyle/>
          <a:p>
            <a:pPr algn="just">
              <a:buFont typeface="Wingdings" pitchFamily="2" charset="2"/>
              <a:buNone/>
            </a:pPr>
            <a:r>
              <a:rPr lang="kk-KZ" sz="1200" dirty="0" smtClean="0">
                <a:latin typeface="Times New Roman" pitchFamily="18" charset="0"/>
                <a:cs typeface="Times New Roman" pitchFamily="18" charset="0"/>
              </a:rPr>
              <a:t>          Ақтау ауылдық округінің үш жылдық кезеңге арналған бюджеті өткен жылғы кіріс түсімдерінің серпініне, ең төменгі есептік көрсеткіштің өсуіне, еңбекақы қорының ұлғаюына, инфляция коэффициентіне сүйене отырып есептелді. Бюджет атқарушы биліктің халық алдындағы барлық ағымдағы міндеттемелерінің орындалуын қамтамасыз етеді. Ақтау ауылдық округі бюджетінің шығындары 2026 жылға 57649,0 мың теңге сомасында жоспарланды. теңге, соның ішінде бірінші кезектегі шығындар толық көлемде ескерілді (еңбекақы аударымдармен, коммуналдық қызметтер мен байланыс, әкімшілік қызметшілердің іссапар шығындары және т. б.).</a:t>
            </a:r>
            <a:endParaRPr lang="ru-RU" sz="1200" dirty="0" smtClean="0"/>
          </a:p>
          <a:p>
            <a:pPr>
              <a:buFont typeface="Wingdings" pitchFamily="2" charset="2"/>
              <a:buNone/>
            </a:pPr>
            <a:r>
              <a:rPr lang="kk-KZ" sz="1200" dirty="0" smtClean="0"/>
              <a:t>Қарастырылған бюджеттің шығындары :</a:t>
            </a:r>
            <a:endParaRPr lang="ru-RU" sz="1200" dirty="0" smtClean="0"/>
          </a:p>
          <a:p>
            <a:pPr>
              <a:buFont typeface="Wingdings" pitchFamily="2" charset="2"/>
              <a:buNone/>
            </a:pPr>
            <a:r>
              <a:rPr lang="kk-KZ" sz="1200" dirty="0" smtClean="0"/>
              <a:t>- басқару аппаратын ұстау (37298,0 млн. теңге);</a:t>
            </a:r>
            <a:endParaRPr lang="ru-RU" sz="1200" dirty="0" smtClean="0"/>
          </a:p>
          <a:p>
            <a:pPr marL="0" indent="0">
              <a:buNone/>
            </a:pPr>
            <a:r>
              <a:rPr lang="kk-KZ" sz="1200" dirty="0" smtClean="0"/>
              <a:t>- елді мекендерді жарықтандыру  (5500,0 мың,тенге);</a:t>
            </a:r>
          </a:p>
          <a:p>
            <a:pPr marL="0" indent="0">
              <a:buNone/>
            </a:pPr>
            <a:r>
              <a:rPr lang="ru-RU" sz="1200" dirty="0" smtClean="0"/>
              <a:t>- </a:t>
            </a:r>
            <a:r>
              <a:rPr lang="ru-RU" sz="1200" dirty="0" err="1" smtClean="0"/>
              <a:t>Елді</a:t>
            </a:r>
            <a:r>
              <a:rPr lang="ru-RU" sz="1200" dirty="0" smtClean="0"/>
              <a:t> </a:t>
            </a:r>
            <a:r>
              <a:rPr lang="ru-RU" sz="1200" dirty="0" err="1"/>
              <a:t>мекендердің</a:t>
            </a:r>
            <a:r>
              <a:rPr lang="ru-RU" sz="1200" dirty="0"/>
              <a:t> </a:t>
            </a:r>
            <a:r>
              <a:rPr lang="ru-RU" sz="1200" dirty="0" err="1"/>
              <a:t>санитариясын</a:t>
            </a:r>
            <a:r>
              <a:rPr lang="ru-RU" sz="1200" dirty="0"/>
              <a:t> </a:t>
            </a:r>
            <a:r>
              <a:rPr lang="ru-RU" sz="1200" dirty="0" err="1"/>
              <a:t>қамтамасыз</a:t>
            </a:r>
            <a:r>
              <a:rPr lang="ru-RU" sz="1200" dirty="0"/>
              <a:t> </a:t>
            </a:r>
            <a:r>
              <a:rPr lang="ru-RU" sz="1200" dirty="0" err="1" smtClean="0"/>
              <a:t>ету</a:t>
            </a:r>
            <a:r>
              <a:rPr lang="kk-KZ" sz="1200" dirty="0" smtClean="0"/>
              <a:t>(2000,0 </a:t>
            </a:r>
            <a:r>
              <a:rPr lang="kk-KZ" sz="1200" dirty="0"/>
              <a:t>мың,тенге);</a:t>
            </a:r>
          </a:p>
          <a:p>
            <a:pPr marL="0" indent="0">
              <a:buNone/>
            </a:pPr>
            <a:r>
              <a:rPr lang="kk-KZ" sz="1200" dirty="0" smtClean="0"/>
              <a:t>-аудандық маңызы бар автокөлік жолдарын және кентішілік жолдардың жұмыс істеуін қамтамасыз ету</a:t>
            </a:r>
            <a:r>
              <a:rPr lang="kk-KZ" sz="1200" i="1" dirty="0" smtClean="0"/>
              <a:t> </a:t>
            </a:r>
            <a:r>
              <a:rPr lang="kk-KZ" sz="1200" dirty="0" smtClean="0"/>
              <a:t>(3500,0 мың. теңге</a:t>
            </a:r>
            <a:r>
              <a:rPr lang="kk-KZ" sz="1200" b="1" dirty="0" smtClean="0"/>
              <a:t>)</a:t>
            </a:r>
            <a:r>
              <a:rPr lang="kk-KZ" sz="1200" dirty="0" smtClean="0"/>
              <a:t>;</a:t>
            </a:r>
          </a:p>
          <a:p>
            <a:pPr marL="0" indent="0">
              <a:buNone/>
            </a:pPr>
            <a:r>
              <a:rPr lang="kk-KZ" sz="1200" dirty="0"/>
              <a:t>-  Елді мекендерді абаттандыру және </a:t>
            </a:r>
            <a:r>
              <a:rPr lang="kk-KZ" sz="1200" dirty="0" smtClean="0"/>
              <a:t>көгалдардыру (9079,0 </a:t>
            </a:r>
            <a:r>
              <a:rPr lang="kk-KZ" sz="1200" dirty="0"/>
              <a:t>млн.тенге)</a:t>
            </a:r>
          </a:p>
          <a:p>
            <a:pPr marL="0" indent="0">
              <a:buNone/>
            </a:pPr>
            <a:r>
              <a:rPr lang="kk-KZ" sz="1200" dirty="0"/>
              <a:t>- Қаладағы ауданның, аудандық маңызы бар қаланың, ауылдың, кенттің,ауылдық округ әкімі аппаратының аудандық (облыстық маңызы бар қаланың) бюджеттен қарыздар бойынша сыйақылар мен өзге төлемдерді төлеубойынша борышына қызмет </a:t>
            </a:r>
            <a:r>
              <a:rPr lang="kk-KZ" sz="1200" dirty="0" smtClean="0"/>
              <a:t>көрсету(272,0 </a:t>
            </a:r>
            <a:r>
              <a:rPr lang="kk-KZ" sz="1200" dirty="0"/>
              <a:t>млн.тенге)</a:t>
            </a:r>
          </a:p>
          <a:p>
            <a:pPr marL="0" indent="0">
              <a:buNone/>
            </a:pPr>
            <a:endParaRPr lang="ru-RU" sz="1200" dirty="0" smtClean="0"/>
          </a:p>
          <a:p>
            <a:pPr>
              <a:buFont typeface="Wingdings" pitchFamily="2" charset="2"/>
              <a:buNone/>
            </a:pPr>
            <a:r>
              <a:rPr lang="kk-KZ" sz="1200" dirty="0" smtClean="0"/>
              <a:t>Үш жылдық параметрлер болжамына сәйкес трансферттерді есепке алмағанда бюджет көлемі құрайды: </a:t>
            </a:r>
          </a:p>
          <a:p>
            <a:pPr>
              <a:buFont typeface="Wingdings" pitchFamily="2" charset="2"/>
              <a:buNone/>
            </a:pPr>
            <a:endParaRPr lang="ru-RU" sz="1200" dirty="0" smtClean="0"/>
          </a:p>
          <a:p>
            <a:pPr>
              <a:buFont typeface="Wingdings" pitchFamily="2" charset="2"/>
              <a:buNone/>
            </a:pPr>
            <a:r>
              <a:rPr lang="kk-KZ" sz="1200" b="1" dirty="0" smtClean="0"/>
              <a:t>20</a:t>
            </a:r>
            <a:r>
              <a:rPr lang="en-US" sz="1200" b="1" dirty="0" smtClean="0"/>
              <a:t>2</a:t>
            </a:r>
            <a:r>
              <a:rPr lang="ru-RU" sz="1200" b="1" dirty="0" smtClean="0"/>
              <a:t>6</a:t>
            </a:r>
            <a:r>
              <a:rPr lang="kk-KZ" sz="1200" b="1" dirty="0" smtClean="0"/>
              <a:t> жылға:</a:t>
            </a:r>
            <a:endParaRPr lang="ru-RU" sz="1200" dirty="0" smtClean="0"/>
          </a:p>
          <a:p>
            <a:pPr>
              <a:buNone/>
            </a:pPr>
            <a:r>
              <a:rPr lang="kk-KZ" sz="1200" dirty="0" smtClean="0"/>
              <a:t>І. Кірістер – 52095,0мың</a:t>
            </a:r>
            <a:endParaRPr lang="ru-RU" sz="1200" dirty="0" smtClean="0"/>
          </a:p>
          <a:p>
            <a:pPr>
              <a:buFont typeface="Wingdings" pitchFamily="2" charset="2"/>
              <a:buNone/>
            </a:pPr>
            <a:r>
              <a:rPr lang="kk-KZ" sz="1200" dirty="0" smtClean="0"/>
              <a:t>ІІ. Шығыстар – </a:t>
            </a:r>
            <a:r>
              <a:rPr lang="kk-KZ" sz="1200" dirty="0" smtClean="0"/>
              <a:t>58212,0</a:t>
            </a:r>
            <a:r>
              <a:rPr lang="en-US" sz="1200" dirty="0" smtClean="0"/>
              <a:t> </a:t>
            </a:r>
            <a:r>
              <a:rPr lang="kk-KZ" sz="1200" dirty="0" smtClean="0"/>
              <a:t>мың теңгетеңге                                       </a:t>
            </a:r>
            <a:endParaRPr lang="ru-RU" sz="1200" dirty="0" smtClean="0"/>
          </a:p>
          <a:p>
            <a:pPr>
              <a:buFont typeface="Wingdings" pitchFamily="2" charset="2"/>
              <a:buNone/>
            </a:pPr>
            <a:r>
              <a:rPr lang="kk-KZ" sz="1200" dirty="0" smtClean="0"/>
              <a:t>ІІІ.Субвенция мөлшері – 41478,0мың теңге.</a:t>
            </a:r>
          </a:p>
          <a:p>
            <a:pPr>
              <a:buFont typeface="Wingdings" pitchFamily="2" charset="2"/>
              <a:buNone/>
            </a:pPr>
            <a:r>
              <a:rPr lang="en-US" sz="1200" dirty="0" smtClean="0"/>
              <a:t>IV </a:t>
            </a:r>
            <a:r>
              <a:rPr lang="kk-KZ" sz="1200" dirty="0" smtClean="0"/>
              <a:t>Салықтық түсімі – 10410,0 мың.тенге</a:t>
            </a:r>
            <a:endParaRPr lang="en-US" sz="1200" dirty="0" smtClean="0"/>
          </a:p>
          <a:p>
            <a:pPr>
              <a:buFont typeface="Wingdings" pitchFamily="2" charset="2"/>
              <a:buNone/>
            </a:pPr>
            <a:r>
              <a:rPr lang="kk-KZ" sz="1200" b="1" dirty="0" smtClean="0"/>
              <a:t>2027 жылға:</a:t>
            </a:r>
            <a:endParaRPr lang="ru-RU" sz="1200" dirty="0" smtClean="0"/>
          </a:p>
          <a:p>
            <a:pPr>
              <a:buNone/>
            </a:pPr>
            <a:r>
              <a:rPr lang="kk-KZ" sz="1200" dirty="0" smtClean="0"/>
              <a:t>І. Кірістер – 53936,0мың теңге                                         </a:t>
            </a:r>
            <a:endParaRPr lang="ru-RU" sz="1200" dirty="0" smtClean="0"/>
          </a:p>
          <a:p>
            <a:pPr>
              <a:buFont typeface="Wingdings" pitchFamily="2" charset="2"/>
              <a:buNone/>
            </a:pPr>
            <a:r>
              <a:rPr lang="kk-KZ" sz="1200" dirty="0" smtClean="0"/>
              <a:t>ІІ. Шығыстар – 53936,0мың теңге                                   </a:t>
            </a:r>
          </a:p>
          <a:p>
            <a:pPr>
              <a:buFont typeface="Wingdings" pitchFamily="2" charset="2"/>
              <a:buNone/>
            </a:pPr>
            <a:r>
              <a:rPr lang="kk-KZ" sz="1200" dirty="0" smtClean="0"/>
              <a:t>ІІІ.Субвенция мөлшері – 42880,0мың теңге.</a:t>
            </a:r>
          </a:p>
          <a:p>
            <a:pPr>
              <a:buNone/>
            </a:pPr>
            <a:r>
              <a:rPr lang="en-US" sz="1200" dirty="0" smtClean="0"/>
              <a:t>IV </a:t>
            </a:r>
            <a:r>
              <a:rPr lang="kk-KZ" sz="1200" dirty="0" smtClean="0"/>
              <a:t>Салықтық түсімі – 10839,0мың.тенге</a:t>
            </a:r>
            <a:endParaRPr lang="ru-RU" sz="1200" dirty="0" smtClean="0"/>
          </a:p>
          <a:p>
            <a:pPr>
              <a:buFont typeface="Wingdings" pitchFamily="2" charset="2"/>
              <a:buNone/>
            </a:pPr>
            <a:r>
              <a:rPr lang="kk-KZ" sz="1200" b="1" dirty="0" smtClean="0"/>
              <a:t>2028 жылға:</a:t>
            </a:r>
            <a:endParaRPr lang="ru-RU" sz="1200" dirty="0" smtClean="0"/>
          </a:p>
          <a:p>
            <a:pPr>
              <a:buNone/>
            </a:pPr>
            <a:r>
              <a:rPr lang="kk-KZ" sz="1200" dirty="0" smtClean="0"/>
              <a:t>І. Кірістер – 54001,0мың теңге                                       </a:t>
            </a:r>
            <a:endParaRPr lang="en-US" sz="1200" dirty="0" smtClean="0"/>
          </a:p>
          <a:p>
            <a:pPr>
              <a:buNone/>
            </a:pPr>
            <a:r>
              <a:rPr lang="kk-KZ" sz="1200" dirty="0" smtClean="0"/>
              <a:t>  ІІ. Шығыстар – 54001,0мың теңге </a:t>
            </a:r>
            <a:endParaRPr lang="en-US" sz="1200" dirty="0" smtClean="0"/>
          </a:p>
          <a:p>
            <a:pPr>
              <a:buNone/>
            </a:pPr>
            <a:r>
              <a:rPr lang="kk-KZ" sz="1200" dirty="0" smtClean="0"/>
              <a:t>ІІІ.Субвенция мөлшері – 42338,0мың теңге.</a:t>
            </a:r>
          </a:p>
          <a:p>
            <a:pPr>
              <a:buNone/>
            </a:pPr>
            <a:r>
              <a:rPr lang="en-US" sz="1200" dirty="0" smtClean="0"/>
              <a:t>IV </a:t>
            </a:r>
            <a:r>
              <a:rPr lang="kk-KZ" sz="1200" dirty="0" smtClean="0"/>
              <a:t>Салықтық түсімі – 11435,0мың.тенге</a:t>
            </a:r>
            <a:endParaRPr lang="ru-RU" sz="1200" dirty="0" smtClean="0"/>
          </a:p>
          <a:p>
            <a:pPr>
              <a:buNone/>
            </a:pPr>
            <a:endParaRPr lang="ru-RU" sz="1200" dirty="0" smtClean="0"/>
          </a:p>
        </p:txBody>
      </p:sp>
      <p:sp>
        <p:nvSpPr>
          <p:cNvPr id="4" name="Номер слайда 3"/>
          <p:cNvSpPr>
            <a:spLocks noGrp="1"/>
          </p:cNvSpPr>
          <p:nvPr>
            <p:ph type="sldNum" sz="quarter" idx="12"/>
          </p:nvPr>
        </p:nvSpPr>
        <p:spPr/>
        <p:txBody>
          <a:bodyPr/>
          <a:lstStyle/>
          <a:p>
            <a:pPr>
              <a:defRPr/>
            </a:pPr>
            <a:fld id="{2F6FD829-46E0-4078-8CE6-625802294BEE}" type="slidenum">
              <a:rPr lang="ru-RU" altLang="en-US" smtClean="0"/>
              <a:pPr>
                <a:defRPr/>
              </a:pPr>
              <a:t>4</a:t>
            </a:fld>
            <a:endParaRPr lang="ru-RU"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Заголовок 1"/>
          <p:cNvSpPr>
            <a:spLocks noGrp="1"/>
          </p:cNvSpPr>
          <p:nvPr>
            <p:ph type="title"/>
          </p:nvPr>
        </p:nvSpPr>
        <p:spPr>
          <a:xfrm>
            <a:off x="454332" y="285751"/>
            <a:ext cx="8229134" cy="1139825"/>
          </a:xfrm>
        </p:spPr>
        <p:txBody>
          <a:bodyPr>
            <a:normAutofit fontScale="90000"/>
          </a:bodyPr>
          <a:lstStyle/>
          <a:p>
            <a:pPr algn="ctr"/>
            <a:r>
              <a:rPr lang="ru-RU" sz="2400" b="1" dirty="0" smtClean="0">
                <a:solidFill>
                  <a:srgbClr val="C00000"/>
                </a:solidFill>
                <a:latin typeface="Times New Roman" pitchFamily="18" charset="0"/>
                <a:cs typeface="Times New Roman" pitchFamily="18" charset="0"/>
              </a:rPr>
              <a:t>20</a:t>
            </a:r>
            <a:r>
              <a:rPr lang="en-US" sz="2400" b="1" dirty="0" smtClean="0">
                <a:solidFill>
                  <a:srgbClr val="C00000"/>
                </a:solidFill>
                <a:latin typeface="Times New Roman" pitchFamily="18" charset="0"/>
                <a:cs typeface="Times New Roman" pitchFamily="18" charset="0"/>
              </a:rPr>
              <a:t>2</a:t>
            </a:r>
            <a:r>
              <a:rPr lang="kk-KZ" sz="2400" b="1" dirty="0">
                <a:solidFill>
                  <a:srgbClr val="C00000"/>
                </a:solidFill>
                <a:latin typeface="Times New Roman" pitchFamily="18" charset="0"/>
                <a:cs typeface="Times New Roman" pitchFamily="18" charset="0"/>
              </a:rPr>
              <a:t>6</a:t>
            </a:r>
            <a:r>
              <a:rPr lang="ru-RU" sz="2400" b="1" dirty="0" smtClean="0">
                <a:solidFill>
                  <a:srgbClr val="C00000"/>
                </a:solidFill>
                <a:latin typeface="Times New Roman" pitchFamily="18" charset="0"/>
                <a:cs typeface="Times New Roman" pitchFamily="18" charset="0"/>
              </a:rPr>
              <a:t>-20</a:t>
            </a:r>
            <a:r>
              <a:rPr lang="en-US" sz="2400" b="1" dirty="0" smtClean="0">
                <a:solidFill>
                  <a:srgbClr val="C00000"/>
                </a:solidFill>
                <a:latin typeface="Times New Roman" pitchFamily="18" charset="0"/>
                <a:cs typeface="Times New Roman" pitchFamily="18" charset="0"/>
              </a:rPr>
              <a:t>2</a:t>
            </a:r>
            <a:r>
              <a:rPr lang="ru-RU" sz="2400" b="1" dirty="0" smtClean="0">
                <a:solidFill>
                  <a:srgbClr val="C00000"/>
                </a:solidFill>
                <a:latin typeface="Times New Roman" pitchFamily="18" charset="0"/>
                <a:cs typeface="Times New Roman" pitchFamily="18" charset="0"/>
              </a:rPr>
              <a:t>8 </a:t>
            </a:r>
            <a:r>
              <a:rPr lang="ru-RU" sz="2400" b="1" dirty="0" err="1" smtClean="0">
                <a:solidFill>
                  <a:srgbClr val="C00000"/>
                </a:solidFill>
                <a:latin typeface="Times New Roman" pitchFamily="18" charset="0"/>
                <a:cs typeface="Times New Roman" pitchFamily="18" charset="0"/>
              </a:rPr>
              <a:t>жылдарға</a:t>
            </a:r>
            <a:r>
              <a:rPr lang="ru-RU" sz="2400" b="1" dirty="0" smtClean="0">
                <a:solidFill>
                  <a:srgbClr val="C00000"/>
                </a:solidFill>
                <a:latin typeface="Times New Roman" pitchFamily="18" charset="0"/>
                <a:cs typeface="Times New Roman" pitchFamily="18" charset="0"/>
              </a:rPr>
              <a:t> </a:t>
            </a:r>
            <a:r>
              <a:rPr lang="ru-RU" sz="2400" b="1" dirty="0" err="1" smtClean="0">
                <a:solidFill>
                  <a:srgbClr val="C00000"/>
                </a:solidFill>
                <a:latin typeface="Times New Roman" pitchFamily="18" charset="0"/>
                <a:cs typeface="Times New Roman" pitchFamily="18" charset="0"/>
              </a:rPr>
              <a:t>арналған</a:t>
            </a:r>
            <a:r>
              <a:rPr lang="ru-RU" sz="2400" b="1" dirty="0" smtClean="0">
                <a:solidFill>
                  <a:srgbClr val="C00000"/>
                </a:solidFill>
                <a:latin typeface="Times New Roman" pitchFamily="18" charset="0"/>
                <a:cs typeface="Times New Roman" pitchFamily="18" charset="0"/>
              </a:rPr>
              <a:t> </a:t>
            </a:r>
            <a:r>
              <a:rPr lang="kk-KZ" sz="2400" b="1" dirty="0" smtClean="0">
                <a:solidFill>
                  <a:srgbClr val="C00000"/>
                </a:solidFill>
                <a:latin typeface="Times New Roman" pitchFamily="18" charset="0"/>
                <a:cs typeface="Times New Roman" pitchFamily="18" charset="0"/>
              </a:rPr>
              <a:t>Ақтау ауылдық округінің </a:t>
            </a:r>
            <a:r>
              <a:rPr lang="ru-RU" sz="2400" b="1" dirty="0" smtClean="0">
                <a:solidFill>
                  <a:srgbClr val="C00000"/>
                </a:solidFill>
                <a:latin typeface="Times New Roman" pitchFamily="18" charset="0"/>
                <a:cs typeface="Times New Roman" pitchFamily="18" charset="0"/>
              </a:rPr>
              <a:t>бюджет </a:t>
            </a:r>
            <a:r>
              <a:rPr lang="ru-RU" sz="2400" b="1" dirty="0" err="1" smtClean="0">
                <a:solidFill>
                  <a:srgbClr val="C00000"/>
                </a:solidFill>
                <a:latin typeface="Times New Roman" pitchFamily="18" charset="0"/>
                <a:cs typeface="Times New Roman" pitchFamily="18" charset="0"/>
              </a:rPr>
              <a:t>түсімдерінің</a:t>
            </a:r>
            <a:r>
              <a:rPr lang="ru-RU" sz="2400" b="1" dirty="0" smtClean="0">
                <a:solidFill>
                  <a:srgbClr val="C00000"/>
                </a:solidFill>
                <a:latin typeface="Times New Roman" pitchFamily="18" charset="0"/>
                <a:cs typeface="Times New Roman" pitchFamily="18" charset="0"/>
              </a:rPr>
              <a:t> </a:t>
            </a:r>
            <a:r>
              <a:rPr lang="ru-RU" sz="2400" b="1" dirty="0" err="1" smtClean="0">
                <a:solidFill>
                  <a:srgbClr val="C00000"/>
                </a:solidFill>
                <a:latin typeface="Times New Roman" pitchFamily="18" charset="0"/>
                <a:cs typeface="Times New Roman" pitchFamily="18" charset="0"/>
              </a:rPr>
              <a:t>құрылымы</a:t>
            </a:r>
            <a:r>
              <a:rPr lang="ru-RU" sz="2400" b="1" dirty="0" smtClean="0">
                <a:solidFill>
                  <a:srgbClr val="C00000"/>
                </a:solidFill>
                <a:latin typeface="Times New Roman" pitchFamily="18" charset="0"/>
                <a:cs typeface="Times New Roman" pitchFamily="18" charset="0"/>
              </a:rPr>
              <a:t>  </a:t>
            </a:r>
            <a:r>
              <a:rPr lang="ru-RU" sz="2800" b="1" dirty="0" smtClean="0">
                <a:solidFill>
                  <a:srgbClr val="28571F"/>
                </a:solidFill>
                <a:latin typeface="Arial" charset="0"/>
              </a:rPr>
              <a:t/>
            </a:r>
            <a:br>
              <a:rPr lang="ru-RU" sz="2800" b="1" dirty="0" smtClean="0">
                <a:solidFill>
                  <a:srgbClr val="28571F"/>
                </a:solidFill>
                <a:latin typeface="Arial" charset="0"/>
              </a:rPr>
            </a:br>
            <a:r>
              <a:rPr lang="ru-RU" sz="2800" b="1" dirty="0" smtClean="0">
                <a:solidFill>
                  <a:srgbClr val="28571F"/>
                </a:solidFill>
                <a:latin typeface="Arial" charset="0"/>
              </a:rPr>
              <a:t>                                                                       </a:t>
            </a:r>
            <a:r>
              <a:rPr lang="ru-RU" sz="1800" b="1" i="1" dirty="0" err="1" smtClean="0">
                <a:solidFill>
                  <a:srgbClr val="CC3300"/>
                </a:solidFill>
                <a:latin typeface="Arial" charset="0"/>
              </a:rPr>
              <a:t>млн.теңге</a:t>
            </a:r>
            <a:r>
              <a:rPr lang="ru-RU" sz="1800" b="1" i="1" dirty="0" smtClean="0">
                <a:solidFill>
                  <a:srgbClr val="CC3300"/>
                </a:solidFill>
                <a:latin typeface="Arial" charset="0"/>
              </a:rPr>
              <a:t> </a:t>
            </a:r>
          </a:p>
        </p:txBody>
      </p:sp>
      <p:graphicFrame>
        <p:nvGraphicFramePr>
          <p:cNvPr id="13427" name="Group 115"/>
          <p:cNvGraphicFramePr>
            <a:graphicFrameLocks noGrp="1"/>
          </p:cNvGraphicFramePr>
          <p:nvPr>
            <p:ph sz="half" idx="1"/>
            <p:extLst>
              <p:ext uri="{D42A27DB-BD31-4B8C-83A1-F6EECF244321}">
                <p14:modId xmlns:p14="http://schemas.microsoft.com/office/powerpoint/2010/main" val="3427595307"/>
              </p:ext>
            </p:extLst>
          </p:nvPr>
        </p:nvGraphicFramePr>
        <p:xfrm>
          <a:off x="457434" y="1600199"/>
          <a:ext cx="8226032" cy="4766694"/>
        </p:xfrm>
        <a:graphic>
          <a:graphicData uri="http://schemas.openxmlformats.org/drawingml/2006/table">
            <a:tbl>
              <a:tblPr/>
              <a:tblGrid>
                <a:gridCol w="5028966">
                  <a:extLst>
                    <a:ext uri="{9D8B030D-6E8A-4147-A177-3AD203B41FA5}">
                      <a16:colId xmlns:a16="http://schemas.microsoft.com/office/drawing/2014/main" val="20000"/>
                    </a:ext>
                  </a:extLst>
                </a:gridCol>
                <a:gridCol w="1143000">
                  <a:extLst>
                    <a:ext uri="{9D8B030D-6E8A-4147-A177-3AD203B41FA5}">
                      <a16:colId xmlns:a16="http://schemas.microsoft.com/office/drawing/2014/main" val="20002"/>
                    </a:ext>
                  </a:extLst>
                </a:gridCol>
                <a:gridCol w="1066800">
                  <a:extLst>
                    <a:ext uri="{9D8B030D-6E8A-4147-A177-3AD203B41FA5}">
                      <a16:colId xmlns:a16="http://schemas.microsoft.com/office/drawing/2014/main" val="20003"/>
                    </a:ext>
                  </a:extLst>
                </a:gridCol>
                <a:gridCol w="987266">
                  <a:extLst>
                    <a:ext uri="{9D8B030D-6E8A-4147-A177-3AD203B41FA5}">
                      <a16:colId xmlns:a16="http://schemas.microsoft.com/office/drawing/2014/main" val="20004"/>
                    </a:ext>
                  </a:extLst>
                </a:gridCol>
              </a:tblGrid>
              <a:tr h="450546">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400" b="1" i="0" u="none" strike="noStrike" cap="none" normalizeH="0" baseline="0" dirty="0" smtClean="0">
                          <a:ln>
                            <a:noFill/>
                          </a:ln>
                          <a:solidFill>
                            <a:schemeClr val="tx1"/>
                          </a:solidFill>
                          <a:effectLst/>
                          <a:latin typeface="Arial" charset="0"/>
                          <a:cs typeface="Arial" charset="0"/>
                        </a:rPr>
                        <a:t>Атауы</a:t>
                      </a:r>
                      <a:endParaRPr kumimoji="0" lang="ru-RU" sz="1000" b="0" i="0"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1" i="0" u="none" strike="noStrike" cap="none" normalizeH="0" baseline="0" dirty="0" smtClean="0">
                          <a:ln>
                            <a:noFill/>
                          </a:ln>
                          <a:solidFill>
                            <a:schemeClr val="tx1"/>
                          </a:solidFill>
                          <a:effectLst/>
                          <a:latin typeface="Arial" charset="0"/>
                          <a:cs typeface="Arial" charset="0"/>
                        </a:rPr>
                        <a:t>20</a:t>
                      </a:r>
                      <a:r>
                        <a:rPr kumimoji="0" lang="en-US" sz="1400" b="1" i="0" u="none" strike="noStrike" cap="none" normalizeH="0" baseline="0" dirty="0" smtClean="0">
                          <a:ln>
                            <a:noFill/>
                          </a:ln>
                          <a:solidFill>
                            <a:schemeClr val="tx1"/>
                          </a:solidFill>
                          <a:effectLst/>
                          <a:latin typeface="Arial" charset="0"/>
                          <a:cs typeface="Arial" charset="0"/>
                        </a:rPr>
                        <a:t>2</a:t>
                      </a:r>
                      <a:r>
                        <a:rPr kumimoji="0" lang="kk-KZ" sz="1400" b="1" i="0" u="none" strike="noStrike" cap="none" normalizeH="0" baseline="0" dirty="0" smtClean="0">
                          <a:ln>
                            <a:noFill/>
                          </a:ln>
                          <a:solidFill>
                            <a:schemeClr val="tx1"/>
                          </a:solidFill>
                          <a:effectLst/>
                          <a:latin typeface="Arial" charset="0"/>
                          <a:cs typeface="Arial" charset="0"/>
                        </a:rPr>
                        <a:t>6</a:t>
                      </a:r>
                      <a:r>
                        <a:rPr kumimoji="0" lang="ru-RU" sz="1400" b="1" i="0" u="none" strike="noStrike" cap="none" normalizeH="0" baseline="0" dirty="0" smtClean="0">
                          <a:ln>
                            <a:noFill/>
                          </a:ln>
                          <a:solidFill>
                            <a:schemeClr val="tx1"/>
                          </a:solidFill>
                          <a:effectLst/>
                          <a:latin typeface="Arial" charset="0"/>
                          <a:cs typeface="Arial" charset="0"/>
                        </a:rPr>
                        <a:t> </a:t>
                      </a:r>
                      <a:r>
                        <a:rPr kumimoji="0" lang="ru-RU" sz="1400" b="1" i="0" u="none" strike="noStrike" cap="none" normalizeH="0" baseline="0" dirty="0" err="1" smtClean="0">
                          <a:ln>
                            <a:noFill/>
                          </a:ln>
                          <a:solidFill>
                            <a:schemeClr val="tx1"/>
                          </a:solidFill>
                          <a:effectLst/>
                          <a:latin typeface="Arial" charset="0"/>
                          <a:cs typeface="Arial" charset="0"/>
                        </a:rPr>
                        <a:t>жыл</a:t>
                      </a:r>
                      <a:endParaRPr kumimoji="0" lang="ru-RU" sz="1400" b="1" i="0"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1" i="0" u="none" strike="noStrike" cap="none" normalizeH="0" baseline="0" dirty="0" smtClean="0">
                          <a:ln>
                            <a:noFill/>
                          </a:ln>
                          <a:solidFill>
                            <a:schemeClr val="tx1"/>
                          </a:solidFill>
                          <a:effectLst/>
                          <a:latin typeface="Arial" charset="0"/>
                          <a:cs typeface="Arial" charset="0"/>
                        </a:rPr>
                        <a:t>2027 </a:t>
                      </a:r>
                      <a:r>
                        <a:rPr kumimoji="0" lang="ru-RU" sz="1400" b="1" i="0" u="none" strike="noStrike" cap="none" normalizeH="0" baseline="0" dirty="0" err="1" smtClean="0">
                          <a:ln>
                            <a:noFill/>
                          </a:ln>
                          <a:solidFill>
                            <a:schemeClr val="tx1"/>
                          </a:solidFill>
                          <a:effectLst/>
                          <a:latin typeface="Arial" charset="0"/>
                          <a:cs typeface="Arial" charset="0"/>
                        </a:rPr>
                        <a:t>жыл</a:t>
                      </a:r>
                      <a:endParaRPr kumimoji="0" lang="ru-RU" sz="1400" b="1" i="0"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1" i="0" u="none" strike="noStrike" cap="none" normalizeH="0" baseline="0" dirty="0" smtClean="0">
                          <a:ln>
                            <a:noFill/>
                          </a:ln>
                          <a:solidFill>
                            <a:schemeClr val="tx1"/>
                          </a:solidFill>
                          <a:effectLst/>
                          <a:latin typeface="Arial" charset="0"/>
                          <a:cs typeface="Arial" charset="0"/>
                        </a:rPr>
                        <a:t>20</a:t>
                      </a:r>
                      <a:r>
                        <a:rPr kumimoji="0" lang="en-US" sz="1400" b="1" i="0" u="none" strike="noStrike" cap="none" normalizeH="0" baseline="0" dirty="0" smtClean="0">
                          <a:ln>
                            <a:noFill/>
                          </a:ln>
                          <a:solidFill>
                            <a:schemeClr val="tx1"/>
                          </a:solidFill>
                          <a:effectLst/>
                          <a:latin typeface="Arial" charset="0"/>
                          <a:cs typeface="Arial" charset="0"/>
                        </a:rPr>
                        <a:t>2</a:t>
                      </a:r>
                      <a:r>
                        <a:rPr kumimoji="0" lang="ru-RU" sz="1400" b="1" i="0" u="none" strike="noStrike" cap="none" normalizeH="0" baseline="0" dirty="0" smtClean="0">
                          <a:ln>
                            <a:noFill/>
                          </a:ln>
                          <a:solidFill>
                            <a:schemeClr val="tx1"/>
                          </a:solidFill>
                          <a:effectLst/>
                          <a:latin typeface="Arial" charset="0"/>
                          <a:cs typeface="Arial" charset="0"/>
                        </a:rPr>
                        <a:t>8 </a:t>
                      </a:r>
                      <a:r>
                        <a:rPr kumimoji="0" lang="ru-RU" sz="1400" b="1" i="0" u="none" strike="noStrike" cap="none" normalizeH="0" baseline="0" dirty="0" err="1" smtClean="0">
                          <a:ln>
                            <a:noFill/>
                          </a:ln>
                          <a:solidFill>
                            <a:schemeClr val="tx1"/>
                          </a:solidFill>
                          <a:effectLst/>
                          <a:latin typeface="Arial" charset="0"/>
                          <a:cs typeface="Arial" charset="0"/>
                        </a:rPr>
                        <a:t>жыл</a:t>
                      </a:r>
                      <a:endParaRPr kumimoji="0" lang="ru-RU" sz="1400" b="1" i="0"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43675">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000" b="0" i="0" u="none" strike="noStrike" cap="none" normalizeH="0" baseline="0" smtClean="0">
                          <a:ln>
                            <a:noFill/>
                          </a:ln>
                          <a:solidFill>
                            <a:schemeClr val="tx1"/>
                          </a:solidFill>
                          <a:effectLst/>
                          <a:latin typeface="Arial" charset="0"/>
                          <a:cs typeface="Arial" charset="0"/>
                        </a:rPr>
                        <a:t>1</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000" b="0" i="0" u="none" strike="noStrike" cap="none" normalizeH="0" baseline="0" dirty="0" smtClean="0">
                          <a:ln>
                            <a:noFill/>
                          </a:ln>
                          <a:solidFill>
                            <a:schemeClr val="tx1"/>
                          </a:solidFill>
                          <a:effectLst/>
                          <a:latin typeface="Arial" charset="0"/>
                          <a:cs typeface="Arial" charset="0"/>
                        </a:rPr>
                        <a:t>2</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000" b="0" i="0" u="none" strike="noStrike" cap="none" normalizeH="0" baseline="0" dirty="0" smtClean="0">
                          <a:ln>
                            <a:noFill/>
                          </a:ln>
                          <a:solidFill>
                            <a:schemeClr val="tx1"/>
                          </a:solidFill>
                          <a:effectLst/>
                          <a:latin typeface="Arial" charset="0"/>
                          <a:cs typeface="Arial" charset="0"/>
                        </a:rPr>
                        <a:t>3</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000" b="0" i="0" u="none" strike="noStrike" cap="none" normalizeH="0" baseline="0" dirty="0" smtClean="0">
                          <a:ln>
                            <a:noFill/>
                          </a:ln>
                          <a:solidFill>
                            <a:schemeClr val="tx1"/>
                          </a:solidFill>
                          <a:effectLst/>
                          <a:latin typeface="Arial" charset="0"/>
                          <a:cs typeface="Arial" charset="0"/>
                        </a:rPr>
                        <a:t>4</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val="10001"/>
                  </a:ext>
                </a:extLst>
              </a:tr>
              <a:tr h="33505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600" b="1" i="0" u="none" strike="noStrike" cap="none" normalizeH="0" baseline="0" smtClean="0">
                          <a:ln>
                            <a:noFill/>
                          </a:ln>
                          <a:solidFill>
                            <a:schemeClr val="tx1"/>
                          </a:solidFill>
                          <a:effectLst/>
                          <a:latin typeface="Arial" charset="0"/>
                          <a:cs typeface="Arial" charset="0"/>
                        </a:rPr>
                        <a:t>ТҮСІМДЕР – барлығы, млн.теңге</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600" b="1" i="0" u="none" strike="noStrike" cap="none" normalizeH="0" baseline="0" dirty="0" smtClean="0">
                          <a:ln>
                            <a:noFill/>
                          </a:ln>
                          <a:solidFill>
                            <a:schemeClr val="tx1"/>
                          </a:solidFill>
                          <a:effectLst/>
                          <a:latin typeface="Arial" pitchFamily="34" charset="0"/>
                          <a:cs typeface="Arial" pitchFamily="34" charset="0"/>
                        </a:rPr>
                        <a:t>52,0</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600" b="1" i="0" u="none" strike="noStrike" cap="none" normalizeH="0" baseline="0" dirty="0" smtClean="0">
                          <a:ln>
                            <a:noFill/>
                          </a:ln>
                          <a:solidFill>
                            <a:schemeClr val="tx1"/>
                          </a:solidFill>
                          <a:effectLst/>
                          <a:latin typeface="Arial" pitchFamily="34" charset="0"/>
                          <a:cs typeface="Arial" pitchFamily="34" charset="0"/>
                        </a:rPr>
                        <a:t>54,0</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600" b="1" i="0" u="none" strike="noStrike" cap="none" normalizeH="0" baseline="0" dirty="0" smtClean="0">
                          <a:ln>
                            <a:noFill/>
                          </a:ln>
                          <a:solidFill>
                            <a:schemeClr val="tx1"/>
                          </a:solidFill>
                          <a:effectLst/>
                          <a:latin typeface="Arial" pitchFamily="34" charset="0"/>
                          <a:cs typeface="Arial" pitchFamily="34" charset="0"/>
                        </a:rPr>
                        <a:t>54,0</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val="10002"/>
                  </a:ext>
                </a:extLst>
              </a:tr>
              <a:tr h="33505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smtClean="0">
                          <a:ln>
                            <a:noFill/>
                          </a:ln>
                          <a:solidFill>
                            <a:schemeClr val="tx1"/>
                          </a:solidFill>
                          <a:effectLst/>
                          <a:latin typeface="Arial" charset="0"/>
                          <a:cs typeface="Arial" charset="0"/>
                        </a:rPr>
                        <a:t>оның ішінде:</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val="10003"/>
                  </a:ext>
                </a:extLst>
              </a:tr>
              <a:tr h="30459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400" b="0" i="0" u="none" strike="noStrike" cap="none" normalizeH="0" baseline="0" dirty="0" smtClean="0">
                          <a:ln>
                            <a:noFill/>
                          </a:ln>
                          <a:solidFill>
                            <a:schemeClr val="tx1"/>
                          </a:solidFill>
                          <a:effectLst/>
                          <a:latin typeface="Arial" charset="0"/>
                          <a:cs typeface="Arial" charset="0"/>
                        </a:rPr>
                        <a:t>Салықтық түсімдер</a:t>
                      </a:r>
                      <a:endParaRPr kumimoji="0" lang="ru-RU" sz="1400" b="0" i="0"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10,6</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10,8</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400" b="0" i="0" u="none" strike="noStrike" cap="none" normalizeH="0" baseline="0" dirty="0" smtClean="0">
                          <a:ln>
                            <a:noFill/>
                          </a:ln>
                          <a:solidFill>
                            <a:schemeClr val="tx1"/>
                          </a:solidFill>
                          <a:effectLst/>
                          <a:latin typeface="Arial" pitchFamily="34" charset="0"/>
                          <a:cs typeface="Arial" pitchFamily="34" charset="0"/>
                        </a:rPr>
                        <a:t>11,4</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val="10004"/>
                  </a:ext>
                </a:extLst>
              </a:tr>
              <a:tr h="30459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400" b="0" i="0" u="none" strike="noStrike" cap="none" normalizeH="0" baseline="0" dirty="0" smtClean="0">
                          <a:ln>
                            <a:noFill/>
                          </a:ln>
                          <a:solidFill>
                            <a:schemeClr val="tx1"/>
                          </a:solidFill>
                          <a:effectLst/>
                          <a:latin typeface="Arial" charset="0"/>
                          <a:cs typeface="Arial" charset="0"/>
                        </a:rPr>
                        <a:t>Салықтық емес түсімдер</a:t>
                      </a:r>
                      <a:endParaRPr kumimoji="0" lang="ru-RU" sz="1400" b="0" i="0"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207</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217</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228</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val="10005"/>
                  </a:ext>
                </a:extLst>
              </a:tr>
              <a:tr h="35536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err="1" smtClean="0">
                          <a:ln>
                            <a:noFill/>
                          </a:ln>
                          <a:solidFill>
                            <a:schemeClr val="tx1"/>
                          </a:solidFill>
                          <a:effectLst/>
                          <a:latin typeface="Arial" charset="0"/>
                          <a:cs typeface="Arial" charset="0"/>
                        </a:rPr>
                        <a:t>Негізгі</a:t>
                      </a:r>
                      <a:r>
                        <a:rPr kumimoji="0" lang="ru-RU" sz="1400" b="0" i="0" u="none" strike="noStrike" cap="none" normalizeH="0" baseline="0" dirty="0" smtClean="0">
                          <a:ln>
                            <a:noFill/>
                          </a:ln>
                          <a:solidFill>
                            <a:schemeClr val="tx1"/>
                          </a:solidFill>
                          <a:effectLst/>
                          <a:latin typeface="Arial" charset="0"/>
                          <a:cs typeface="Arial" charset="0"/>
                        </a:rPr>
                        <a:t> </a:t>
                      </a:r>
                      <a:r>
                        <a:rPr kumimoji="0" lang="ru-RU" sz="1400" b="0" i="0" u="none" strike="noStrike" cap="none" normalizeH="0" baseline="0" dirty="0" err="1" smtClean="0">
                          <a:ln>
                            <a:noFill/>
                          </a:ln>
                          <a:solidFill>
                            <a:schemeClr val="tx1"/>
                          </a:solidFill>
                          <a:effectLst/>
                          <a:latin typeface="Arial" charset="0"/>
                          <a:cs typeface="Arial" charset="0"/>
                        </a:rPr>
                        <a:t>капиталды</a:t>
                      </a:r>
                      <a:r>
                        <a:rPr kumimoji="0" lang="ru-RU" sz="1400" b="0" i="0" u="none" strike="noStrike" cap="none" normalizeH="0" baseline="0" dirty="0" smtClean="0">
                          <a:ln>
                            <a:noFill/>
                          </a:ln>
                          <a:solidFill>
                            <a:schemeClr val="tx1"/>
                          </a:solidFill>
                          <a:effectLst/>
                          <a:latin typeface="Arial" charset="0"/>
                          <a:cs typeface="Arial" charset="0"/>
                        </a:rPr>
                        <a:t> </a:t>
                      </a:r>
                      <a:r>
                        <a:rPr kumimoji="0" lang="ru-RU" sz="1400" b="0" i="0" u="none" strike="noStrike" cap="none" normalizeH="0" baseline="0" dirty="0" err="1" smtClean="0">
                          <a:ln>
                            <a:noFill/>
                          </a:ln>
                          <a:solidFill>
                            <a:schemeClr val="tx1"/>
                          </a:solidFill>
                          <a:effectLst/>
                          <a:latin typeface="Arial" charset="0"/>
                          <a:cs typeface="Arial" charset="0"/>
                        </a:rPr>
                        <a:t>сатудан</a:t>
                      </a:r>
                      <a:r>
                        <a:rPr kumimoji="0" lang="ru-RU" sz="1400" b="0" i="0" u="none" strike="noStrike" cap="none" normalizeH="0" baseline="0" dirty="0" smtClean="0">
                          <a:ln>
                            <a:noFill/>
                          </a:ln>
                          <a:solidFill>
                            <a:schemeClr val="tx1"/>
                          </a:solidFill>
                          <a:effectLst/>
                          <a:latin typeface="Arial" charset="0"/>
                          <a:cs typeface="Arial" charset="0"/>
                        </a:rPr>
                        <a:t> </a:t>
                      </a:r>
                      <a:r>
                        <a:rPr kumimoji="0" lang="ru-RU" sz="1400" b="0" i="0" u="none" strike="noStrike" cap="none" normalizeH="0" baseline="0" dirty="0" err="1" smtClean="0">
                          <a:ln>
                            <a:noFill/>
                          </a:ln>
                          <a:solidFill>
                            <a:schemeClr val="tx1"/>
                          </a:solidFill>
                          <a:effectLst/>
                          <a:latin typeface="Arial" charset="0"/>
                          <a:cs typeface="Arial" charset="0"/>
                        </a:rPr>
                        <a:t>түскен түсімдер</a:t>
                      </a:r>
                      <a:r>
                        <a:rPr kumimoji="0" lang="ru-RU" sz="1400" b="0" i="0" u="none" strike="noStrike" cap="none" normalizeH="0" baseline="0" dirty="0" smtClean="0">
                          <a:ln>
                            <a:noFill/>
                          </a:ln>
                          <a:solidFill>
                            <a:schemeClr val="tx1"/>
                          </a:solidFill>
                          <a:effectLst/>
                          <a:latin typeface="Arial" charset="0"/>
                          <a:cs typeface="Arial" charset="0"/>
                        </a:rPr>
                        <a:t> </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39</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val="10006"/>
                  </a:ext>
                </a:extLst>
              </a:tr>
              <a:tr h="51781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err="1" smtClean="0">
                          <a:ln>
                            <a:noFill/>
                          </a:ln>
                          <a:solidFill>
                            <a:schemeClr val="tx1"/>
                          </a:solidFill>
                          <a:effectLst/>
                          <a:latin typeface="Arial" charset="0"/>
                          <a:cs typeface="Arial" charset="0"/>
                        </a:rPr>
                        <a:t>Трансферттер</a:t>
                      </a:r>
                      <a:r>
                        <a:rPr kumimoji="0" lang="ru-RU" sz="1400" b="0" i="0" u="none" strike="noStrike" cap="none" normalizeH="0" baseline="0" dirty="0" smtClean="0">
                          <a:ln>
                            <a:noFill/>
                          </a:ln>
                          <a:solidFill>
                            <a:schemeClr val="tx1"/>
                          </a:solidFill>
                          <a:effectLst/>
                          <a:latin typeface="Arial" charset="0"/>
                          <a:cs typeface="Arial" charset="0"/>
                        </a:rPr>
                        <a:t> </a:t>
                      </a:r>
                      <a:r>
                        <a:rPr kumimoji="0" lang="ru-RU" sz="1400" b="0" i="0" u="none" strike="noStrike" cap="none" normalizeH="0" baseline="0" dirty="0" err="1" smtClean="0">
                          <a:ln>
                            <a:noFill/>
                          </a:ln>
                          <a:solidFill>
                            <a:schemeClr val="tx1"/>
                          </a:solidFill>
                          <a:effectLst/>
                          <a:latin typeface="Arial" charset="0"/>
                          <a:cs typeface="Arial" charset="0"/>
                        </a:rPr>
                        <a:t>және кредиттер</a:t>
                      </a:r>
                      <a:r>
                        <a:rPr kumimoji="0" lang="ru-RU" sz="1400" b="0" i="0" u="none" strike="noStrike" cap="none" normalizeH="0" baseline="0" dirty="0" smtClean="0">
                          <a:ln>
                            <a:noFill/>
                          </a:ln>
                          <a:solidFill>
                            <a:schemeClr val="tx1"/>
                          </a:solidFill>
                          <a:effectLst/>
                          <a:latin typeface="Arial" charset="0"/>
                          <a:cs typeface="Arial" charset="0"/>
                        </a:rPr>
                        <a:t> </a:t>
                      </a:r>
                      <a:r>
                        <a:rPr kumimoji="0" lang="ru-RU" sz="1400" b="0" i="0" u="none" strike="noStrike" cap="none" normalizeH="0" baseline="0" dirty="0" err="1" smtClean="0">
                          <a:ln>
                            <a:noFill/>
                          </a:ln>
                          <a:solidFill>
                            <a:schemeClr val="tx1"/>
                          </a:solidFill>
                          <a:effectLst/>
                          <a:latin typeface="Arial" charset="0"/>
                          <a:cs typeface="Arial" charset="0"/>
                        </a:rPr>
                        <a:t>түсімдері, </a:t>
                      </a:r>
                      <a:r>
                        <a:rPr kumimoji="0" lang="ru-RU" sz="1400" b="0" i="1" u="none" strike="noStrike" cap="none" normalizeH="0" baseline="0" dirty="0" err="1" smtClean="0">
                          <a:ln>
                            <a:noFill/>
                          </a:ln>
                          <a:solidFill>
                            <a:schemeClr val="tx1"/>
                          </a:solidFill>
                          <a:effectLst/>
                          <a:latin typeface="Arial" charset="0"/>
                          <a:cs typeface="Arial" charset="0"/>
                        </a:rPr>
                        <a:t>оның ішінде</a:t>
                      </a:r>
                      <a:r>
                        <a:rPr kumimoji="0" lang="ru-RU" sz="1400" b="0" i="1" u="none" strike="noStrike" cap="none" normalizeH="0" baseline="0" dirty="0" smtClean="0">
                          <a:ln>
                            <a:noFill/>
                          </a:ln>
                          <a:solidFill>
                            <a:schemeClr val="tx1"/>
                          </a:solidFill>
                          <a:effectLst/>
                          <a:latin typeface="Arial" charset="0"/>
                          <a:cs typeface="Arial"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4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4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4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val="10007"/>
                  </a:ext>
                </a:extLst>
              </a:tr>
              <a:tr h="491793">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1" u="none" strike="noStrike" cap="none" normalizeH="0" baseline="0" dirty="0" smtClean="0">
                          <a:ln>
                            <a:noFill/>
                          </a:ln>
                          <a:solidFill>
                            <a:schemeClr val="tx1"/>
                          </a:solidFill>
                          <a:effectLst/>
                          <a:latin typeface="Arial" charset="0"/>
                          <a:cs typeface="Arial" charset="0"/>
                        </a:rPr>
                        <a:t>субвенция</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1" u="none" strike="noStrike" cap="none" normalizeH="0" baseline="0" dirty="0" smtClean="0">
                          <a:ln>
                            <a:noFill/>
                          </a:ln>
                          <a:solidFill>
                            <a:schemeClr val="tx1"/>
                          </a:solidFill>
                          <a:effectLst/>
                          <a:latin typeface="Arial" pitchFamily="34" charset="0"/>
                          <a:cs typeface="Arial" pitchFamily="34" charset="0"/>
                        </a:rPr>
                        <a:t>41,4</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1" u="none" strike="noStrike" cap="none" normalizeH="0" baseline="0" dirty="0" smtClean="0">
                          <a:ln>
                            <a:noFill/>
                          </a:ln>
                          <a:solidFill>
                            <a:schemeClr val="tx1"/>
                          </a:solidFill>
                          <a:effectLst/>
                          <a:latin typeface="Arial" pitchFamily="34" charset="0"/>
                          <a:cs typeface="Arial" pitchFamily="34" charset="0"/>
                        </a:rPr>
                        <a:t>42,8</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400" b="0" i="1" u="none" strike="noStrike" cap="none" normalizeH="0" baseline="0" dirty="0" smtClean="0">
                          <a:ln>
                            <a:noFill/>
                          </a:ln>
                          <a:solidFill>
                            <a:schemeClr val="tx1"/>
                          </a:solidFill>
                          <a:effectLst/>
                          <a:latin typeface="Arial" pitchFamily="34" charset="0"/>
                          <a:cs typeface="Arial" pitchFamily="34" charset="0"/>
                        </a:rPr>
                        <a:t>42,3</a:t>
                      </a:r>
                      <a:endParaRPr kumimoji="0" lang="ru-RU" sz="14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val="10008"/>
                  </a:ext>
                </a:extLst>
              </a:tr>
              <a:tr h="31570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1" u="none" strike="noStrike" cap="none" normalizeH="0" baseline="0" dirty="0" err="1" smtClean="0">
                          <a:ln>
                            <a:noFill/>
                          </a:ln>
                          <a:solidFill>
                            <a:schemeClr val="tx1"/>
                          </a:solidFill>
                          <a:effectLst/>
                          <a:latin typeface="Arial" charset="0"/>
                          <a:cs typeface="Arial" charset="0"/>
                        </a:rPr>
                        <a:t>трансферттер</a:t>
                      </a:r>
                      <a:endParaRPr kumimoji="0" lang="ru-RU" sz="1400" b="0" i="1"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4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val="10009"/>
                  </a:ext>
                </a:extLst>
              </a:tr>
              <a:tr h="329977">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err="1" smtClean="0">
                          <a:ln>
                            <a:noFill/>
                          </a:ln>
                          <a:solidFill>
                            <a:schemeClr val="tx1"/>
                          </a:solidFill>
                          <a:effectLst/>
                          <a:latin typeface="Arial" charset="0"/>
                          <a:cs typeface="Arial" charset="0"/>
                        </a:rPr>
                        <a:t>Бюджеттік</a:t>
                      </a:r>
                      <a:r>
                        <a:rPr kumimoji="0" lang="ru-RU" sz="1400" b="0" i="0" u="none" strike="noStrike" cap="none" normalizeH="0" baseline="0" dirty="0" smtClean="0">
                          <a:ln>
                            <a:noFill/>
                          </a:ln>
                          <a:solidFill>
                            <a:schemeClr val="tx1"/>
                          </a:solidFill>
                          <a:effectLst/>
                          <a:latin typeface="Arial" charset="0"/>
                          <a:cs typeface="Arial" charset="0"/>
                        </a:rPr>
                        <a:t> </a:t>
                      </a:r>
                      <a:r>
                        <a:rPr kumimoji="0" lang="ru-RU" sz="1400" b="0" i="0" u="none" strike="noStrike" cap="none" normalizeH="0" baseline="0" dirty="0" err="1" smtClean="0">
                          <a:ln>
                            <a:noFill/>
                          </a:ln>
                          <a:solidFill>
                            <a:schemeClr val="tx1"/>
                          </a:solidFill>
                          <a:effectLst/>
                          <a:latin typeface="Arial" charset="0"/>
                          <a:cs typeface="Arial" charset="0"/>
                        </a:rPr>
                        <a:t>кредиттерді</a:t>
                      </a:r>
                      <a:r>
                        <a:rPr kumimoji="0" lang="ru-RU" sz="1400" b="0" i="0" u="none" strike="noStrike" cap="none" normalizeH="0" baseline="0" dirty="0" smtClean="0">
                          <a:ln>
                            <a:noFill/>
                          </a:ln>
                          <a:solidFill>
                            <a:schemeClr val="tx1"/>
                          </a:solidFill>
                          <a:effectLst/>
                          <a:latin typeface="Arial" charset="0"/>
                          <a:cs typeface="Arial" charset="0"/>
                        </a:rPr>
                        <a:t> </a:t>
                      </a:r>
                      <a:r>
                        <a:rPr kumimoji="0" lang="ru-RU" sz="1400" b="0" i="0" u="none" strike="noStrike" cap="none" normalizeH="0" baseline="0" dirty="0" err="1" smtClean="0">
                          <a:ln>
                            <a:noFill/>
                          </a:ln>
                          <a:solidFill>
                            <a:schemeClr val="tx1"/>
                          </a:solidFill>
                          <a:effectLst/>
                          <a:latin typeface="Arial" charset="0"/>
                          <a:cs typeface="Arial" charset="0"/>
                        </a:rPr>
                        <a:t>өтеу</a:t>
                      </a:r>
                      <a:endParaRPr kumimoji="0" lang="ru-RU" sz="1400" b="0" i="0"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val="10010"/>
                  </a:ext>
                </a:extLst>
              </a:tr>
              <a:tr h="356947">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smtClean="0">
                          <a:ln>
                            <a:noFill/>
                          </a:ln>
                          <a:solidFill>
                            <a:schemeClr val="tx1"/>
                          </a:solidFill>
                          <a:effectLst/>
                          <a:latin typeface="Arial" charset="0"/>
                          <a:cs typeface="Arial" charset="0"/>
                        </a:rPr>
                        <a:t>Қарыздар түсімдері </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val="10011"/>
                  </a:ext>
                </a:extLst>
              </a:tr>
              <a:tr h="356947">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smtClean="0">
                          <a:ln>
                            <a:noFill/>
                          </a:ln>
                          <a:solidFill>
                            <a:schemeClr val="tx1"/>
                          </a:solidFill>
                          <a:effectLst/>
                          <a:latin typeface="Arial" charset="0"/>
                          <a:cs typeface="Arial" charset="0"/>
                        </a:rPr>
                        <a:t>Бюджеттік қаражаттардың бос қалдықтары</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val="10012"/>
                  </a:ext>
                </a:extLst>
              </a:tr>
            </a:tbl>
          </a:graphicData>
        </a:graphic>
      </p:graphicFrame>
      <p:sp>
        <p:nvSpPr>
          <p:cNvPr id="5" name="Номер слайда 4"/>
          <p:cNvSpPr>
            <a:spLocks noGrp="1"/>
          </p:cNvSpPr>
          <p:nvPr>
            <p:ph type="sldNum" sz="quarter" idx="12"/>
          </p:nvPr>
        </p:nvSpPr>
        <p:spPr/>
        <p:txBody>
          <a:bodyPr/>
          <a:lstStyle/>
          <a:p>
            <a:pPr>
              <a:defRPr/>
            </a:pPr>
            <a:fld id="{5127FCAC-4E05-4B2D-BBE5-C81EB0CDB63D}" type="slidenum">
              <a:rPr lang="ru-RU" altLang="en-US" smtClean="0">
                <a:latin typeface="+mn-lt"/>
              </a:rPr>
              <a:pPr>
                <a:defRPr/>
              </a:pPr>
              <a:t>5</a:t>
            </a:fld>
            <a:endParaRPr lang="ru-RU" altLang="en-US" dirty="0">
              <a:latin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Заголовок 1"/>
          <p:cNvSpPr>
            <a:spLocks noGrp="1"/>
          </p:cNvSpPr>
          <p:nvPr>
            <p:ph type="title"/>
          </p:nvPr>
        </p:nvSpPr>
        <p:spPr>
          <a:xfrm>
            <a:off x="0" y="285751"/>
            <a:ext cx="8382000" cy="247649"/>
          </a:xfrm>
        </p:spPr>
        <p:txBody>
          <a:bodyPr>
            <a:normAutofit fontScale="90000"/>
          </a:bodyPr>
          <a:lstStyle/>
          <a:p>
            <a:pPr algn="ctr"/>
            <a:r>
              <a:rPr lang="kk-KZ" sz="2400" b="1" dirty="0" smtClean="0">
                <a:solidFill>
                  <a:srgbClr val="C00000"/>
                </a:solidFill>
                <a:latin typeface="Times New Roman" pitchFamily="18" charset="0"/>
                <a:cs typeface="Times New Roman" pitchFamily="18" charset="0"/>
              </a:rPr>
              <a:t>Ақтау ауылдық округінің </a:t>
            </a:r>
            <a:r>
              <a:rPr lang="ru-RU" sz="2400" b="1" dirty="0" smtClean="0">
                <a:solidFill>
                  <a:srgbClr val="C00000"/>
                </a:solidFill>
                <a:latin typeface="Times New Roman" pitchFamily="18" charset="0"/>
                <a:cs typeface="Times New Roman" pitchFamily="18" charset="0"/>
              </a:rPr>
              <a:t>бюджет </a:t>
            </a:r>
            <a:r>
              <a:rPr lang="kk-KZ" sz="2400" b="1" dirty="0" smtClean="0">
                <a:solidFill>
                  <a:srgbClr val="C00000"/>
                </a:solidFill>
                <a:latin typeface="Times New Roman" pitchFamily="18" charset="0"/>
                <a:cs typeface="Times New Roman" pitchFamily="18" charset="0"/>
              </a:rPr>
              <a:t>шығындары</a:t>
            </a:r>
            <a:endParaRPr lang="ru-RU" sz="2400" b="1" dirty="0" smtClean="0">
              <a:solidFill>
                <a:srgbClr val="C00000"/>
              </a:solidFill>
              <a:latin typeface="Times New Roman" pitchFamily="18" charset="0"/>
              <a:cs typeface="Times New Roman" pitchFamily="18" charset="0"/>
            </a:endParaRPr>
          </a:p>
        </p:txBody>
      </p:sp>
      <p:graphicFrame>
        <p:nvGraphicFramePr>
          <p:cNvPr id="14517" name="Group 181"/>
          <p:cNvGraphicFramePr>
            <a:graphicFrameLocks noGrp="1"/>
          </p:cNvGraphicFramePr>
          <p:nvPr>
            <p:ph sz="half" idx="1"/>
            <p:extLst>
              <p:ext uri="{D42A27DB-BD31-4B8C-83A1-F6EECF244321}">
                <p14:modId xmlns:p14="http://schemas.microsoft.com/office/powerpoint/2010/main" val="3881651638"/>
              </p:ext>
            </p:extLst>
          </p:nvPr>
        </p:nvGraphicFramePr>
        <p:xfrm>
          <a:off x="533400" y="609600"/>
          <a:ext cx="8334958" cy="6111875"/>
        </p:xfrm>
        <a:graphic>
          <a:graphicData uri="http://schemas.openxmlformats.org/drawingml/2006/table">
            <a:tbl>
              <a:tblPr/>
              <a:tblGrid>
                <a:gridCol w="52578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2"/>
                    </a:ext>
                  </a:extLst>
                </a:gridCol>
                <a:gridCol w="990600">
                  <a:extLst>
                    <a:ext uri="{9D8B030D-6E8A-4147-A177-3AD203B41FA5}">
                      <a16:colId xmlns:a16="http://schemas.microsoft.com/office/drawing/2014/main" val="20003"/>
                    </a:ext>
                  </a:extLst>
                </a:gridCol>
                <a:gridCol w="1019758">
                  <a:extLst>
                    <a:ext uri="{9D8B030D-6E8A-4147-A177-3AD203B41FA5}">
                      <a16:colId xmlns:a16="http://schemas.microsoft.com/office/drawing/2014/main" val="20004"/>
                    </a:ext>
                  </a:extLst>
                </a:gridCol>
              </a:tblGrid>
              <a:tr h="280034">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200" b="1" i="0" u="none" strike="noStrike" cap="none" normalizeH="0" baseline="0" dirty="0" smtClean="0">
                          <a:ln>
                            <a:noFill/>
                          </a:ln>
                          <a:solidFill>
                            <a:schemeClr val="tx1"/>
                          </a:solidFill>
                          <a:effectLst/>
                          <a:latin typeface="Arial" charset="0"/>
                          <a:cs typeface="Arial" charset="0"/>
                        </a:rPr>
                        <a:t>Атауы</a:t>
                      </a:r>
                      <a:endParaRPr kumimoji="0" lang="ru-RU" sz="1200" b="1" i="0"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1" i="0" u="none" strike="noStrike" cap="none" normalizeH="0" baseline="0" dirty="0" smtClean="0">
                          <a:ln>
                            <a:noFill/>
                          </a:ln>
                          <a:solidFill>
                            <a:schemeClr val="tx1"/>
                          </a:solidFill>
                          <a:effectLst/>
                          <a:latin typeface="Arial" charset="0"/>
                          <a:cs typeface="Arial" charset="0"/>
                        </a:rPr>
                        <a:t>20</a:t>
                      </a:r>
                      <a:r>
                        <a:rPr kumimoji="0" lang="en-US" sz="1200" b="1" i="0" u="none" strike="noStrike" cap="none" normalizeH="0" baseline="0" dirty="0" smtClean="0">
                          <a:ln>
                            <a:noFill/>
                          </a:ln>
                          <a:solidFill>
                            <a:schemeClr val="tx1"/>
                          </a:solidFill>
                          <a:effectLst/>
                          <a:latin typeface="Arial" charset="0"/>
                          <a:cs typeface="Arial" charset="0"/>
                        </a:rPr>
                        <a:t>2</a:t>
                      </a:r>
                      <a:r>
                        <a:rPr kumimoji="0" lang="ru-RU" sz="1200" b="1" i="0" u="none" strike="noStrike" cap="none" normalizeH="0" baseline="0" dirty="0" smtClean="0">
                          <a:ln>
                            <a:noFill/>
                          </a:ln>
                          <a:solidFill>
                            <a:schemeClr val="tx1"/>
                          </a:solidFill>
                          <a:effectLst/>
                          <a:latin typeface="Arial" charset="0"/>
                          <a:cs typeface="Arial" charset="0"/>
                        </a:rPr>
                        <a:t>6</a:t>
                      </a:r>
                      <a:r>
                        <a:rPr kumimoji="0" lang="en-US" sz="1200" b="1" i="0" u="none" strike="noStrike" cap="none" normalizeH="0" baseline="0" dirty="0" smtClean="0">
                          <a:ln>
                            <a:noFill/>
                          </a:ln>
                          <a:solidFill>
                            <a:schemeClr val="tx1"/>
                          </a:solidFill>
                          <a:effectLst/>
                          <a:latin typeface="Arial" charset="0"/>
                          <a:cs typeface="Arial" charset="0"/>
                        </a:rPr>
                        <a:t> </a:t>
                      </a:r>
                      <a:r>
                        <a:rPr kumimoji="0" lang="ru-RU" sz="1200" b="1" i="0" u="none" strike="noStrike" cap="none" normalizeH="0" baseline="0" dirty="0" err="1" smtClean="0">
                          <a:ln>
                            <a:noFill/>
                          </a:ln>
                          <a:solidFill>
                            <a:schemeClr val="tx1"/>
                          </a:solidFill>
                          <a:effectLst/>
                          <a:latin typeface="Arial" charset="0"/>
                          <a:cs typeface="Arial" charset="0"/>
                        </a:rPr>
                        <a:t>жыл</a:t>
                      </a:r>
                      <a:endParaRPr kumimoji="0" lang="ru-RU" sz="1200" b="1" i="0"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1" i="0" u="none" strike="noStrike" cap="none" normalizeH="0" baseline="0" dirty="0" smtClean="0">
                          <a:ln>
                            <a:noFill/>
                          </a:ln>
                          <a:solidFill>
                            <a:schemeClr val="tx1"/>
                          </a:solidFill>
                          <a:effectLst/>
                          <a:latin typeface="Arial" charset="0"/>
                          <a:cs typeface="Arial" charset="0"/>
                        </a:rPr>
                        <a:t>20</a:t>
                      </a:r>
                      <a:r>
                        <a:rPr kumimoji="0" lang="en-US" sz="1200" b="1" i="0" u="none" strike="noStrike" cap="none" normalizeH="0" baseline="0" dirty="0" smtClean="0">
                          <a:ln>
                            <a:noFill/>
                          </a:ln>
                          <a:solidFill>
                            <a:schemeClr val="tx1"/>
                          </a:solidFill>
                          <a:effectLst/>
                          <a:latin typeface="Arial" charset="0"/>
                          <a:cs typeface="Arial" charset="0"/>
                        </a:rPr>
                        <a:t>2</a:t>
                      </a:r>
                      <a:r>
                        <a:rPr kumimoji="0" lang="ru-RU" sz="1200" b="1" i="0" u="none" strike="noStrike" cap="none" normalizeH="0" baseline="0" dirty="0" smtClean="0">
                          <a:ln>
                            <a:noFill/>
                          </a:ln>
                          <a:solidFill>
                            <a:schemeClr val="tx1"/>
                          </a:solidFill>
                          <a:effectLst/>
                          <a:latin typeface="Arial" charset="0"/>
                          <a:cs typeface="Arial" charset="0"/>
                        </a:rPr>
                        <a:t>7 </a:t>
                      </a:r>
                      <a:r>
                        <a:rPr kumimoji="0" lang="ru-RU" sz="1200" b="1" i="0" u="none" strike="noStrike" cap="none" normalizeH="0" baseline="0" dirty="0" err="1" smtClean="0">
                          <a:ln>
                            <a:noFill/>
                          </a:ln>
                          <a:solidFill>
                            <a:schemeClr val="tx1"/>
                          </a:solidFill>
                          <a:effectLst/>
                          <a:latin typeface="Arial" charset="0"/>
                          <a:cs typeface="Arial" charset="0"/>
                        </a:rPr>
                        <a:t>жыл</a:t>
                      </a:r>
                      <a:endParaRPr kumimoji="0" lang="ru-RU" sz="1200" b="1" i="0"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1" i="0" u="none" strike="noStrike" cap="none" normalizeH="0" baseline="0" dirty="0" smtClean="0">
                          <a:ln>
                            <a:noFill/>
                          </a:ln>
                          <a:solidFill>
                            <a:schemeClr val="tx1"/>
                          </a:solidFill>
                          <a:effectLst/>
                          <a:latin typeface="Arial" charset="0"/>
                          <a:cs typeface="Arial" charset="0"/>
                        </a:rPr>
                        <a:t>20</a:t>
                      </a:r>
                      <a:r>
                        <a:rPr kumimoji="0" lang="en-US" sz="1200" b="1" i="0" u="none" strike="noStrike" cap="none" normalizeH="0" baseline="0" dirty="0" smtClean="0">
                          <a:ln>
                            <a:noFill/>
                          </a:ln>
                          <a:solidFill>
                            <a:schemeClr val="tx1"/>
                          </a:solidFill>
                          <a:effectLst/>
                          <a:latin typeface="Arial" charset="0"/>
                          <a:cs typeface="Arial" charset="0"/>
                        </a:rPr>
                        <a:t>2</a:t>
                      </a:r>
                      <a:r>
                        <a:rPr kumimoji="0" lang="ru-RU" sz="1200" b="1" i="0" u="none" strike="noStrike" cap="none" normalizeH="0" baseline="0" dirty="0" smtClean="0">
                          <a:ln>
                            <a:noFill/>
                          </a:ln>
                          <a:solidFill>
                            <a:schemeClr val="tx1"/>
                          </a:solidFill>
                          <a:effectLst/>
                          <a:latin typeface="Arial" charset="0"/>
                          <a:cs typeface="Arial" charset="0"/>
                        </a:rPr>
                        <a:t>8 </a:t>
                      </a:r>
                      <a:r>
                        <a:rPr kumimoji="0" lang="ru-RU" sz="1200" b="1" i="0" u="none" strike="noStrike" cap="none" normalizeH="0" baseline="0" dirty="0" err="1" smtClean="0">
                          <a:ln>
                            <a:noFill/>
                          </a:ln>
                          <a:solidFill>
                            <a:schemeClr val="tx1"/>
                          </a:solidFill>
                          <a:effectLst/>
                          <a:latin typeface="Arial" charset="0"/>
                          <a:cs typeface="Arial" charset="0"/>
                        </a:rPr>
                        <a:t>жыл</a:t>
                      </a:r>
                      <a:endParaRPr kumimoji="0" lang="ru-RU" sz="1200" b="1" i="0"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48919">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000" b="0" i="0" u="none" strike="noStrike" cap="none" normalizeH="0" baseline="0" dirty="0" smtClean="0">
                          <a:ln>
                            <a:noFill/>
                          </a:ln>
                          <a:solidFill>
                            <a:schemeClr val="tx1"/>
                          </a:solidFill>
                          <a:effectLst/>
                          <a:latin typeface="Arial" charset="0"/>
                          <a:cs typeface="Arial" charset="0"/>
                        </a:rPr>
                        <a:t>1</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000" b="0" i="0" u="none" strike="noStrike" cap="none" normalizeH="0" baseline="0" smtClean="0">
                          <a:ln>
                            <a:noFill/>
                          </a:ln>
                          <a:solidFill>
                            <a:schemeClr val="tx1"/>
                          </a:solidFill>
                          <a:effectLst/>
                          <a:latin typeface="Arial" charset="0"/>
                          <a:cs typeface="Arial" charset="0"/>
                        </a:rPr>
                        <a:t>3</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000" b="0" i="0" u="none" strike="noStrike" cap="none" normalizeH="0" baseline="0" smtClean="0">
                          <a:ln>
                            <a:noFill/>
                          </a:ln>
                          <a:solidFill>
                            <a:schemeClr val="tx1"/>
                          </a:solidFill>
                          <a:effectLst/>
                          <a:latin typeface="Arial" charset="0"/>
                          <a:cs typeface="Arial" charset="0"/>
                        </a:rPr>
                        <a:t>4</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000" b="0" i="0" u="none" strike="noStrike" cap="none" normalizeH="0" baseline="0" smtClean="0">
                          <a:ln>
                            <a:noFill/>
                          </a:ln>
                          <a:solidFill>
                            <a:schemeClr val="tx1"/>
                          </a:solidFill>
                          <a:effectLst/>
                          <a:latin typeface="Arial" charset="0"/>
                          <a:cs typeface="Arial" charset="0"/>
                        </a:rPr>
                        <a:t>5</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val="10001"/>
                  </a:ext>
                </a:extLst>
              </a:tr>
              <a:tr h="34226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1" i="0" u="none" strike="noStrike" cap="none" normalizeH="0" baseline="0" smtClean="0">
                          <a:ln>
                            <a:noFill/>
                          </a:ln>
                          <a:solidFill>
                            <a:schemeClr val="tx1"/>
                          </a:solidFill>
                          <a:effectLst/>
                          <a:latin typeface="Arial" charset="0"/>
                          <a:cs typeface="Arial" charset="0"/>
                        </a:rPr>
                        <a:t>ШЫҒЫНДАР – барлығы, млн.теңге</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600" b="1" i="0" u="none" strike="noStrike" cap="none" normalizeH="0" baseline="0" dirty="0" smtClean="0">
                          <a:ln>
                            <a:noFill/>
                          </a:ln>
                          <a:solidFill>
                            <a:schemeClr val="tx1"/>
                          </a:solidFill>
                          <a:effectLst/>
                          <a:latin typeface="Arial" pitchFamily="34" charset="0"/>
                          <a:cs typeface="Arial" pitchFamily="34" charset="0"/>
                        </a:rPr>
                        <a:t>58,2</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600" b="1" i="0" u="none" strike="noStrike" cap="none" normalizeH="0" baseline="0" dirty="0" smtClean="0">
                          <a:ln>
                            <a:noFill/>
                          </a:ln>
                          <a:solidFill>
                            <a:schemeClr val="tx1"/>
                          </a:solidFill>
                          <a:effectLst/>
                          <a:latin typeface="Arial" pitchFamily="34" charset="0"/>
                          <a:cs typeface="Arial" pitchFamily="34" charset="0"/>
                        </a:rPr>
                        <a:t>53,9</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600" b="1" i="0" u="none" strike="noStrike" cap="none" normalizeH="0" baseline="0" dirty="0" smtClean="0">
                          <a:ln>
                            <a:noFill/>
                          </a:ln>
                          <a:solidFill>
                            <a:schemeClr val="tx1"/>
                          </a:solidFill>
                          <a:effectLst/>
                          <a:latin typeface="Arial" pitchFamily="34" charset="0"/>
                          <a:cs typeface="Arial" pitchFamily="34" charset="0"/>
                        </a:rPr>
                        <a:t>54,0</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val="10002"/>
                  </a:ext>
                </a:extLst>
              </a:tr>
              <a:tr h="266617">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000" b="0" i="1" u="none" strike="noStrike" cap="none" normalizeH="0" baseline="0" smtClean="0">
                          <a:ln>
                            <a:noFill/>
                          </a:ln>
                          <a:solidFill>
                            <a:schemeClr val="tx1"/>
                          </a:solidFill>
                          <a:effectLst/>
                          <a:latin typeface="Arial" charset="0"/>
                          <a:cs typeface="Arial" charset="0"/>
                        </a:rPr>
                        <a:t>оның ішінде:</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0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0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000" b="0"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val="10003"/>
                  </a:ext>
                </a:extLst>
              </a:tr>
              <a:tr h="34226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400" b="1" i="0" u="none" strike="noStrike" cap="none" normalizeH="0" baseline="0" dirty="0" smtClean="0">
                          <a:ln>
                            <a:noFill/>
                          </a:ln>
                          <a:solidFill>
                            <a:schemeClr val="tx1"/>
                          </a:solidFill>
                          <a:effectLst/>
                          <a:latin typeface="Arial" charset="0"/>
                          <a:cs typeface="Arial" charset="0"/>
                        </a:rPr>
                        <a:t>Шығындар</a:t>
                      </a:r>
                      <a:endParaRPr kumimoji="0" lang="ru-RU" sz="1400" b="1" i="0"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600" b="1" i="0" u="none" strike="noStrike" cap="none" normalizeH="0" baseline="0" dirty="0" smtClean="0">
                          <a:ln>
                            <a:noFill/>
                          </a:ln>
                          <a:solidFill>
                            <a:schemeClr val="tx1"/>
                          </a:solidFill>
                          <a:effectLst/>
                          <a:latin typeface="Arial" pitchFamily="34" charset="0"/>
                          <a:cs typeface="Arial" pitchFamily="34" charset="0"/>
                        </a:rPr>
                        <a:t>37,8</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600" b="1" i="0" u="none" strike="noStrike" cap="none" normalizeH="0" baseline="0" dirty="0" smtClean="0">
                          <a:ln>
                            <a:noFill/>
                          </a:ln>
                          <a:solidFill>
                            <a:schemeClr val="tx1"/>
                          </a:solidFill>
                          <a:effectLst/>
                          <a:latin typeface="Arial" pitchFamily="34" charset="0"/>
                          <a:cs typeface="Arial" pitchFamily="34" charset="0"/>
                        </a:rPr>
                        <a:t>34,6</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600" b="1" i="0" u="none" strike="noStrike" cap="none" normalizeH="0" baseline="0" dirty="0" smtClean="0">
                          <a:ln>
                            <a:noFill/>
                          </a:ln>
                          <a:solidFill>
                            <a:schemeClr val="tx1"/>
                          </a:solidFill>
                          <a:effectLst/>
                          <a:latin typeface="Arial" pitchFamily="34" charset="0"/>
                          <a:cs typeface="Arial" pitchFamily="34" charset="0"/>
                        </a:rPr>
                        <a:t>34,7</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val="10004"/>
                  </a:ext>
                </a:extLst>
              </a:tr>
              <a:tr h="337922">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err="1" smtClean="0">
                          <a:ln>
                            <a:noFill/>
                          </a:ln>
                          <a:solidFill>
                            <a:schemeClr val="tx1"/>
                          </a:solidFill>
                          <a:effectLst/>
                          <a:latin typeface="Arial" charset="0"/>
                          <a:cs typeface="Arial" charset="0"/>
                        </a:rPr>
                        <a:t>Жалпы</a:t>
                      </a:r>
                      <a:r>
                        <a:rPr kumimoji="0" lang="ru-RU" sz="1200" b="0" i="1" u="none" strike="noStrike" cap="none" normalizeH="0" baseline="0" dirty="0" smtClean="0">
                          <a:ln>
                            <a:noFill/>
                          </a:ln>
                          <a:solidFill>
                            <a:schemeClr val="tx1"/>
                          </a:solidFill>
                          <a:effectLst/>
                          <a:latin typeface="Arial" charset="0"/>
                          <a:cs typeface="Arial" charset="0"/>
                        </a:rPr>
                        <a:t> </a:t>
                      </a:r>
                      <a:r>
                        <a:rPr kumimoji="0" lang="ru-RU" sz="1200" b="0" i="1" u="none" strike="noStrike" cap="none" normalizeH="0" baseline="0" dirty="0" err="1" smtClean="0">
                          <a:ln>
                            <a:noFill/>
                          </a:ln>
                          <a:solidFill>
                            <a:schemeClr val="tx1"/>
                          </a:solidFill>
                          <a:effectLst/>
                          <a:latin typeface="Arial" charset="0"/>
                          <a:cs typeface="Arial" charset="0"/>
                        </a:rPr>
                        <a:t>сипаттағы мемлекеттік</a:t>
                      </a:r>
                      <a:r>
                        <a:rPr kumimoji="0" lang="ru-RU" sz="1200" b="0" i="1" u="none" strike="noStrike" cap="none" normalizeH="0" baseline="0" dirty="0" smtClean="0">
                          <a:ln>
                            <a:noFill/>
                          </a:ln>
                          <a:solidFill>
                            <a:schemeClr val="tx1"/>
                          </a:solidFill>
                          <a:effectLst/>
                          <a:latin typeface="Arial" charset="0"/>
                          <a:cs typeface="Arial" charset="0"/>
                        </a:rPr>
                        <a:t> </a:t>
                      </a:r>
                      <a:r>
                        <a:rPr kumimoji="0" lang="ru-RU" sz="1200" b="0" i="1" u="none" strike="noStrike" cap="none" normalizeH="0" baseline="0" dirty="0" err="1" smtClean="0">
                          <a:ln>
                            <a:noFill/>
                          </a:ln>
                          <a:solidFill>
                            <a:schemeClr val="tx1"/>
                          </a:solidFill>
                          <a:effectLst/>
                          <a:latin typeface="Arial" charset="0"/>
                          <a:cs typeface="Arial" charset="0"/>
                        </a:rPr>
                        <a:t>қызметтер</a:t>
                      </a:r>
                      <a:endParaRPr kumimoji="0" lang="ru-RU" sz="1200" b="0" i="1"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37,8</a:t>
                      </a:r>
                      <a:endParaRPr kumimoji="0" lang="ru-RU" sz="12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34,6</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34,7</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val="10005"/>
                  </a:ext>
                </a:extLst>
              </a:tr>
              <a:tr h="28003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200" b="0" i="1" u="none" strike="noStrike" cap="none" normalizeH="0" baseline="0" dirty="0" smtClean="0">
                          <a:ln>
                            <a:noFill/>
                          </a:ln>
                          <a:solidFill>
                            <a:schemeClr val="tx1"/>
                          </a:solidFill>
                          <a:effectLst/>
                          <a:latin typeface="Arial" charset="0"/>
                          <a:cs typeface="Arial" charset="0"/>
                        </a:rPr>
                        <a:t>Қорғаныс</a:t>
                      </a:r>
                      <a:endParaRPr kumimoji="0" lang="ru-RU" sz="1200" b="0" i="1"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val="10006"/>
                  </a:ext>
                </a:extLst>
              </a:tr>
              <a:tr h="28003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err="1" smtClean="0">
                          <a:ln>
                            <a:noFill/>
                          </a:ln>
                          <a:solidFill>
                            <a:schemeClr val="tx1"/>
                          </a:solidFill>
                          <a:effectLst/>
                          <a:latin typeface="Arial" charset="0"/>
                          <a:cs typeface="Arial" charset="0"/>
                        </a:rPr>
                        <a:t>Қоғамдық тәртіп, қауіпсіздік және басқалары</a:t>
                      </a:r>
                      <a:endParaRPr kumimoji="0" lang="ru-RU" sz="1200" b="0" i="1"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2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val="10007"/>
                  </a:ext>
                </a:extLst>
              </a:tr>
              <a:tr h="28003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200" b="0" i="1" u="none" strike="noStrike" cap="none" normalizeH="0" baseline="0" dirty="0" smtClean="0">
                          <a:ln>
                            <a:noFill/>
                          </a:ln>
                          <a:solidFill>
                            <a:schemeClr val="tx1"/>
                          </a:solidFill>
                          <a:effectLst/>
                          <a:latin typeface="Arial" charset="0"/>
                          <a:cs typeface="Arial" charset="0"/>
                        </a:rPr>
                        <a:t>Білім беру</a:t>
                      </a:r>
                      <a:endParaRPr kumimoji="0" lang="ru-RU" sz="1200" b="0" i="1"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2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2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ru-RU" sz="12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val="10008"/>
                  </a:ext>
                </a:extLst>
              </a:tr>
              <a:tr h="28003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200" b="0" i="1" u="none" strike="noStrike" cap="none" normalizeH="0" baseline="0" dirty="0" smtClean="0">
                          <a:ln>
                            <a:noFill/>
                          </a:ln>
                          <a:solidFill>
                            <a:schemeClr val="tx1"/>
                          </a:solidFill>
                          <a:effectLst/>
                          <a:latin typeface="Arial" charset="0"/>
                          <a:cs typeface="Arial" charset="0"/>
                        </a:rPr>
                        <a:t>Денсаулық сақтау</a:t>
                      </a:r>
                      <a:endParaRPr kumimoji="0" lang="ru-RU" sz="1200" b="0" i="1"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val="10009"/>
                  </a:ext>
                </a:extLst>
              </a:tr>
              <a:tr h="28003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err="1" smtClean="0">
                          <a:ln>
                            <a:noFill/>
                          </a:ln>
                          <a:solidFill>
                            <a:schemeClr val="tx1"/>
                          </a:solidFill>
                          <a:effectLst/>
                          <a:latin typeface="Arial" charset="0"/>
                          <a:cs typeface="Arial" charset="0"/>
                        </a:rPr>
                        <a:t>Әлеуметтік көмек және әлеуметтік қамсыздандыру</a:t>
                      </a:r>
                      <a:endParaRPr kumimoji="0" lang="ru-RU" sz="1200" b="0" i="1"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val="10010"/>
                  </a:ext>
                </a:extLst>
              </a:tr>
              <a:tr h="28003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200" b="0" i="1" u="none" strike="noStrike" cap="none" normalizeH="0" baseline="0" dirty="0" smtClean="0">
                          <a:ln>
                            <a:noFill/>
                          </a:ln>
                          <a:solidFill>
                            <a:schemeClr val="tx1">
                              <a:lumMod val="65000"/>
                              <a:lumOff val="35000"/>
                            </a:schemeClr>
                          </a:solidFill>
                          <a:effectLst/>
                          <a:latin typeface="Arial" charset="0"/>
                          <a:cs typeface="Arial" charset="0"/>
                        </a:rPr>
                        <a:t>Тұрғын үй-коммуналдық шаруашылығы</a:t>
                      </a:r>
                      <a:endParaRPr kumimoji="0" lang="ru-RU" sz="1200" b="0" i="1" u="none" strike="noStrike" cap="none" normalizeH="0" baseline="0" dirty="0" smtClean="0">
                        <a:ln>
                          <a:noFill/>
                        </a:ln>
                        <a:solidFill>
                          <a:schemeClr val="tx1">
                            <a:lumMod val="65000"/>
                            <a:lumOff val="35000"/>
                          </a:schemeClr>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200" b="0" i="1" u="none" strike="noStrike" cap="none" normalizeH="0" baseline="0" dirty="0" smtClean="0">
                          <a:ln>
                            <a:noFill/>
                          </a:ln>
                          <a:solidFill>
                            <a:schemeClr val="tx1"/>
                          </a:solidFill>
                          <a:effectLst/>
                          <a:latin typeface="Arial" pitchFamily="34" charset="0"/>
                          <a:cs typeface="Arial" pitchFamily="34" charset="0"/>
                        </a:rPr>
                        <a:t>8,1</a:t>
                      </a:r>
                      <a:endParaRPr kumimoji="0" lang="ru-RU" sz="12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16,3</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16,3</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val="10011"/>
                  </a:ext>
                </a:extLst>
              </a:tr>
              <a:tr h="28003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err="1" smtClean="0">
                          <a:ln>
                            <a:noFill/>
                          </a:ln>
                          <a:solidFill>
                            <a:schemeClr val="tx1"/>
                          </a:solidFill>
                          <a:effectLst/>
                          <a:latin typeface="Arial" charset="0"/>
                          <a:cs typeface="Arial" charset="0"/>
                        </a:rPr>
                        <a:t>Мәдениет, </a:t>
                      </a:r>
                      <a:r>
                        <a:rPr kumimoji="0" lang="ru-RU" sz="1200" b="0" i="1" u="none" strike="noStrike" cap="none" normalizeH="0" baseline="0" dirty="0" smtClean="0">
                          <a:ln>
                            <a:noFill/>
                          </a:ln>
                          <a:solidFill>
                            <a:schemeClr val="tx1"/>
                          </a:solidFill>
                          <a:effectLst/>
                          <a:latin typeface="Arial" charset="0"/>
                          <a:cs typeface="Arial" charset="0"/>
                        </a:rPr>
                        <a:t>спорт, туризм </a:t>
                      </a:r>
                      <a:r>
                        <a:rPr kumimoji="0" lang="ru-RU" sz="1200" b="0" i="1" u="none" strike="noStrike" cap="none" normalizeH="0" baseline="0" dirty="0" err="1" smtClean="0">
                          <a:ln>
                            <a:noFill/>
                          </a:ln>
                          <a:solidFill>
                            <a:schemeClr val="tx1"/>
                          </a:solidFill>
                          <a:effectLst/>
                          <a:latin typeface="Arial" charset="0"/>
                          <a:cs typeface="Arial" charset="0"/>
                        </a:rPr>
                        <a:t>және ақпараттық кеңістік</a:t>
                      </a:r>
                      <a:endParaRPr kumimoji="0" lang="ru-RU" sz="1200" b="0" i="1"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val="10012"/>
                  </a:ext>
                </a:extLst>
              </a:tr>
              <a:tr h="28003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err="1" smtClean="0">
                          <a:ln>
                            <a:noFill/>
                          </a:ln>
                          <a:solidFill>
                            <a:schemeClr val="tx1"/>
                          </a:solidFill>
                          <a:effectLst/>
                          <a:latin typeface="Arial" charset="0"/>
                          <a:cs typeface="Arial" charset="0"/>
                        </a:rPr>
                        <a:t>Елді</a:t>
                      </a:r>
                      <a:r>
                        <a:rPr kumimoji="0" lang="ru-RU" sz="1200" b="0" i="1" u="none" strike="noStrike" cap="none" normalizeH="0" baseline="0" dirty="0" smtClean="0">
                          <a:ln>
                            <a:noFill/>
                          </a:ln>
                          <a:solidFill>
                            <a:schemeClr val="tx1"/>
                          </a:solidFill>
                          <a:effectLst/>
                          <a:latin typeface="Arial" charset="0"/>
                          <a:cs typeface="Arial" charset="0"/>
                        </a:rPr>
                        <a:t> </a:t>
                      </a:r>
                      <a:r>
                        <a:rPr kumimoji="0" lang="ru-RU" sz="1200" b="0" i="1" u="none" strike="noStrike" cap="none" normalizeH="0" baseline="0" dirty="0" err="1" smtClean="0">
                          <a:ln>
                            <a:noFill/>
                          </a:ln>
                          <a:solidFill>
                            <a:schemeClr val="tx1"/>
                          </a:solidFill>
                          <a:effectLst/>
                          <a:latin typeface="Arial" charset="0"/>
                          <a:cs typeface="Arial" charset="0"/>
                        </a:rPr>
                        <a:t>мекендерді</a:t>
                      </a:r>
                      <a:r>
                        <a:rPr kumimoji="0" lang="ru-RU" sz="1200" b="0" i="1" u="none" strike="noStrike" cap="none" normalizeH="0" baseline="0" dirty="0" smtClean="0">
                          <a:ln>
                            <a:noFill/>
                          </a:ln>
                          <a:solidFill>
                            <a:schemeClr val="tx1"/>
                          </a:solidFill>
                          <a:effectLst/>
                          <a:latin typeface="Arial" charset="0"/>
                          <a:cs typeface="Arial" charset="0"/>
                        </a:rPr>
                        <a:t> </a:t>
                      </a:r>
                      <a:r>
                        <a:rPr kumimoji="0" lang="ru-RU" sz="1200" b="0" i="1" u="none" strike="noStrike" cap="none" normalizeH="0" baseline="0" dirty="0" err="1" smtClean="0">
                          <a:ln>
                            <a:noFill/>
                          </a:ln>
                          <a:solidFill>
                            <a:schemeClr val="tx1"/>
                          </a:solidFill>
                          <a:effectLst/>
                          <a:latin typeface="Arial" charset="0"/>
                          <a:cs typeface="Arial" charset="0"/>
                        </a:rPr>
                        <a:t>абаттандырумен</a:t>
                      </a:r>
                      <a:r>
                        <a:rPr kumimoji="0" lang="ru-RU" sz="1200" b="0" i="1" u="none" strike="noStrike" cap="none" normalizeH="0" baseline="0" dirty="0" smtClean="0">
                          <a:ln>
                            <a:noFill/>
                          </a:ln>
                          <a:solidFill>
                            <a:schemeClr val="tx1"/>
                          </a:solidFill>
                          <a:effectLst/>
                          <a:latin typeface="Arial" charset="0"/>
                          <a:cs typeface="Arial" charset="0"/>
                        </a:rPr>
                        <a:t> </a:t>
                      </a:r>
                      <a:r>
                        <a:rPr kumimoji="0" lang="ru-RU" sz="1200" b="0" i="1" u="none" strike="noStrike" cap="none" normalizeH="0" baseline="0" dirty="0" err="1" smtClean="0">
                          <a:ln>
                            <a:noFill/>
                          </a:ln>
                          <a:solidFill>
                            <a:schemeClr val="tx1"/>
                          </a:solidFill>
                          <a:effectLst/>
                          <a:latin typeface="Arial" charset="0"/>
                          <a:cs typeface="Arial" charset="0"/>
                        </a:rPr>
                        <a:t>көгалдандыру</a:t>
                      </a:r>
                      <a:endParaRPr kumimoji="0" lang="ru-RU" sz="1200" b="0" i="1"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8,7</a:t>
                      </a:r>
                      <a:endParaRPr kumimoji="0" lang="ru-RU" sz="12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val="10013"/>
                  </a:ext>
                </a:extLst>
              </a:tr>
              <a:tr h="28003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err="1" smtClean="0">
                          <a:ln>
                            <a:noFill/>
                          </a:ln>
                          <a:solidFill>
                            <a:schemeClr val="tx1"/>
                          </a:solidFill>
                          <a:effectLst/>
                          <a:latin typeface="Arial" charset="0"/>
                          <a:cs typeface="Arial" charset="0"/>
                        </a:rPr>
                        <a:t>Өнеркәсіп, сәулет қызметі және басқалар</a:t>
                      </a:r>
                      <a:endParaRPr kumimoji="0" lang="ru-RU" sz="1200" b="0" i="1"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val="10014"/>
                  </a:ext>
                </a:extLst>
              </a:tr>
              <a:tr h="28003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err="1" smtClean="0">
                          <a:ln>
                            <a:noFill/>
                          </a:ln>
                          <a:solidFill>
                            <a:schemeClr val="tx1">
                              <a:lumMod val="85000"/>
                              <a:lumOff val="15000"/>
                            </a:schemeClr>
                          </a:solidFill>
                          <a:effectLst/>
                          <a:latin typeface="Arial" charset="0"/>
                          <a:cs typeface="Arial" charset="0"/>
                        </a:rPr>
                        <a:t>Көлік және </a:t>
                      </a:r>
                      <a:r>
                        <a:rPr kumimoji="0" lang="ru-RU" sz="1200" b="0" i="1" u="none" strike="noStrike" cap="none" normalizeH="0" baseline="0" dirty="0" smtClean="0">
                          <a:ln>
                            <a:noFill/>
                          </a:ln>
                          <a:solidFill>
                            <a:schemeClr val="tx1">
                              <a:lumMod val="85000"/>
                              <a:lumOff val="15000"/>
                            </a:schemeClr>
                          </a:solidFill>
                          <a:effectLst/>
                          <a:latin typeface="Arial" charset="0"/>
                          <a:cs typeface="Arial" charset="0"/>
                        </a:rPr>
                        <a:t>коммуникация</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3,1</a:t>
                      </a:r>
                      <a:endParaRPr kumimoji="0" lang="ru-RU" sz="12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2,6</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2,6</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val="10015"/>
                  </a:ext>
                </a:extLst>
              </a:tr>
              <a:tr h="28003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200" b="0" i="1" u="none" strike="noStrike" cap="none" normalizeH="0" baseline="0" dirty="0" smtClean="0">
                          <a:ln>
                            <a:noFill/>
                          </a:ln>
                          <a:solidFill>
                            <a:schemeClr val="tx1"/>
                          </a:solidFill>
                          <a:effectLst/>
                          <a:latin typeface="Arial" charset="0"/>
                          <a:cs typeface="Arial" charset="0"/>
                        </a:rPr>
                        <a:t>басқасы</a:t>
                      </a:r>
                      <a:endParaRPr kumimoji="0" lang="ru-RU" sz="1200" b="0" i="1"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0,5</a:t>
                      </a:r>
                      <a:endParaRPr kumimoji="0" lang="ru-RU" sz="1200" b="0" i="1" u="none" strike="noStrike" cap="none" normalizeH="0" baseline="0" dirty="0" smtClean="0">
                        <a:ln>
                          <a:noFill/>
                        </a:ln>
                        <a:solidFill>
                          <a:schemeClr val="tx1"/>
                        </a:solidFill>
                        <a:effectLst/>
                        <a:latin typeface="Arial" pitchFamily="34" charset="0"/>
                        <a:cs typeface="Arial" pitchFamily="34"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0,4</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0,4</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val="10016"/>
                  </a:ext>
                </a:extLst>
              </a:tr>
              <a:tr h="28003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err="1" smtClean="0">
                          <a:ln>
                            <a:noFill/>
                          </a:ln>
                          <a:solidFill>
                            <a:schemeClr val="tx1"/>
                          </a:solidFill>
                          <a:effectLst/>
                          <a:latin typeface="Arial" charset="0"/>
                          <a:cs typeface="Arial" charset="0"/>
                        </a:rPr>
                        <a:t>Трансферттер</a:t>
                      </a:r>
                      <a:endParaRPr kumimoji="0" lang="ru-RU" sz="1200" b="0" i="1"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200" b="0" i="1"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DECB"/>
                    </a:solidFill>
                  </a:tcPr>
                </a:tc>
                <a:extLst>
                  <a:ext uri="{0D108BD9-81ED-4DB2-BD59-A6C34878D82A}">
                    <a16:rowId xmlns:a16="http://schemas.microsoft.com/office/drawing/2014/main" val="10017"/>
                  </a:ext>
                </a:extLst>
              </a:tr>
              <a:tr h="311149">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1" i="0" u="none" strike="noStrike" cap="none" normalizeH="0" baseline="0" dirty="0" err="1" smtClean="0">
                          <a:ln>
                            <a:noFill/>
                          </a:ln>
                          <a:solidFill>
                            <a:schemeClr val="tx1"/>
                          </a:solidFill>
                          <a:effectLst/>
                          <a:latin typeface="Arial" charset="0"/>
                          <a:cs typeface="Arial" charset="0"/>
                        </a:rPr>
                        <a:t>Қаржылық активтер</a:t>
                      </a:r>
                      <a:r>
                        <a:rPr kumimoji="0" lang="ru-RU" sz="1400" b="1" i="0" u="none" strike="noStrike" cap="none" normalizeH="0" baseline="0" dirty="0" smtClean="0">
                          <a:ln>
                            <a:noFill/>
                          </a:ln>
                          <a:solidFill>
                            <a:schemeClr val="tx1"/>
                          </a:solidFill>
                          <a:effectLst/>
                          <a:latin typeface="Arial" charset="0"/>
                          <a:cs typeface="Arial" charset="0"/>
                        </a:rPr>
                        <a:t> </a:t>
                      </a:r>
                      <a:r>
                        <a:rPr kumimoji="0" lang="ru-RU" sz="1400" b="1" i="0" u="none" strike="noStrike" cap="none" normalizeH="0" baseline="0" dirty="0" err="1" smtClean="0">
                          <a:ln>
                            <a:noFill/>
                          </a:ln>
                          <a:solidFill>
                            <a:schemeClr val="tx1"/>
                          </a:solidFill>
                          <a:effectLst/>
                          <a:latin typeface="Arial" charset="0"/>
                          <a:cs typeface="Arial" charset="0"/>
                        </a:rPr>
                        <a:t>сатып</a:t>
                      </a:r>
                      <a:r>
                        <a:rPr kumimoji="0" lang="ru-RU" sz="1400" b="1" i="0" u="none" strike="noStrike" cap="none" normalizeH="0" baseline="0" dirty="0" smtClean="0">
                          <a:ln>
                            <a:noFill/>
                          </a:ln>
                          <a:solidFill>
                            <a:schemeClr val="tx1"/>
                          </a:solidFill>
                          <a:effectLst/>
                          <a:latin typeface="Arial" charset="0"/>
                          <a:cs typeface="Arial" charset="0"/>
                        </a:rPr>
                        <a:t> </a:t>
                      </a:r>
                      <a:r>
                        <a:rPr kumimoji="0" lang="ru-RU" sz="1400" b="1" i="0" u="none" strike="noStrike" cap="none" normalizeH="0" baseline="0" dirty="0" err="1" smtClean="0">
                          <a:ln>
                            <a:noFill/>
                          </a:ln>
                          <a:solidFill>
                            <a:schemeClr val="tx1"/>
                          </a:solidFill>
                          <a:effectLst/>
                          <a:latin typeface="Arial" charset="0"/>
                          <a:cs typeface="Arial" charset="0"/>
                        </a:rPr>
                        <a:t>алу</a:t>
                      </a:r>
                      <a:endParaRPr kumimoji="0" lang="ru-RU" sz="1400" b="1" i="0"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val="10018"/>
                  </a:ext>
                </a:extLst>
              </a:tr>
              <a:tr h="311149">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1" i="0" u="none" strike="noStrike" cap="none" normalizeH="0" baseline="0" smtClean="0">
                          <a:ln>
                            <a:noFill/>
                          </a:ln>
                          <a:solidFill>
                            <a:schemeClr val="tx1"/>
                          </a:solidFill>
                          <a:effectLst/>
                          <a:latin typeface="Arial" charset="0"/>
                          <a:cs typeface="Arial" charset="0"/>
                        </a:rPr>
                        <a:t>Бюджеттік кредиттер</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val="10019"/>
                  </a:ext>
                </a:extLst>
              </a:tr>
              <a:tr h="311149">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400" b="1" i="0" u="none" strike="noStrike" cap="none" normalizeH="0" baseline="0" dirty="0" smtClean="0">
                          <a:ln>
                            <a:noFill/>
                          </a:ln>
                          <a:solidFill>
                            <a:schemeClr val="tx1"/>
                          </a:solidFill>
                          <a:effectLst/>
                          <a:latin typeface="Arial" charset="0"/>
                          <a:cs typeface="Arial" charset="0"/>
                        </a:rPr>
                        <a:t>Қарыздарды өтеу</a:t>
                      </a:r>
                      <a:endParaRPr kumimoji="0" lang="ru-RU" sz="1400" b="1" i="0" u="none" strike="noStrike" cap="none" normalizeH="0" baseline="0" dirty="0" smtClean="0">
                        <a:ln>
                          <a:noFill/>
                        </a:ln>
                        <a:solidFill>
                          <a:schemeClr val="tx1"/>
                        </a:solidFill>
                        <a:effectLst/>
                        <a:latin typeface="Arial" charset="0"/>
                        <a:cs typeface="Arial" charset="0"/>
                      </a:endParaRP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400" b="0" i="0" u="none" strike="noStrike" cap="none" normalizeH="0" baseline="0" dirty="0" smtClean="0">
                          <a:ln>
                            <a:noFill/>
                          </a:ln>
                          <a:solidFill>
                            <a:schemeClr val="tx1"/>
                          </a:solidFill>
                          <a:effectLst/>
                          <a:latin typeface="Arial" pitchFamily="34" charset="0"/>
                          <a:cs typeface="Arial" pitchFamily="34" charset="0"/>
                        </a:rPr>
                        <a:t>-</a:t>
                      </a:r>
                    </a:p>
                  </a:txBody>
                  <a:tcPr marL="89316" marR="893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EFE7"/>
                    </a:solidFill>
                  </a:tcPr>
                </a:tc>
                <a:extLst>
                  <a:ext uri="{0D108BD9-81ED-4DB2-BD59-A6C34878D82A}">
                    <a16:rowId xmlns:a16="http://schemas.microsoft.com/office/drawing/2014/main" val="10020"/>
                  </a:ext>
                </a:extLst>
              </a:tr>
            </a:tbl>
          </a:graphicData>
        </a:graphic>
      </p:graphicFrame>
      <p:sp>
        <p:nvSpPr>
          <p:cNvPr id="5" name="Номер слайда 4"/>
          <p:cNvSpPr>
            <a:spLocks noGrp="1"/>
          </p:cNvSpPr>
          <p:nvPr>
            <p:ph type="sldNum" sz="quarter" idx="12"/>
          </p:nvPr>
        </p:nvSpPr>
        <p:spPr/>
        <p:txBody>
          <a:bodyPr/>
          <a:lstStyle/>
          <a:p>
            <a:pPr>
              <a:defRPr/>
            </a:pPr>
            <a:r>
              <a:rPr lang="kk-KZ" altLang="en-US" dirty="0" smtClean="0">
                <a:latin typeface="+mn-lt"/>
              </a:rPr>
              <a:t>6</a:t>
            </a:r>
            <a:endParaRPr lang="ru-RU" altLang="en-US" dirty="0">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15962"/>
          </a:xfrm>
        </p:spPr>
        <p:txBody>
          <a:bodyPr>
            <a:normAutofit fontScale="90000"/>
          </a:bodyPr>
          <a:lstStyle/>
          <a:p>
            <a:r>
              <a:rPr lang="ru-RU" sz="3200" dirty="0" err="1">
                <a:solidFill>
                  <a:schemeClr val="accent2">
                    <a:lumMod val="60000"/>
                    <a:lumOff val="40000"/>
                  </a:schemeClr>
                </a:solidFill>
              </a:rPr>
              <a:t>Ақтау</a:t>
            </a:r>
            <a:r>
              <a:rPr lang="ru-RU" sz="3200" dirty="0">
                <a:solidFill>
                  <a:schemeClr val="accent2">
                    <a:lumMod val="60000"/>
                    <a:lumOff val="40000"/>
                  </a:schemeClr>
                </a:solidFill>
              </a:rPr>
              <a:t> </a:t>
            </a:r>
            <a:r>
              <a:rPr lang="ru-RU" sz="3200" dirty="0" err="1">
                <a:solidFill>
                  <a:schemeClr val="accent2">
                    <a:lumMod val="60000"/>
                    <a:lumOff val="40000"/>
                  </a:schemeClr>
                </a:solidFill>
              </a:rPr>
              <a:t>ауылдық</a:t>
            </a:r>
            <a:r>
              <a:rPr lang="ru-RU" sz="3200" dirty="0">
                <a:solidFill>
                  <a:schemeClr val="accent2">
                    <a:lumMod val="60000"/>
                    <a:lumOff val="40000"/>
                  </a:schemeClr>
                </a:solidFill>
              </a:rPr>
              <a:t> </a:t>
            </a:r>
            <a:r>
              <a:rPr lang="ru-RU" sz="3200" dirty="0" err="1">
                <a:solidFill>
                  <a:schemeClr val="accent2">
                    <a:lumMod val="60000"/>
                    <a:lumOff val="40000"/>
                  </a:schemeClr>
                </a:solidFill>
              </a:rPr>
              <a:t>округі</a:t>
            </a:r>
            <a:r>
              <a:rPr lang="ru-RU" sz="3200" dirty="0">
                <a:solidFill>
                  <a:schemeClr val="accent2">
                    <a:lumMod val="60000"/>
                    <a:lumOff val="40000"/>
                  </a:schemeClr>
                </a:solidFill>
              </a:rPr>
              <a:t> </a:t>
            </a:r>
            <a:r>
              <a:rPr lang="ru-RU" sz="3200" dirty="0" err="1">
                <a:solidFill>
                  <a:schemeClr val="accent2">
                    <a:lumMod val="60000"/>
                    <a:lumOff val="40000"/>
                  </a:schemeClr>
                </a:solidFill>
              </a:rPr>
              <a:t>бюджетінің</a:t>
            </a:r>
            <a:r>
              <a:rPr lang="ru-RU" sz="3200" dirty="0">
                <a:solidFill>
                  <a:schemeClr val="accent2">
                    <a:lumMod val="60000"/>
                    <a:lumOff val="40000"/>
                  </a:schemeClr>
                </a:solidFill>
              </a:rPr>
              <a:t> 2026 </a:t>
            </a:r>
            <a:r>
              <a:rPr lang="ru-RU" sz="3200" dirty="0" err="1">
                <a:solidFill>
                  <a:schemeClr val="accent2">
                    <a:lumMod val="60000"/>
                    <a:lumOff val="40000"/>
                  </a:schemeClr>
                </a:solidFill>
              </a:rPr>
              <a:t>жылға</a:t>
            </a:r>
            <a:r>
              <a:rPr lang="ru-RU" sz="3200" dirty="0">
                <a:solidFill>
                  <a:schemeClr val="accent2">
                    <a:lumMod val="60000"/>
                    <a:lumOff val="40000"/>
                  </a:schemeClr>
                </a:solidFill>
              </a:rPr>
              <a:t> </a:t>
            </a:r>
            <a:r>
              <a:rPr lang="ru-RU" sz="3200" dirty="0" err="1">
                <a:solidFill>
                  <a:schemeClr val="accent2">
                    <a:lumMod val="60000"/>
                    <a:lumOff val="40000"/>
                  </a:schemeClr>
                </a:solidFill>
              </a:rPr>
              <a:t>арналған</a:t>
            </a:r>
            <a:r>
              <a:rPr lang="ru-RU" sz="3200" dirty="0">
                <a:solidFill>
                  <a:schemeClr val="accent2">
                    <a:lumMod val="60000"/>
                    <a:lumOff val="40000"/>
                  </a:schemeClr>
                </a:solidFill>
              </a:rPr>
              <a:t> </a:t>
            </a:r>
            <a:r>
              <a:rPr lang="ru-RU" sz="3200" dirty="0" err="1">
                <a:solidFill>
                  <a:schemeClr val="accent2">
                    <a:lumMod val="60000"/>
                    <a:lumOff val="40000"/>
                  </a:schemeClr>
                </a:solidFill>
              </a:rPr>
              <a:t>шығыстар</a:t>
            </a:r>
            <a:r>
              <a:rPr lang="ru-RU" sz="3200" dirty="0">
                <a:solidFill>
                  <a:schemeClr val="accent2">
                    <a:lumMod val="60000"/>
                    <a:lumOff val="40000"/>
                  </a:schemeClr>
                </a:solidFill>
              </a:rPr>
              <a:t> </a:t>
            </a:r>
            <a:r>
              <a:rPr lang="ru-RU" sz="3200" dirty="0" err="1">
                <a:solidFill>
                  <a:schemeClr val="accent2">
                    <a:lumMod val="60000"/>
                    <a:lumOff val="40000"/>
                  </a:schemeClr>
                </a:solidFill>
              </a:rPr>
              <a:t>құрылымы</a:t>
            </a:r>
            <a:endParaRPr lang="ru-RU" sz="3200" dirty="0">
              <a:solidFill>
                <a:schemeClr val="accent2">
                  <a:lumMod val="60000"/>
                  <a:lumOff val="40000"/>
                </a:schemeClr>
              </a:solidFill>
            </a:endParaRPr>
          </a:p>
        </p:txBody>
      </p:sp>
      <p:sp>
        <p:nvSpPr>
          <p:cNvPr id="4" name="Содержимое 3"/>
          <p:cNvSpPr>
            <a:spLocks noGrp="1"/>
          </p:cNvSpPr>
          <p:nvPr>
            <p:ph sz="half" idx="2"/>
          </p:nvPr>
        </p:nvSpPr>
        <p:spPr>
          <a:xfrm>
            <a:off x="4648200" y="1219200"/>
            <a:ext cx="4038600" cy="5334000"/>
          </a:xfrm>
        </p:spPr>
        <p:txBody>
          <a:bodyPr/>
          <a:lstStyle/>
          <a:p>
            <a:endParaRPr lang="ru-RU" dirty="0"/>
          </a:p>
        </p:txBody>
      </p:sp>
      <p:graphicFrame>
        <p:nvGraphicFramePr>
          <p:cNvPr id="5" name="Содержимое 4"/>
          <p:cNvGraphicFramePr>
            <a:graphicFrameLocks noGrp="1"/>
          </p:cNvGraphicFramePr>
          <p:nvPr>
            <p:ph sz="half" idx="1"/>
            <p:extLst>
              <p:ext uri="{D42A27DB-BD31-4B8C-83A1-F6EECF244321}">
                <p14:modId xmlns:p14="http://schemas.microsoft.com/office/powerpoint/2010/main" val="938451887"/>
              </p:ext>
            </p:extLst>
          </p:nvPr>
        </p:nvGraphicFramePr>
        <p:xfrm>
          <a:off x="0" y="1219200"/>
          <a:ext cx="8686800" cy="452440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740</TotalTime>
  <Words>658</Words>
  <Application>Microsoft Office PowerPoint</Application>
  <PresentationFormat>Экран (4:3)</PresentationFormat>
  <Paragraphs>225</Paragraphs>
  <Slides>7</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7</vt:i4>
      </vt:variant>
    </vt:vector>
  </HeadingPairs>
  <TitlesOfParts>
    <vt:vector size="12" baseType="lpstr">
      <vt:lpstr>Arial</vt:lpstr>
      <vt:lpstr>Calibri</vt:lpstr>
      <vt:lpstr>Times New Roman</vt:lpstr>
      <vt:lpstr>Wingdings</vt:lpstr>
      <vt:lpstr>Office Theme</vt:lpstr>
      <vt:lpstr>Ақтау ауылдық округінің 2026-2028 жылдарға арналған  АЗАМАТТЫҚ БЮДЖЕТ </vt:lpstr>
      <vt:lpstr>Құрметті сайтты пайдаланушылар!</vt:lpstr>
      <vt:lpstr>2025-2027 жылдарға арналған ауданының әлеуметтік-экономикалық дамуының негізгі көрсеткіштері</vt:lpstr>
      <vt:lpstr>2025-2027 жылдарға арналған Ақтау ауылдық округінің бюджеті</vt:lpstr>
      <vt:lpstr>2026-2028 жылдарға арналған Ақтау ауылдық округінің бюджет түсімдерінің құрылымы                                                                          млн.теңге </vt:lpstr>
      <vt:lpstr>Ақтау ауылдық округінің бюджет шығындары</vt:lpstr>
      <vt:lpstr>Ақтау ауылдық округі бюджетінің 2026 жылға арналған шығыстар құрылымы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Ералиев ауылдық округінің 2018-2020 жылдарға арналған  АЗАМАТТЫҚ БЮДЖЕТ</dc:title>
  <dc:creator>User</dc:creator>
  <cp:lastModifiedBy>Админ</cp:lastModifiedBy>
  <cp:revision>93</cp:revision>
  <dcterms:created xsi:type="dcterms:W3CDTF">2019-01-15T08:58:04Z</dcterms:created>
  <dcterms:modified xsi:type="dcterms:W3CDTF">2026-10-29T07:08:31Z</dcterms:modified>
</cp:coreProperties>
</file>