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35763" cy="9866313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</a:t>
            </a:r>
            <a:r>
              <a:rPr lang="en-US" dirty="0" smtClean="0"/>
              <a:t>2</a:t>
            </a:r>
            <a:r>
              <a:rPr lang="kk-KZ" dirty="0" smtClean="0"/>
              <a:t>6</a:t>
            </a:r>
            <a:r>
              <a:rPr lang="ru-RU" dirty="0" smtClean="0"/>
              <a:t> </a:t>
            </a:r>
            <a:r>
              <a:rPr lang="ru-RU" dirty="0" err="1"/>
              <a:t>жылға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бюджет </a:t>
            </a:r>
            <a:r>
              <a:rPr lang="ru-RU" dirty="0" err="1"/>
              <a:t>шығыны</a:t>
            </a:r>
            <a:r>
              <a:rPr lang="ru-RU" dirty="0"/>
              <a:t> </a:t>
            </a:r>
          </a:p>
        </c:rich>
      </c:tx>
      <c:layout>
        <c:manualLayout>
          <c:xMode val="edge"/>
          <c:yMode val="edge"/>
          <c:x val="0.21246524739963071"/>
          <c:y val="3.3672391930733854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жылға арналған бюджет шығыны 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Жалпы сипаттағы мемлекеттік қызметтер</c:v>
                </c:pt>
                <c:pt idx="1">
                  <c:v>Тұрғын үй-коммуналдық шаруашылық </c:v>
                </c:pt>
                <c:pt idx="2">
                  <c:v>көлік және коммуникация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</c:v>
                </c:pt>
                <c:pt idx="1">
                  <c:v>66</c:v>
                </c:pt>
                <c:pt idx="2">
                  <c:v>13.4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C0569-624D-4163-B82D-FA68394401B9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46280-A769-482E-B173-6121DD9376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938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pPr defTabSz="919163"/>
            <a:fld id="{93D89D8F-9F0B-41AB-BC86-F00EA6B6471F}" type="datetime1">
              <a:rPr lang="ru-RU" smtClean="0"/>
              <a:pPr defTabSz="919163"/>
              <a:t>16.10.2026</a:t>
            </a:fld>
            <a:endParaRPr lang="ru-RU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163"/>
            <a:fld id="{AC31D88B-C0C4-4061-B624-8729FA75881B}" type="slidenum">
              <a:rPr lang="ru-RU" smtClean="0"/>
              <a:pPr defTabSz="919163"/>
              <a:t>1</a:t>
            </a:fld>
            <a:endParaRPr lang="ru-RU" smtClean="0"/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39775"/>
            <a:ext cx="4930775" cy="3698875"/>
          </a:xfrm>
          <a:ln/>
        </p:spPr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735"/>
            <a:ext cx="4939560" cy="4440312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2653" y="1571625"/>
            <a:ext cx="8089579" cy="3225800"/>
          </a:xfrm>
        </p:spPr>
        <p:txBody>
          <a:bodyPr/>
          <a:lstStyle/>
          <a:p>
            <a:r>
              <a:rPr lang="ru-RU" sz="4800" b="1" dirty="0" err="1" smtClean="0">
                <a:solidFill>
                  <a:srgbClr val="00B050"/>
                </a:solidFill>
                <a:latin typeface="Arial" charset="0"/>
              </a:rPr>
              <a:t>Жа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ңаарқа</a:t>
            </a:r>
            <a:r>
              <a:rPr lang="ru-RU" sz="4800" b="1" dirty="0" smtClean="0">
                <a:solidFill>
                  <a:srgbClr val="00B050"/>
                </a:solidFill>
                <a:latin typeface="Arial" charset="0"/>
              </a:rPr>
              <a:t> </a:t>
            </a:r>
            <a:r>
              <a:rPr lang="ru-RU" sz="4800" b="1" dirty="0" err="1" smtClean="0">
                <a:solidFill>
                  <a:srgbClr val="00B050"/>
                </a:solidFill>
                <a:latin typeface="Arial" charset="0"/>
              </a:rPr>
              <a:t>кент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інің 20</a:t>
            </a:r>
            <a:r>
              <a:rPr lang="en-US" sz="4800" b="1" dirty="0" smtClean="0">
                <a:solidFill>
                  <a:srgbClr val="00B050"/>
                </a:solidFill>
                <a:latin typeface="Arial" charset="0"/>
              </a:rPr>
              <a:t>2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6-2028 жылдарға арналған </a:t>
            </a:r>
            <a:br>
              <a:rPr lang="kk-KZ" sz="4800" b="1" dirty="0" smtClean="0">
                <a:solidFill>
                  <a:srgbClr val="00B050"/>
                </a:solidFill>
                <a:latin typeface="Arial" charset="0"/>
              </a:rPr>
            </a:br>
            <a:r>
              <a:rPr lang="" sz="4800" b="1" dirty="0">
                <a:solidFill>
                  <a:srgbClr val="00B050"/>
                </a:solidFill>
                <a:latin typeface="Arial" panose="020B0604020202020204" pitchFamily="34" charset="0"/>
              </a:rPr>
              <a:t>түзетілген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/>
            </a:r>
            <a:br>
              <a:rPr lang="kk-KZ" sz="4800" b="1" dirty="0" smtClean="0">
                <a:solidFill>
                  <a:srgbClr val="00B050"/>
                </a:solidFill>
                <a:latin typeface="Arial" charset="0"/>
              </a:rPr>
            </a:b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 АЗАМАТТЫҚ</a:t>
            </a:r>
            <a:r>
              <a:rPr lang="ru-RU" sz="4800" b="1" dirty="0" smtClean="0">
                <a:solidFill>
                  <a:srgbClr val="00B050"/>
                </a:solidFill>
                <a:latin typeface="Arial" charset="0"/>
              </a:rPr>
              <a:t> БЮДЖЕТ 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57433" y="3429001"/>
            <a:ext cx="8229134" cy="3090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14776" y="277813"/>
            <a:ext cx="8514448" cy="703262"/>
          </a:xfrm>
        </p:spPr>
        <p:txBody>
          <a:bodyPr/>
          <a:lstStyle/>
          <a:p>
            <a:pPr algn="ctr" eaLnBrk="1" hangingPunct="1"/>
            <a:r>
              <a:rPr lang="ru-RU" sz="3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3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сайтты</a:t>
            </a:r>
            <a:r>
              <a:rPr lang="ru-RU" sz="3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пайдаланушылар</a:t>
            </a:r>
            <a:r>
              <a:rPr lang="ru-RU" sz="3800" b="1" dirty="0" smtClean="0">
                <a:solidFill>
                  <a:srgbClr val="00B050"/>
                </a:solidFill>
                <a:latin typeface="Arial" charset="0"/>
              </a:rPr>
              <a:t>!</a:t>
            </a:r>
            <a:endParaRPr lang="ru-RU" sz="3800" dirty="0" smtClean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93097" y="981075"/>
            <a:ext cx="8229135" cy="484505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түзетілген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Жаңаарқа кентінің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шығындарының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бөлімдерден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бюджет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шығындары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бюджет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орындалысы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kk-KZ" sz="1600" b="1" dirty="0">
                <a:latin typeface="Times New Roman"/>
                <a:ea typeface="Times New Roman"/>
              </a:rPr>
              <a:t>Жаңаарқа аудандық мәслихатының 2026 жылдың 29 қыркүйектегі № 48/263 шешімі</a:t>
            </a:r>
            <a:endParaRPr lang="ru-RU" sz="1200" b="1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400" i="1" dirty="0" smtClean="0"/>
              <a:t/>
            </a:r>
            <a:br>
              <a:rPr lang="ru-RU" sz="1400" i="1" dirty="0" smtClean="0"/>
            </a:br>
            <a:endParaRPr lang="ru-RU" sz="1400" i="1" dirty="0" smtClean="0"/>
          </a:p>
          <a:p>
            <a:pPr eaLnBrk="1" hangingPunct="1"/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D929E3-CA02-4EB4-8F47-3C8951E12DE9}" type="slidenum">
              <a:rPr lang="ru-RU" altLang="en-US">
                <a:latin typeface="+mn-lt"/>
              </a:rPr>
              <a:pPr>
                <a:defRPr/>
              </a:pPr>
              <a:t>2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373" name="Group 8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36576391"/>
              </p:ext>
            </p:extLst>
          </p:nvPr>
        </p:nvGraphicFramePr>
        <p:xfrm>
          <a:off x="454332" y="1571626"/>
          <a:ext cx="8374146" cy="3421065"/>
        </p:xfrm>
        <a:graphic>
          <a:graphicData uri="http://schemas.openxmlformats.org/drawingml/2006/table">
            <a:tbl>
              <a:tblPr/>
              <a:tblGrid>
                <a:gridCol w="425724"/>
                <a:gridCol w="3622166"/>
                <a:gridCol w="1116453"/>
                <a:gridCol w="1046675"/>
                <a:gridCol w="1046675"/>
                <a:gridCol w="1116453"/>
              </a:tblGrid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89316" marR="893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 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Халық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саны,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мың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адам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17567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17609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18500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19200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Ортажылдық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күнкөріс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деңгейі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46228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50851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50851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50851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Жұмыссыздық деңгейі, %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0,50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Айлық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есептік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(АЕК),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3692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4325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4606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4882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Ең төменгі еңбекақы,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1FD6A-9A5D-499B-882F-E72824285931}" type="slidenum">
              <a:rPr lang="ru-RU" altLang="en-US" smtClean="0">
                <a:latin typeface="+mn-lt"/>
              </a:rPr>
              <a:pPr>
                <a:defRPr/>
              </a:pPr>
              <a:t>3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134" cy="436563"/>
          </a:xfrm>
        </p:spPr>
        <p:txBody>
          <a:bodyPr/>
          <a:lstStyle/>
          <a:p>
            <a:pPr algn="ctr"/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-2028 </a:t>
            </a:r>
            <a:r>
              <a:rPr lang="ru-RU" sz="16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Жаңаарқа кентінің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314777" y="533400"/>
            <a:ext cx="8829224" cy="60388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         Кент, ауылдық округтердің IV деңгейлік бюджетті енгізу кезеңмен жүргізіледі, 201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жылдың 1 қаңтарынан енгізіледі, халық саны 17609 адам. </a:t>
            </a:r>
            <a:r>
              <a:rPr lang="kk-KZ" sz="1200" b="1" dirty="0" smtClean="0"/>
              <a:t>Жаңаарқа кентінің  бюджеті</a:t>
            </a:r>
            <a:r>
              <a:rPr lang="kk-KZ" sz="1200" dirty="0" smtClean="0"/>
              <a:t> 3 жылдық кезеңге арналған  алдыңғы жылдың кіріс түсімдер динамикасына, ең кіші есептік көрсеткіштің ұлғаюына, еңбек ақы қорының ұлғаюына, инфляция коэффициентіне есептелген.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Бюджет атқарушы биліктің халық алдындағы барлық ағымдық міндеттемелерін орындауды қамтамасыз етеді. 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2026 ,жылға Жаңаарқа кентінің бюджет шығындары </a:t>
            </a:r>
            <a:r>
              <a:rPr lang="en-US" sz="1200" dirty="0" smtClean="0"/>
              <a:t> </a:t>
            </a:r>
            <a:r>
              <a:rPr lang="en-US" sz="1200" dirty="0" smtClean="0"/>
              <a:t>947</a:t>
            </a:r>
            <a:r>
              <a:rPr lang="ru-RU" sz="1200" dirty="0" smtClean="0"/>
              <a:t>,8</a:t>
            </a:r>
            <a:r>
              <a:rPr lang="kk-KZ" sz="1200" dirty="0" smtClean="0"/>
              <a:t> </a:t>
            </a:r>
            <a:r>
              <a:rPr lang="kk-KZ" sz="1200" dirty="0" smtClean="0"/>
              <a:t>млн теңге көлемінде жоспарланған, оның ішінде бірінші кезекті шығындар толық көлемде есепке алынған, (еңбек ақы аударымдарымен, коммуналдық қызметтер және байланыс, әкімшілік қызметкерлердің іссапар шығындары және т.б. )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Қарастырылған бюджеттің шығындары :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            - басқару аппаратын ұстау (148,0млн. теңге);</a:t>
            </a:r>
          </a:p>
          <a:p>
            <a:pPr>
              <a:buFont typeface="Wingdings" pitchFamily="2" charset="2"/>
              <a:buNone/>
            </a:pPr>
            <a:r>
              <a:rPr lang="kk-KZ" sz="1200" dirty="0"/>
              <a:t> </a:t>
            </a:r>
            <a:r>
              <a:rPr lang="kk-KZ" sz="1200" dirty="0" smtClean="0"/>
              <a:t>           - аудандық маңызы бар қаланың, ауылдың кенттің, ауылыдқ округтің мемлекеттік тұрғын үй қорының  сақталуын ұйымдастыру </a:t>
            </a:r>
            <a:r>
              <a:rPr lang="kk-KZ" sz="1200" dirty="0" smtClean="0"/>
              <a:t>(</a:t>
            </a:r>
            <a:r>
              <a:rPr lang="en-US" sz="1200" dirty="0" smtClean="0"/>
              <a:t>25</a:t>
            </a:r>
            <a:r>
              <a:rPr lang="kk-KZ" sz="1200" dirty="0" smtClean="0"/>
              <a:t>,</a:t>
            </a:r>
            <a:r>
              <a:rPr lang="en-US" sz="1200" dirty="0" smtClean="0"/>
              <a:t>7</a:t>
            </a:r>
            <a:r>
              <a:rPr lang="kk-KZ" sz="1200" dirty="0" smtClean="0"/>
              <a:t> </a:t>
            </a:r>
            <a:r>
              <a:rPr lang="kk-KZ" sz="1200" dirty="0" smtClean="0"/>
              <a:t>млн.тенге</a:t>
            </a:r>
            <a:r>
              <a:rPr lang="kk-KZ" sz="1200" dirty="0"/>
              <a:t>);</a:t>
            </a:r>
            <a:endParaRPr lang="ru-RU" sz="1200" dirty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            - елді мекендерді жарықтандыру  (114,0 млн.тенге);</a:t>
            </a:r>
            <a:endParaRPr lang="ru-RU" sz="1200" dirty="0" smtClean="0"/>
          </a:p>
          <a:p>
            <a:pPr>
              <a:buFontTx/>
              <a:buChar char="-"/>
            </a:pPr>
            <a:r>
              <a:rPr lang="kk-KZ" sz="1200" dirty="0" smtClean="0"/>
              <a:t>аудандық маңызы бар автокөлік жолдарын және кентішілік жолдардың жұмыс істеуін қамтамасыз ету</a:t>
            </a:r>
            <a:r>
              <a:rPr lang="kk-KZ" sz="1200" i="1" dirty="0" smtClean="0"/>
              <a:t> </a:t>
            </a:r>
            <a:r>
              <a:rPr lang="kk-KZ" sz="1200" dirty="0" smtClean="0"/>
              <a:t>(155,3млн. теңге</a:t>
            </a:r>
            <a:r>
              <a:rPr lang="kk-KZ" sz="1200" b="1" dirty="0" smtClean="0"/>
              <a:t>)</a:t>
            </a:r>
            <a:r>
              <a:rPr lang="kk-KZ" sz="1200" dirty="0" smtClean="0"/>
              <a:t>;</a:t>
            </a:r>
          </a:p>
          <a:p>
            <a:pPr>
              <a:buFontTx/>
              <a:buChar char="-"/>
            </a:pPr>
            <a:r>
              <a:rPr lang="ru-RU" sz="1200" dirty="0" err="1" smtClean="0"/>
              <a:t>Елді</a:t>
            </a:r>
            <a:r>
              <a:rPr lang="ru-RU" sz="1200" dirty="0" smtClean="0"/>
              <a:t> </a:t>
            </a:r>
            <a:r>
              <a:rPr lang="ru-RU" sz="1200" dirty="0" err="1" smtClean="0"/>
              <a:t>мекендердің</a:t>
            </a:r>
            <a:r>
              <a:rPr lang="ru-RU" sz="1200" dirty="0" smtClean="0"/>
              <a:t> </a:t>
            </a:r>
            <a:r>
              <a:rPr lang="ru-RU" sz="1200" dirty="0" err="1" smtClean="0"/>
              <a:t>санитариясын</a:t>
            </a:r>
            <a:r>
              <a:rPr lang="ru-RU" sz="1200" dirty="0" smtClean="0"/>
              <a:t> </a:t>
            </a:r>
            <a:r>
              <a:rPr lang="ru-RU" sz="1200" dirty="0" err="1" smtClean="0"/>
              <a:t>қамтамасыз</a:t>
            </a:r>
            <a:r>
              <a:rPr lang="ru-RU" sz="1200" dirty="0" smtClean="0"/>
              <a:t> </a:t>
            </a:r>
            <a:r>
              <a:rPr lang="ru-RU" sz="1200" dirty="0" err="1" smtClean="0"/>
              <a:t>ету</a:t>
            </a:r>
            <a:r>
              <a:rPr lang="ru-RU" sz="1200" dirty="0" smtClean="0"/>
              <a:t> - </a:t>
            </a:r>
            <a:r>
              <a:rPr lang="kk-KZ" sz="1200" dirty="0" smtClean="0"/>
              <a:t>(28,0 млн.тенге);</a:t>
            </a:r>
          </a:p>
          <a:p>
            <a:pPr>
              <a:buFontTx/>
              <a:buChar char="-"/>
            </a:pPr>
            <a:r>
              <a:rPr lang="ru-RU" sz="1200" dirty="0" err="1" smtClean="0"/>
              <a:t>Елді</a:t>
            </a:r>
            <a:r>
              <a:rPr lang="ru-RU" sz="1200" dirty="0" smtClean="0"/>
              <a:t> </a:t>
            </a:r>
            <a:r>
              <a:rPr lang="ru-RU" sz="1200" dirty="0" err="1" smtClean="0"/>
              <a:t>мекендерді</a:t>
            </a:r>
            <a:r>
              <a:rPr lang="ru-RU" sz="1200" dirty="0" smtClean="0"/>
              <a:t> </a:t>
            </a:r>
            <a:r>
              <a:rPr lang="ru-RU" sz="1200" dirty="0" err="1" smtClean="0"/>
              <a:t>абаттандыру</a:t>
            </a:r>
            <a:r>
              <a:rPr lang="ru-RU" sz="1200" dirty="0" smtClean="0"/>
              <a:t> </a:t>
            </a:r>
            <a:r>
              <a:rPr lang="ru-RU" sz="1200" dirty="0" err="1" smtClean="0"/>
              <a:t>және</a:t>
            </a:r>
            <a:r>
              <a:rPr lang="ru-RU" sz="1200" dirty="0" smtClean="0"/>
              <a:t> </a:t>
            </a:r>
            <a:r>
              <a:rPr lang="ru-RU" sz="1200" dirty="0" err="1" smtClean="0"/>
              <a:t>көгалдандыру</a:t>
            </a:r>
            <a:r>
              <a:rPr lang="ru-RU" sz="1200" dirty="0" smtClean="0"/>
              <a:t> -</a:t>
            </a:r>
            <a:r>
              <a:rPr lang="kk-KZ" sz="1200" dirty="0" smtClean="0"/>
              <a:t> (436,3 млн.тенге);</a:t>
            </a:r>
          </a:p>
          <a:p>
            <a:pPr>
              <a:buFontTx/>
              <a:buChar char="-"/>
            </a:pPr>
            <a:r>
              <a:rPr lang="ru-RU" sz="1200" dirty="0" err="1" smtClean="0"/>
              <a:t>Қаладағы</a:t>
            </a:r>
            <a:r>
              <a:rPr lang="ru-RU" sz="1200" dirty="0" smtClean="0"/>
              <a:t> </a:t>
            </a:r>
            <a:r>
              <a:rPr lang="ru-RU" sz="1200" dirty="0" err="1" smtClean="0"/>
              <a:t>ауданның</a:t>
            </a:r>
            <a:r>
              <a:rPr lang="ru-RU" sz="1200" dirty="0" smtClean="0"/>
              <a:t>, </a:t>
            </a:r>
            <a:r>
              <a:rPr lang="ru-RU" sz="1200" dirty="0" err="1" smtClean="0"/>
              <a:t>аудандық</a:t>
            </a:r>
            <a:r>
              <a:rPr lang="ru-RU" sz="1200" dirty="0" smtClean="0"/>
              <a:t> </a:t>
            </a:r>
            <a:r>
              <a:rPr lang="ru-RU" sz="1200" dirty="0" err="1" smtClean="0"/>
              <a:t>маңызы</a:t>
            </a:r>
            <a:r>
              <a:rPr lang="ru-RU" sz="1200" dirty="0" smtClean="0"/>
              <a:t> бар </a:t>
            </a:r>
            <a:r>
              <a:rPr lang="ru-RU" sz="1200" dirty="0" err="1" smtClean="0"/>
              <a:t>қаланың</a:t>
            </a:r>
            <a:r>
              <a:rPr lang="ru-RU" sz="1200" dirty="0" smtClean="0"/>
              <a:t>, </a:t>
            </a:r>
            <a:r>
              <a:rPr lang="ru-RU" sz="1200" dirty="0" err="1" smtClean="0"/>
              <a:t>ауылдың</a:t>
            </a:r>
            <a:r>
              <a:rPr lang="ru-RU" sz="1200" dirty="0" smtClean="0"/>
              <a:t>, </a:t>
            </a:r>
            <a:r>
              <a:rPr lang="ru-RU" sz="1200" dirty="0" err="1" smtClean="0"/>
              <a:t>кенттің</a:t>
            </a:r>
            <a:r>
              <a:rPr lang="ru-RU" sz="1200" dirty="0" smtClean="0"/>
              <a:t>, </a:t>
            </a:r>
            <a:r>
              <a:rPr lang="ru-RU" sz="1200" dirty="0" err="1" smtClean="0"/>
              <a:t>ауылдық</a:t>
            </a:r>
            <a:r>
              <a:rPr lang="ru-RU" sz="1200" dirty="0" smtClean="0"/>
              <a:t> округ </a:t>
            </a:r>
            <a:r>
              <a:rPr lang="ru-RU" sz="1200" dirty="0" err="1" smtClean="0"/>
              <a:t>әкімі</a:t>
            </a:r>
            <a:r>
              <a:rPr lang="ru-RU" sz="1200" dirty="0" smtClean="0"/>
              <a:t> </a:t>
            </a:r>
            <a:r>
              <a:rPr lang="ru-RU" sz="1200" dirty="0" err="1" smtClean="0"/>
              <a:t>аппаратының</a:t>
            </a:r>
            <a:r>
              <a:rPr lang="ru-RU" sz="1200" dirty="0" smtClean="0"/>
              <a:t> </a:t>
            </a:r>
            <a:r>
              <a:rPr lang="ru-RU" sz="1200" dirty="0" err="1" smtClean="0"/>
              <a:t>аудандық</a:t>
            </a:r>
            <a:r>
              <a:rPr lang="ru-RU" sz="1200" dirty="0" smtClean="0"/>
              <a:t> (</a:t>
            </a:r>
            <a:r>
              <a:rPr lang="ru-RU" sz="1200" dirty="0" err="1" smtClean="0"/>
              <a:t>облыстық</a:t>
            </a:r>
            <a:r>
              <a:rPr lang="ru-RU" sz="1200" dirty="0" smtClean="0"/>
              <a:t> </a:t>
            </a:r>
            <a:r>
              <a:rPr lang="ru-RU" sz="1200" dirty="0" err="1" smtClean="0"/>
              <a:t>маңызы</a:t>
            </a:r>
            <a:r>
              <a:rPr lang="ru-RU" sz="1200" dirty="0" smtClean="0"/>
              <a:t> бар </a:t>
            </a:r>
            <a:r>
              <a:rPr lang="ru-RU" sz="1200" dirty="0" err="1" smtClean="0"/>
              <a:t>қаланың</a:t>
            </a:r>
            <a:r>
              <a:rPr lang="ru-RU" sz="1200" dirty="0" smtClean="0"/>
              <a:t>) </a:t>
            </a:r>
            <a:r>
              <a:rPr lang="ru-RU" sz="1200" dirty="0" err="1" smtClean="0"/>
              <a:t>бюджеттен</a:t>
            </a:r>
            <a:r>
              <a:rPr lang="ru-RU" sz="1200" dirty="0" smtClean="0"/>
              <a:t> </a:t>
            </a:r>
            <a:r>
              <a:rPr lang="ru-RU" sz="1200" dirty="0" err="1" smtClean="0"/>
              <a:t>қарыздар</a:t>
            </a:r>
            <a:r>
              <a:rPr lang="ru-RU" sz="1200" dirty="0" smtClean="0"/>
              <a:t> </a:t>
            </a:r>
            <a:r>
              <a:rPr lang="ru-RU" sz="1200" dirty="0" err="1" smtClean="0"/>
              <a:t>бойынша</a:t>
            </a:r>
            <a:r>
              <a:rPr lang="ru-RU" sz="1200" dirty="0" smtClean="0"/>
              <a:t> </a:t>
            </a:r>
            <a:r>
              <a:rPr lang="ru-RU" sz="1200" dirty="0" err="1" smtClean="0"/>
              <a:t>сыйақылар</a:t>
            </a:r>
            <a:r>
              <a:rPr lang="ru-RU" sz="1200" dirty="0" smtClean="0"/>
              <a:t> мен </a:t>
            </a:r>
            <a:r>
              <a:rPr lang="ru-RU" sz="1200" dirty="0" err="1" smtClean="0"/>
              <a:t>өзге</a:t>
            </a:r>
            <a:r>
              <a:rPr lang="ru-RU" sz="1200" dirty="0" smtClean="0"/>
              <a:t> де </a:t>
            </a:r>
            <a:r>
              <a:rPr lang="ru-RU" sz="1200" dirty="0" err="1" smtClean="0"/>
              <a:t>төлемдерді</a:t>
            </a:r>
            <a:r>
              <a:rPr lang="ru-RU" sz="1200" dirty="0" smtClean="0"/>
              <a:t> </a:t>
            </a:r>
            <a:r>
              <a:rPr lang="ru-RU" sz="1200" dirty="0" err="1" smtClean="0"/>
              <a:t>төлеу</a:t>
            </a:r>
            <a:r>
              <a:rPr lang="ru-RU" sz="1200" dirty="0" smtClean="0"/>
              <a:t> </a:t>
            </a:r>
            <a:r>
              <a:rPr lang="ru-RU" sz="1200" dirty="0" err="1" smtClean="0"/>
              <a:t>бойынша</a:t>
            </a:r>
            <a:r>
              <a:rPr lang="ru-RU" sz="1200" dirty="0" smtClean="0"/>
              <a:t> </a:t>
            </a:r>
            <a:r>
              <a:rPr lang="ru-RU" sz="1200" dirty="0" err="1" smtClean="0"/>
              <a:t>борышына</a:t>
            </a:r>
            <a:r>
              <a:rPr lang="ru-RU" sz="1200" dirty="0" smtClean="0"/>
              <a:t> </a:t>
            </a:r>
            <a:r>
              <a:rPr lang="ru-RU" sz="1200" dirty="0" err="1" smtClean="0"/>
              <a:t>қызмет</a:t>
            </a:r>
            <a:r>
              <a:rPr lang="ru-RU" sz="1200" dirty="0" smtClean="0"/>
              <a:t> </a:t>
            </a:r>
            <a:r>
              <a:rPr lang="ru-RU" sz="1200" dirty="0" err="1" smtClean="0"/>
              <a:t>көрсету</a:t>
            </a:r>
            <a:r>
              <a:rPr lang="ru-RU" sz="1200" dirty="0" smtClean="0"/>
              <a:t>-(15,2млн </a:t>
            </a:r>
            <a:r>
              <a:rPr lang="ru-RU" sz="1200" dirty="0" err="1" smtClean="0"/>
              <a:t>тг</a:t>
            </a:r>
            <a:r>
              <a:rPr lang="ru-RU" sz="1200" dirty="0" smtClean="0"/>
              <a:t>)</a:t>
            </a:r>
          </a:p>
          <a:p>
            <a:pPr>
              <a:buFontTx/>
              <a:buChar char="-"/>
            </a:pPr>
            <a:r>
              <a:rPr lang="ru-RU" sz="1200" dirty="0" err="1" smtClean="0"/>
              <a:t>Мемлекеттік</a:t>
            </a:r>
            <a:r>
              <a:rPr lang="ru-RU" sz="1200" dirty="0" smtClean="0"/>
              <a:t> </a:t>
            </a:r>
            <a:r>
              <a:rPr lang="ru-RU" sz="1200" dirty="0" err="1" smtClean="0"/>
              <a:t>органның</a:t>
            </a:r>
            <a:r>
              <a:rPr lang="ru-RU" sz="1200" dirty="0" smtClean="0"/>
              <a:t> </a:t>
            </a:r>
            <a:r>
              <a:rPr lang="ru-RU" sz="1200" dirty="0" err="1" smtClean="0"/>
              <a:t>күрделі</a:t>
            </a:r>
            <a:r>
              <a:rPr lang="ru-RU" sz="1200" dirty="0" smtClean="0"/>
              <a:t> </a:t>
            </a:r>
            <a:r>
              <a:rPr lang="ru-RU" sz="1200" dirty="0" err="1" smtClean="0"/>
              <a:t>шығындары</a:t>
            </a:r>
            <a:r>
              <a:rPr lang="ru-RU" sz="1200" dirty="0" smtClean="0"/>
              <a:t> – </a:t>
            </a:r>
            <a:r>
              <a:rPr lang="ru-RU" sz="1200" dirty="0" smtClean="0"/>
              <a:t>(</a:t>
            </a:r>
            <a:r>
              <a:rPr lang="en-US" sz="1200" dirty="0" smtClean="0"/>
              <a:t>10,5</a:t>
            </a:r>
            <a:r>
              <a:rPr lang="ru-RU" sz="1200" dirty="0" smtClean="0"/>
              <a:t> </a:t>
            </a:r>
            <a:r>
              <a:rPr lang="ru-RU" sz="1200" dirty="0" smtClean="0"/>
              <a:t>млн)</a:t>
            </a:r>
          </a:p>
          <a:p>
            <a:pPr>
              <a:buFontTx/>
              <a:buChar char="-"/>
            </a:pPr>
            <a:r>
              <a:rPr lang="kk-KZ" sz="1200" dirty="0"/>
              <a:t>Пайдаланылмаған (толық пайдаланылмаған) нысаналы трансферттерді </a:t>
            </a:r>
            <a:r>
              <a:rPr lang="kk-KZ" sz="1200" dirty="0" smtClean="0"/>
              <a:t>қайтару -</a:t>
            </a:r>
            <a:r>
              <a:rPr lang="ru-RU" sz="1200" dirty="0" smtClean="0"/>
              <a:t>0,001 млн</a:t>
            </a:r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Үшжылдық параметрлер болжамына сәйкес трансферттерді есепке алмағанда бюджет көлемі құрайды: </a:t>
            </a:r>
          </a:p>
          <a:p>
            <a:pPr>
              <a:buFont typeface="Wingdings" pitchFamily="2" charset="2"/>
              <a:buNone/>
            </a:pP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b="1" dirty="0" smtClean="0"/>
              <a:t>20</a:t>
            </a:r>
            <a:r>
              <a:rPr lang="en-US" sz="1200" b="1" dirty="0" smtClean="0"/>
              <a:t>2</a:t>
            </a:r>
            <a:r>
              <a:rPr lang="kk-KZ" sz="1200" b="1" dirty="0" smtClean="0"/>
              <a:t>6жылға:</a:t>
            </a:r>
            <a:endParaRPr lang="ru-RU" sz="1200" dirty="0" smtClean="0"/>
          </a:p>
          <a:p>
            <a:pPr>
              <a:buNone/>
            </a:pPr>
            <a:r>
              <a:rPr lang="kk-KZ" sz="1200" dirty="0" smtClean="0"/>
              <a:t>І. Кірістер- </a:t>
            </a:r>
            <a:r>
              <a:rPr lang="en-US" sz="1200" dirty="0" smtClean="0"/>
              <a:t>860 483</a:t>
            </a:r>
            <a:r>
              <a:rPr lang="kk-KZ" sz="1200" dirty="0" smtClean="0"/>
              <a:t>мың </a:t>
            </a:r>
            <a:r>
              <a:rPr lang="kk-KZ" sz="1200" dirty="0" smtClean="0"/>
              <a:t>теңге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ІІ. Шығыстар </a:t>
            </a:r>
            <a:r>
              <a:rPr lang="kk-KZ" sz="1200" dirty="0" smtClean="0"/>
              <a:t>–</a:t>
            </a:r>
            <a:r>
              <a:rPr lang="en-US" sz="1200" dirty="0" smtClean="0"/>
              <a:t>947 832 </a:t>
            </a:r>
            <a:r>
              <a:rPr lang="kk-KZ" sz="1200" dirty="0" smtClean="0"/>
              <a:t>мың </a:t>
            </a:r>
            <a:r>
              <a:rPr lang="kk-KZ" sz="1200" dirty="0" smtClean="0"/>
              <a:t>теңге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ІІІ.Субвенция мөлшері – 68 863 мың теңге.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/>
              <a:t>IV</a:t>
            </a:r>
            <a:r>
              <a:rPr lang="ru-RU" sz="1200" dirty="0" smtClean="0"/>
              <a:t>. </a:t>
            </a:r>
            <a:r>
              <a:rPr lang="kk-KZ" sz="1200" dirty="0" smtClean="0"/>
              <a:t>Пайдаланылмаған (толық пайдаланылмаған) нысаналы трансферттерді қайтару -</a:t>
            </a:r>
            <a:r>
              <a:rPr lang="kk-KZ" sz="1200" dirty="0" smtClean="0"/>
              <a:t>8</a:t>
            </a:r>
            <a:r>
              <a:rPr lang="en-US" sz="1200" dirty="0" smtClean="0"/>
              <a:t>7 349</a:t>
            </a:r>
            <a:r>
              <a:rPr lang="kk-KZ" sz="1200" dirty="0" smtClean="0"/>
              <a:t>,0 </a:t>
            </a:r>
            <a:r>
              <a:rPr lang="kk-KZ" sz="1200" dirty="0" smtClean="0"/>
              <a:t>мың тг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/>
              <a:t>V</a:t>
            </a:r>
            <a:r>
              <a:rPr lang="ru-RU" sz="1200" dirty="0" smtClean="0"/>
              <a:t>. </a:t>
            </a:r>
            <a:r>
              <a:rPr lang="kk-KZ" sz="1200" dirty="0" smtClean="0"/>
              <a:t>Бюджет қаражаттарының пайдаланылатын </a:t>
            </a:r>
            <a:r>
              <a:rPr lang="kk-KZ" sz="1200" dirty="0" smtClean="0"/>
              <a:t>қалдықтары-8</a:t>
            </a:r>
            <a:r>
              <a:rPr lang="en-US" sz="1200" dirty="0" smtClean="0"/>
              <a:t>7349</a:t>
            </a:r>
            <a:r>
              <a:rPr lang="kk-KZ" sz="1200" dirty="0" smtClean="0"/>
              <a:t>,0 </a:t>
            </a:r>
            <a:r>
              <a:rPr lang="kk-KZ" sz="1200" dirty="0" smtClean="0"/>
              <a:t>мың тг</a:t>
            </a:r>
          </a:p>
          <a:p>
            <a:pPr>
              <a:buFont typeface="Wingdings" pitchFamily="2" charset="2"/>
              <a:buNone/>
            </a:pPr>
            <a:r>
              <a:rPr lang="en-US" sz="1200" dirty="0" smtClean="0"/>
              <a:t>V</a:t>
            </a:r>
            <a:r>
              <a:rPr lang="kk-KZ" sz="1200" dirty="0" smtClean="0"/>
              <a:t> І </a:t>
            </a:r>
            <a:r>
              <a:rPr lang="ru-RU" sz="1200" dirty="0" err="1" smtClean="0"/>
              <a:t>Аудандық</a:t>
            </a:r>
            <a:r>
              <a:rPr lang="ru-RU" sz="1200" dirty="0" smtClean="0"/>
              <a:t> </a:t>
            </a:r>
            <a:r>
              <a:rPr lang="ru-RU" sz="1200" dirty="0" err="1" smtClean="0"/>
              <a:t>маңызы</a:t>
            </a:r>
            <a:r>
              <a:rPr lang="ru-RU" sz="1200" dirty="0" smtClean="0"/>
              <a:t> бар </a:t>
            </a:r>
            <a:r>
              <a:rPr lang="ru-RU" sz="1200" dirty="0" err="1" smtClean="0"/>
              <a:t>қала</a:t>
            </a:r>
            <a:r>
              <a:rPr lang="ru-RU" sz="1200" dirty="0" smtClean="0"/>
              <a:t>, </a:t>
            </a:r>
            <a:r>
              <a:rPr lang="ru-RU" sz="1200" dirty="0" err="1" smtClean="0"/>
              <a:t>ауыл</a:t>
            </a:r>
            <a:r>
              <a:rPr lang="ru-RU" sz="1200" dirty="0" smtClean="0"/>
              <a:t>, </a:t>
            </a:r>
            <a:r>
              <a:rPr lang="ru-RU" sz="1200" dirty="0" err="1" smtClean="0"/>
              <a:t>кент</a:t>
            </a:r>
            <a:r>
              <a:rPr lang="ru-RU" sz="1200" dirty="0" smtClean="0"/>
              <a:t>, </a:t>
            </a:r>
            <a:r>
              <a:rPr lang="ru-RU" sz="1200" dirty="0" err="1" smtClean="0"/>
              <a:t>ауылдық</a:t>
            </a:r>
            <a:r>
              <a:rPr lang="ru-RU" sz="1200" dirty="0" smtClean="0"/>
              <a:t> округ </a:t>
            </a:r>
            <a:r>
              <a:rPr lang="ru-RU" sz="1200" dirty="0" err="1" smtClean="0"/>
              <a:t>әкімінің</a:t>
            </a:r>
            <a:r>
              <a:rPr lang="ru-RU" sz="1200" dirty="0" smtClean="0"/>
              <a:t> аппараты </a:t>
            </a:r>
            <a:r>
              <a:rPr lang="ru-RU" sz="1200" dirty="0" err="1" smtClean="0"/>
              <a:t>алатын</a:t>
            </a:r>
            <a:r>
              <a:rPr lang="ru-RU" sz="1200" dirty="0" smtClean="0"/>
              <a:t> </a:t>
            </a:r>
            <a:r>
              <a:rPr lang="ru-RU" sz="1200" dirty="0" err="1" smtClean="0"/>
              <a:t>қарыздар</a:t>
            </a:r>
            <a:r>
              <a:rPr lang="ru-RU" sz="1200" dirty="0" smtClean="0"/>
              <a:t> -0мы</a:t>
            </a:r>
            <a:r>
              <a:rPr lang="kk-KZ" sz="1200" dirty="0" smtClean="0"/>
              <a:t>ң теңге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en-US" sz="1200" dirty="0" smtClean="0"/>
              <a:t>V</a:t>
            </a:r>
            <a:r>
              <a:rPr lang="kk-KZ" sz="1200" dirty="0" smtClean="0"/>
              <a:t> І І Бюджет қарыздарын өтеу- 0 мың тг</a:t>
            </a:r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6FD829-46E0-4078-8CE6-625802294BEE}" type="slidenum">
              <a:rPr lang="ru-RU" altLang="en-US" smtClean="0"/>
              <a:pPr>
                <a:defRPr/>
              </a:pPr>
              <a:t>4</a:t>
            </a:fld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4332" y="285751"/>
            <a:ext cx="8229134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Жаңаарқа кентінің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28571F"/>
                </a:solidFill>
                <a:latin typeface="Arial" charset="0"/>
              </a:rPr>
              <a:t/>
            </a:r>
            <a:br>
              <a:rPr lang="ru-RU" sz="2800" b="1" dirty="0" smtClean="0">
                <a:solidFill>
                  <a:srgbClr val="28571F"/>
                </a:solidFill>
                <a:latin typeface="Arial" charset="0"/>
              </a:rPr>
            </a:br>
            <a:r>
              <a:rPr lang="ru-RU" sz="2800" b="1" dirty="0" smtClean="0">
                <a:solidFill>
                  <a:srgbClr val="28571F"/>
                </a:solidFill>
                <a:latin typeface="Arial" charset="0"/>
              </a:rPr>
              <a:t>                                                                       </a:t>
            </a:r>
            <a:r>
              <a:rPr lang="ru-RU" sz="1800" b="1" i="1" dirty="0" err="1" smtClean="0">
                <a:solidFill>
                  <a:srgbClr val="CC3300"/>
                </a:solidFill>
                <a:latin typeface="Arial" charset="0"/>
              </a:rPr>
              <a:t>млн.теңге</a:t>
            </a:r>
            <a:r>
              <a:rPr lang="ru-RU" sz="1800" b="1" i="1" dirty="0" smtClean="0">
                <a:solidFill>
                  <a:srgbClr val="CC3300"/>
                </a:solidFill>
                <a:latin typeface="Arial" charset="0"/>
              </a:rPr>
              <a:t> </a:t>
            </a:r>
          </a:p>
        </p:txBody>
      </p:sp>
      <p:graphicFrame>
        <p:nvGraphicFramePr>
          <p:cNvPr id="13427" name="Group 11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68853149"/>
              </p:ext>
            </p:extLst>
          </p:nvPr>
        </p:nvGraphicFramePr>
        <p:xfrm>
          <a:off x="457434" y="1597025"/>
          <a:ext cx="8302014" cy="4768534"/>
        </p:xfrm>
        <a:graphic>
          <a:graphicData uri="http://schemas.openxmlformats.org/drawingml/2006/table">
            <a:tbl>
              <a:tblPr/>
              <a:tblGrid>
                <a:gridCol w="3974236"/>
                <a:gridCol w="978441"/>
                <a:gridCol w="1116446"/>
                <a:gridCol w="1017243"/>
                <a:gridCol w="1215648"/>
              </a:tblGrid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 – барлығы, млн.теңге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692,5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860,4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572,5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түсімдер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208,1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478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499,4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531,3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емес түсімдер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Негізгі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капиталды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сатудан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түскен түсімдер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 кредиттер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түсімдері, </a:t>
                      </a: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356,7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348,1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36,3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36,3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субвенция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232,3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68,8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36,3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36,3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124,4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309,2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өтеу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 түсімдері 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қаражаттардың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бос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қалдықтары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7FCAC-4E05-4B2D-BBE5-C81EB0CDB63D}" type="slidenum">
              <a:rPr lang="ru-RU" altLang="en-US" smtClean="0">
                <a:latin typeface="+mn-lt"/>
              </a:rPr>
              <a:pPr>
                <a:defRPr/>
              </a:pPr>
              <a:t>5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-152400"/>
            <a:ext cx="8229135" cy="533400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Жаңаарқа кентінің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kk-KZ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шығындары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517" name="Group 18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70244262"/>
              </p:ext>
            </p:extLst>
          </p:nvPr>
        </p:nvGraphicFramePr>
        <p:xfrm>
          <a:off x="304800" y="457194"/>
          <a:ext cx="8583483" cy="6824764"/>
        </p:xfrm>
        <a:graphic>
          <a:graphicData uri="http://schemas.openxmlformats.org/drawingml/2006/table">
            <a:tbl>
              <a:tblPr/>
              <a:tblGrid>
                <a:gridCol w="4381480"/>
                <a:gridCol w="1086725"/>
                <a:gridCol w="941828"/>
                <a:gridCol w="1086725"/>
                <a:gridCol w="1086725"/>
              </a:tblGrid>
              <a:tr h="3033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6жыл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69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70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 –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692,5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947,8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540,5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572,5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277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70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692,5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947,8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540,5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572,5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52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сипаттағы мемлекеттік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қызметтер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148,0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110,5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265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Қорғаныс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Қоғамдық тәртіп, қауіпсіздік және басқалары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Білім беру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Денсаулық сақтау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әлеуметтік қамсыздандыру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 үй-коммуналдық шаруашылығы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317,3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604,1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174,6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174,6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спорт, туризм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 ақпараттық кеңістік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мекендерді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абаттандырумен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көгалдандыру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171,1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436,3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73,6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73,6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Өнеркәсіп, сәулет қызметі және басқалар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коммуникация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155,3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240,2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272,1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Өңірлерді дамыту бағдарламасы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033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37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Қаржылық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активтер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сатып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алу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37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 кредиттер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37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Қарыздарды өтеу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kk-KZ" altLang="en-US" dirty="0" smtClean="0">
                <a:latin typeface="+mn-lt"/>
              </a:rPr>
              <a:t>6</a:t>
            </a:r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6 жылға арналған Жаңаарқа кентінің бюджет шығындарының құрылымы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947,8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млн.тенге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4230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</TotalTime>
  <Words>741</Words>
  <Application>Microsoft Office PowerPoint</Application>
  <PresentationFormat>Экран (4:3)</PresentationFormat>
  <Paragraphs>231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Жаңаарқа кентінің 2026-2028 жылдарға арналған  түзетілген  АЗАМАТТЫҚ БЮДЖЕТ </vt:lpstr>
      <vt:lpstr>Құрметті сайтты пайдаланушылар!</vt:lpstr>
      <vt:lpstr>2026-2028 жылдарға арналған ауданының әлеуметтік-экономикалық дамуының негізгі көрсеткіштері</vt:lpstr>
      <vt:lpstr>2026-2028 жылдарға арналған Жаңаарқа кентінің бюджеті</vt:lpstr>
      <vt:lpstr>2026-2028 жылдарға арналған Жаңаарқа кентінің бюджет түсімдерінің құрылымы                                                                          млн.теңге </vt:lpstr>
      <vt:lpstr>Жаңаарқа кентінің бюджет шығындары</vt:lpstr>
      <vt:lpstr>2026 жылға арналған Жаңаарқа кентінің бюджет шығындарының құрылымы  (947,8млн.тенге)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Ералиев ауылдық округінің 2018-2020 жылдарға арналған  АЗАМАТТЫҚ БЮДЖЕТ </dc:title>
  <dc:creator>User</dc:creator>
  <cp:lastModifiedBy>PC</cp:lastModifiedBy>
  <cp:revision>202</cp:revision>
  <dcterms:created xsi:type="dcterms:W3CDTF">2019-01-15T08:58:04Z</dcterms:created>
  <dcterms:modified xsi:type="dcterms:W3CDTF">2026-10-16T12:05:08Z</dcterms:modified>
</cp:coreProperties>
</file>