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8" r:id="rId1"/>
  </p:sldMasterIdLst>
  <p:notesMasterIdLst>
    <p:notesMasterId r:id="rId9"/>
  </p:notesMasterIdLst>
  <p:handoutMasterIdLst>
    <p:handoutMasterId r:id="rId10"/>
  </p:handoutMasterIdLst>
  <p:sldIdLst>
    <p:sldId id="277" r:id="rId2"/>
    <p:sldId id="257" r:id="rId3"/>
    <p:sldId id="291" r:id="rId4"/>
    <p:sldId id="290" r:id="rId5"/>
    <p:sldId id="294" r:id="rId6"/>
    <p:sldId id="295" r:id="rId7"/>
    <p:sldId id="284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73BF60B-6DDB-4430-B11D-91E00DBE6C1D}">
          <p14:sldIdLst>
            <p14:sldId id="277"/>
            <p14:sldId id="257"/>
          </p14:sldIdLst>
        </p14:section>
        <p14:section name="Раздел без заголовка" id="{E57F49D0-3C57-4E6C-AD46-7149083EB684}">
          <p14:sldIdLst>
            <p14:sldId id="291"/>
            <p14:sldId id="290"/>
            <p14:sldId id="294"/>
            <p14:sldId id="295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118" d="100"/>
          <a:sy n="118" d="100"/>
        </p:scale>
        <p:origin x="-144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C35835-CC36-4368-923F-F27F69E717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57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77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60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7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2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47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51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1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67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9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93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4360" y="2852936"/>
            <a:ext cx="75438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ММ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2026–2028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сайтқа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келушілер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2636912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ММ-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қыркүйектегі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mtClean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349/47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 «Павлодар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№ 288/35 «2026–2028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» 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2026–2028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паспорты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әзірленд</a:t>
            </a:r>
            <a:r>
              <a:rPr lang="ru-RU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і</a:t>
            </a:r>
            <a:r>
              <a:rPr lang="ru-RU" dirty="0">
                <a:solidFill>
                  <a:schemeClr val="tx2">
                    <a:lumMod val="90000"/>
                    <a:lumOff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CEB9C8-FA0B-5F7F-AC0D-06CB2AA94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57" y="260648"/>
            <a:ext cx="8640960" cy="553203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001 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742C9A39-2BB9-468F-9C17-7E5AEA516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767090"/>
              </p:ext>
            </p:extLst>
          </p:nvPr>
        </p:nvGraphicFramePr>
        <p:xfrm>
          <a:off x="467545" y="908720"/>
          <a:ext cx="8589169" cy="45261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9590">
                  <a:extLst>
                    <a:ext uri="{9D8B030D-6E8A-4147-A177-3AD203B41FA5}">
                      <a16:colId xmlns="" xmlns:a16="http://schemas.microsoft.com/office/drawing/2014/main" val="2503645373"/>
                    </a:ext>
                  </a:extLst>
                </a:gridCol>
                <a:gridCol w="639060">
                  <a:extLst>
                    <a:ext uri="{9D8B030D-6E8A-4147-A177-3AD203B41FA5}">
                      <a16:colId xmlns="" xmlns:a16="http://schemas.microsoft.com/office/drawing/2014/main" val="856863258"/>
                    </a:ext>
                  </a:extLst>
                </a:gridCol>
                <a:gridCol w="915887">
                  <a:extLst>
                    <a:ext uri="{9D8B030D-6E8A-4147-A177-3AD203B41FA5}">
                      <a16:colId xmlns="" xmlns:a16="http://schemas.microsoft.com/office/drawing/2014/main" val="27687142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1796490102"/>
                    </a:ext>
                  </a:extLst>
                </a:gridCol>
                <a:gridCol w="945175">
                  <a:extLst>
                    <a:ext uri="{9D8B030D-6E8A-4147-A177-3AD203B41FA5}">
                      <a16:colId xmlns="" xmlns:a16="http://schemas.microsoft.com/office/drawing/2014/main" val="3513459557"/>
                    </a:ext>
                  </a:extLst>
                </a:gridCol>
                <a:gridCol w="873364">
                  <a:extLst>
                    <a:ext uri="{9D8B030D-6E8A-4147-A177-3AD203B41FA5}">
                      <a16:colId xmlns="" xmlns:a16="http://schemas.microsoft.com/office/drawing/2014/main" val="3345952997"/>
                    </a:ext>
                  </a:extLst>
                </a:gridCol>
                <a:gridCol w="793965">
                  <a:extLst>
                    <a:ext uri="{9D8B030D-6E8A-4147-A177-3AD203B41FA5}">
                      <a16:colId xmlns="" xmlns:a16="http://schemas.microsoft.com/office/drawing/2014/main" val="1730498737"/>
                    </a:ext>
                  </a:extLst>
                </a:gridCol>
              </a:tblGrid>
              <a:tr h="46199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өрсеткіштер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Өлшем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бірлігі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жылғы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82326596"/>
                  </a:ext>
                </a:extLst>
              </a:tr>
              <a:tr h="46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/>
                </a:tc>
                <a:extLst>
                  <a:ext uri="{0D108BD9-81ED-4DB2-BD59-A6C34878D82A}">
                    <a16:rowId xmlns="" xmlns:a16="http://schemas.microsoft.com/office/drawing/2014/main" val="1450636087"/>
                  </a:ext>
                </a:extLst>
              </a:tr>
              <a:tr h="116424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«Павлодар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қаласының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ММ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қызметшілер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штаты мен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штаттан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қызметкерлерді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ұстау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dirty="0" smtClean="0"/>
                        <a:t/>
                      </a:r>
                      <a:br>
                        <a:rPr lang="ru-RU" sz="1400" dirty="0" smtClean="0"/>
                      </a:b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25053731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400" b="1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4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493 569,0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261908612"/>
                  </a:ext>
                </a:extLst>
              </a:tr>
              <a:tr h="461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мың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83 371,0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125 540,0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493 569,0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97 867,0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99 356,0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753" marR="29753" marT="0" marB="0" anchor="ctr"/>
                </a:tc>
                <a:extLst>
                  <a:ext uri="{0D108BD9-81ED-4DB2-BD59-A6C34878D82A}">
                    <a16:rowId xmlns="" xmlns:a16="http://schemas.microsoft.com/office/drawing/2014/main" val="404911871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807DA7-B519-489D-90AB-C5089A9601ED}"/>
              </a:ext>
            </a:extLst>
          </p:cNvPr>
          <p:cNvSpPr txBox="1"/>
          <p:nvPr/>
        </p:nvSpPr>
        <p:spPr>
          <a:xfrm>
            <a:off x="451757" y="5445224"/>
            <a:ext cx="84911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құзыреті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8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190"/>
            <a:ext cx="7681326" cy="52322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006 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жекелеген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санаттарын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үймен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409364"/>
              </p:ext>
            </p:extLst>
          </p:nvPr>
        </p:nvGraphicFramePr>
        <p:xfrm>
          <a:off x="290153" y="1117138"/>
          <a:ext cx="8644180" cy="138252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9685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346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lang="ru-RU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3592">
                <a:tc>
                  <a:txBody>
                    <a:bodyPr/>
                    <a:lstStyle/>
                    <a:p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5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2000" b="1" i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1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20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i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1 150 394,0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71 562,0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75 141,0</a:t>
                      </a:r>
                      <a:endParaRPr lang="ru-RU" sz="2000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52038"/>
              </p:ext>
            </p:extLst>
          </p:nvPr>
        </p:nvGraphicFramePr>
        <p:xfrm>
          <a:off x="303015" y="2636912"/>
          <a:ext cx="8644180" cy="28723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361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87639027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555652322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175648326"/>
                    </a:ext>
                  </a:extLst>
                </a:gridCol>
                <a:gridCol w="1595445">
                  <a:extLst>
                    <a:ext uri="{9D8B030D-6E8A-4147-A177-3AD203B41FA5}">
                      <a16:colId xmlns="" xmlns:a16="http://schemas.microsoft.com/office/drawing/2014/main" val="1383696703"/>
                    </a:ext>
                  </a:extLst>
                </a:gridCol>
              </a:tblGrid>
              <a:tr h="525410">
                <a:tc rowSpan="2">
                  <a:txBody>
                    <a:bodyPr/>
                    <a:lstStyle/>
                    <a:p>
                      <a:pPr algn="l"/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631">
                <a:tc vMerge="1">
                  <a:txBody>
                    <a:bodyPr/>
                    <a:lstStyle/>
                    <a:p>
                      <a:pPr algn="l"/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жоспарлау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жүйесі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құжатының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7130471"/>
                  </a:ext>
                </a:extLst>
              </a:tr>
              <a:tr h="603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жалға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j-ea"/>
                          <a:cs typeface="Times New Roman" pitchFamily="18" charset="0"/>
                        </a:rPr>
                        <a:t>алу</a:t>
                      </a:r>
                      <a:endParaRPr lang="ru-RU" sz="2000" b="1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+mj-ea"/>
                        <a:cs typeface="Times New Roman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68 153,0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71 562,0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</a:t>
                      </a:r>
                      <a:r>
                        <a:rPr lang="ru-RU" sz="20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75 141,0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4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Пәтерлерді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20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2000" b="1" kern="1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 </a:t>
                      </a:r>
                      <a:r>
                        <a:rPr lang="ru-RU" sz="2000" b="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бір</a:t>
                      </a:r>
                      <a:r>
                        <a:rPr lang="ru-RU" sz="20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0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1 082 241,0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5804" y="808066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ың</a:t>
            </a:r>
            <a:r>
              <a:rPr lang="ru-RU" sz="1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45B3BB2-3B66-4D44-8C11-91E23A4406CE}"/>
              </a:ext>
            </a:extLst>
          </p:cNvPr>
          <p:cNvSpPr txBox="1"/>
          <p:nvPr/>
        </p:nvSpPr>
        <p:spPr>
          <a:xfrm>
            <a:off x="290153" y="5609938"/>
            <a:ext cx="8500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сиппаттамасы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Азаматтардың жекелеген санаттарын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 smtClean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263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301CCF-73C9-9677-AC0E-7E4B0E32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568952" cy="337179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098  «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x-none" sz="18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8DCBB4D-1DCF-4258-A5FE-1C5D2AE9A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020814"/>
              </p:ext>
            </p:extLst>
          </p:nvPr>
        </p:nvGraphicFramePr>
        <p:xfrm>
          <a:off x="323528" y="980728"/>
          <a:ext cx="8640961" cy="5731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="" xmlns:a16="http://schemas.microsoft.com/office/drawing/2014/main" val="3494730889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3042030112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423192767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4123962271"/>
                    </a:ext>
                  </a:extLst>
                </a:gridCol>
                <a:gridCol w="864097">
                  <a:extLst>
                    <a:ext uri="{9D8B030D-6E8A-4147-A177-3AD203B41FA5}">
                      <a16:colId xmlns="" xmlns:a16="http://schemas.microsoft.com/office/drawing/2014/main" val="2316320050"/>
                    </a:ext>
                  </a:extLst>
                </a:gridCol>
              </a:tblGrid>
              <a:tr h="283231">
                <a:tc gridSpan="5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800" b="1" kern="15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5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</a:t>
                      </a:r>
                      <a:r>
                        <a:rPr lang="kk-KZ" sz="1800" b="1" kern="15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ғыстар, барлығы </a:t>
                      </a:r>
                      <a:endParaRPr lang="x-none" sz="18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4140676"/>
                  </a:ext>
                </a:extLst>
              </a:tr>
              <a:tr h="283231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i="1" dirty="0" err="1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Көрсеткіштер</a:t>
                      </a:r>
                      <a:endParaRPr lang="x-none" sz="1800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жылғы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нақтыланған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</a:t>
                      </a:r>
                      <a:r>
                        <a:rPr lang="ru-RU" sz="1800" b="1" i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5148433"/>
                  </a:ext>
                </a:extLst>
              </a:tr>
              <a:tr h="566463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34217082"/>
                  </a:ext>
                </a:extLst>
              </a:tr>
              <a:tr h="12616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x-none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2 744 301,00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1 719 539,0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97194056"/>
                  </a:ext>
                </a:extLst>
              </a:tr>
              <a:tr h="11329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502 833,0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4 259 787,0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56214337"/>
                  </a:ext>
                </a:extLst>
              </a:tr>
              <a:tr h="11329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k-KZ" sz="1800" b="0" dirty="0" smtClean="0">
                          <a:solidFill>
                            <a:srgbClr val="0033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Облыстық бюджеттен берілетін кредиттер есебінен</a:t>
                      </a:r>
                      <a:endParaRPr lang="ru-RU" sz="1800" b="0" dirty="0">
                        <a:solidFill>
                          <a:srgbClr val="0033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5 174 496,0</a:t>
                      </a: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x-none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6463">
                <a:tc>
                  <a:txBody>
                    <a:bodyPr/>
                    <a:lstStyle/>
                    <a:p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шығыстардың</a:t>
                      </a:r>
                      <a:r>
                        <a:rPr lang="ru-RU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b="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endParaRPr lang="x-none" sz="1800" b="1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3 247 134,00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11 153 822,0</a:t>
                      </a:r>
                      <a:endParaRPr lang="x-none" sz="1800" b="1" i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12605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708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1ED10BED-7A38-4EF4-B1B3-F98EE233E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22334"/>
              </p:ext>
            </p:extLst>
          </p:nvPr>
        </p:nvGraphicFramePr>
        <p:xfrm>
          <a:off x="390601" y="404664"/>
          <a:ext cx="8496944" cy="158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6287">
                  <a:extLst>
                    <a:ext uri="{9D8B030D-6E8A-4147-A177-3AD203B41FA5}">
                      <a16:colId xmlns="" xmlns:a16="http://schemas.microsoft.com/office/drawing/2014/main" val="4073863380"/>
                    </a:ext>
                  </a:extLst>
                </a:gridCol>
                <a:gridCol w="1137638">
                  <a:extLst>
                    <a:ext uri="{9D8B030D-6E8A-4147-A177-3AD203B41FA5}">
                      <a16:colId xmlns="" xmlns:a16="http://schemas.microsoft.com/office/drawing/2014/main" val="3997114714"/>
                    </a:ext>
                  </a:extLst>
                </a:gridCol>
                <a:gridCol w="946937">
                  <a:extLst>
                    <a:ext uri="{9D8B030D-6E8A-4147-A177-3AD203B41FA5}">
                      <a16:colId xmlns="" xmlns:a16="http://schemas.microsoft.com/office/drawing/2014/main" val="3476191944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505630677"/>
                    </a:ext>
                  </a:extLst>
                </a:gridCol>
                <a:gridCol w="1048041">
                  <a:extLst>
                    <a:ext uri="{9D8B030D-6E8A-4147-A177-3AD203B41FA5}">
                      <a16:colId xmlns="" xmlns:a16="http://schemas.microsoft.com/office/drawing/2014/main" val="2819767933"/>
                    </a:ext>
                  </a:extLst>
                </a:gridCol>
              </a:tblGrid>
              <a:tr h="240026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</a:t>
                      </a:r>
                      <a:endParaRPr lang="x-none" sz="18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Жоспарлы</a:t>
                      </a:r>
                      <a:r>
                        <a:rPr lang="kk-KZ" sz="1800" b="1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кезең</a:t>
                      </a:r>
                      <a:endParaRPr lang="x-none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871087"/>
                  </a:ext>
                </a:extLst>
              </a:tr>
              <a:tr h="480054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b="1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800" b="1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ж.</a:t>
                      </a:r>
                      <a:endParaRPr lang="x-none" sz="18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55890663"/>
                  </a:ext>
                </a:extLst>
              </a:tr>
              <a:tr h="82980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қорынан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2000" b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пәтерлер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200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261</a:t>
                      </a:r>
                      <a:endParaRPr lang="x-none" sz="20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x-none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7747230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E13FBC8-5A00-4B88-AC29-C67485B67B54}"/>
              </a:ext>
            </a:extLst>
          </p:cNvPr>
          <p:cNvSpPr txBox="1"/>
          <p:nvPr/>
        </p:nvSpPr>
        <p:spPr>
          <a:xfrm>
            <a:off x="419199" y="2419505"/>
            <a:ext cx="8496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қорынан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түпкілікті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kk-KZ" sz="12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Азаматтардың жекелеген санатттарын тұрғын үймен қамтамасыз ету.</a:t>
            </a:r>
            <a:endParaRPr lang="ru-RU" sz="1200" dirty="0">
              <a:solidFill>
                <a:srgbClr val="0033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83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068960"/>
            <a:ext cx="8086725" cy="622259"/>
          </a:xfrm>
        </p:spPr>
        <p:txBody>
          <a:bodyPr/>
          <a:lstStyle/>
          <a:p>
            <a:pPr algn="ctr"/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Көргендеріңізге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3835</TotalTime>
  <Words>352</Words>
  <Application>Microsoft Office PowerPoint</Application>
  <PresentationFormat>Экран (4:3)</PresentationFormat>
  <Paragraphs>127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Метрополия</vt:lpstr>
      <vt:lpstr>АЗАМАТТЫҚ БЮДЖЕТ «Павлодар қаласының тұрғын үй қатынастары бөлімі» ММ 2026–2028 жылдарға</vt:lpstr>
      <vt:lpstr>Құрметті сайтқа келушілер! </vt:lpstr>
      <vt:lpstr> 001 «Тұрғын үй қоры саласында жергілікті деңгейде мемлекеттік саясатты іске асыру жөніндегі қызметтер» бюджеттік бағдарламасы</vt:lpstr>
      <vt:lpstr> 006 «Азаматтардың жекелеген санаттарын тұрғын үймен қамтамасыз ету» бюджеттік бағдарламасы</vt:lpstr>
      <vt:lpstr>098  «Коммуналдық тұрғын үй қорынан тұрғын үй сатып алу» бюджеттік бағдарламасы</vt:lpstr>
      <vt:lpstr>Презентация PowerPoint</vt:lpstr>
      <vt:lpstr>Көргендеріңізге рақмет!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User</cp:lastModifiedBy>
  <cp:revision>333</cp:revision>
  <cp:lastPrinted>2026-09-10T06:46:09Z</cp:lastPrinted>
  <dcterms:created xsi:type="dcterms:W3CDTF">2018-06-04T04:15:35Z</dcterms:created>
  <dcterms:modified xsi:type="dcterms:W3CDTF">2026-10-29T05:10:28Z</dcterms:modified>
</cp:coreProperties>
</file>