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62" r:id="rId5"/>
    <p:sldId id="273" r:id="rId6"/>
    <p:sldId id="274" r:id="rId7"/>
    <p:sldId id="264" r:id="rId8"/>
    <p:sldId id="266" r:id="rId9"/>
    <p:sldId id="268" r:id="rId10"/>
    <p:sldId id="269" r:id="rId11"/>
    <p:sldId id="270" r:id="rId1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8993288961206292E-2"/>
          <c:y val="2.3255813953488372E-3"/>
          <c:w val="0.65381803071690003"/>
          <c:h val="0.993023255813953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Основные направления расходования средств бюджета поселка Ленинский на 2021 год</c:v>
                </c:pt>
              </c:strCache>
            </c:strRef>
          </c:tx>
          <c:explosion val="3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95000"/>
                    </a:schemeClr>
                  </a:gs>
                  <a:gs pos="100000">
                    <a:schemeClr val="accent1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balanced" dir="tr"/>
              </a:scene3d>
              <a:sp3d prstMaterial="plastic">
                <a:bevelT w="50800"/>
                <a:contourClr>
                  <a:scrgbClr r="0" g="0" b="0">
                    <a:shade val="30000"/>
                    <a:satMod val="12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A2F1-44C8-BD5D-B25BDB3E715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95000"/>
                    </a:schemeClr>
                  </a:gs>
                  <a:gs pos="100000">
                    <a:schemeClr val="accent2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balanced" dir="tr"/>
              </a:scene3d>
              <a:sp3d prstMaterial="plastic">
                <a:bevelT w="50800"/>
                <a:contourClr>
                  <a:scrgbClr r="0" g="0" b="0">
                    <a:shade val="30000"/>
                    <a:satMod val="12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2F1-44C8-BD5D-B25BDB3E715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95000"/>
                    </a:schemeClr>
                  </a:gs>
                  <a:gs pos="100000">
                    <a:schemeClr val="accent3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balanced" dir="tr"/>
              </a:scene3d>
              <a:sp3d prstMaterial="plastic">
                <a:bevelT w="50800"/>
                <a:contourClr>
                  <a:scrgbClr r="0" g="0" b="0">
                    <a:shade val="30000"/>
                    <a:satMod val="12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A2F1-44C8-BD5D-B25BDB3E715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95000"/>
                    </a:schemeClr>
                  </a:gs>
                  <a:gs pos="100000">
                    <a:schemeClr val="accent4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balanced" dir="tr"/>
              </a:scene3d>
              <a:sp3d prstMaterial="plastic">
                <a:bevelT w="50800"/>
                <a:contourClr>
                  <a:scrgbClr r="0" g="0" b="0">
                    <a:shade val="30000"/>
                    <a:satMod val="12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2F1-44C8-BD5D-B25BDB3E715D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lumMod val="95000"/>
                    </a:schemeClr>
                  </a:gs>
                  <a:gs pos="100000">
                    <a:schemeClr val="accent5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balanced" dir="tr"/>
              </a:scene3d>
              <a:sp3d prstMaterial="plastic">
                <a:bevelT w="50800"/>
                <a:contourClr>
                  <a:scrgbClr r="0" g="0" b="0">
                    <a:shade val="30000"/>
                    <a:satMod val="12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A2F1-44C8-BD5D-B25BDB3E715D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2F1-44C8-BD5D-B25BDB3E715D}"/>
                </c:ext>
              </c:extLst>
            </c:dLbl>
            <c:dLbl>
              <c:idx val="4"/>
              <c:layout>
                <c:manualLayout>
                  <c:x val="1.947733267897675E-2"/>
                  <c:y val="0.17209302325581388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F1-44C8-BD5D-B25BDB3E71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2">
                  <c:v>ЖКХ</c:v>
                </c:pt>
                <c:pt idx="3">
                  <c:v>Культура, спорт, туризм и информационное пространство</c:v>
                </c:pt>
                <c:pt idx="4">
                  <c:v>Транспорт и коммуникации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2">
                  <c:v>234854</c:v>
                </c:pt>
                <c:pt idx="3">
                  <c:v>158524</c:v>
                </c:pt>
                <c:pt idx="4">
                  <c:v>556718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F1-44C8-BD5D-B25BDB3E715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50EFF2-7AAF-49F0-A827-64A889FCF1EE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18A4A-7087-4315-A172-F12F0E8821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975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C7B437D-1D17-4562-B997-D00B3713083E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2124274" y="754083"/>
            <a:ext cx="2549128" cy="3722885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679769" y="4714598"/>
            <a:ext cx="5436567" cy="446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029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1E1253A-6458-4483-AF22-33AACF9472C1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4598"/>
            <a:ext cx="5438140" cy="44674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813633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115565-651C-43AC-8E28-7AB822DB453A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40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768" y="4714598"/>
            <a:ext cx="5438140" cy="44674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490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18A4A-7087-4315-A172-F12F0E8821F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i="1" dirty="0"/>
              <a:t>поселок Атамекен</a:t>
            </a:r>
          </a:p>
          <a:p>
            <a:r>
              <a:rPr lang="ru-RU" b="1" i="1" dirty="0"/>
              <a:t>на 202</a:t>
            </a:r>
            <a:r>
              <a:rPr lang="en-US" b="1" i="1" dirty="0"/>
              <a:t>6</a:t>
            </a:r>
            <a:r>
              <a:rPr lang="ru-RU" b="1" i="1" dirty="0"/>
              <a:t>-202</a:t>
            </a:r>
            <a:r>
              <a:rPr lang="en-US" b="1" i="1" dirty="0"/>
              <a:t>8</a:t>
            </a:r>
            <a:r>
              <a:rPr lang="ru-RU" b="1" i="1" dirty="0"/>
              <a:t> годы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76672"/>
            <a:ext cx="7175351" cy="4752528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/>
              <a:t>Гражданский Бюджет</a:t>
            </a:r>
            <a:br>
              <a:rPr lang="ru-RU" dirty="0"/>
            </a:br>
            <a:r>
              <a:rPr lang="ru-RU" sz="1600" dirty="0"/>
              <a:t>план</a:t>
            </a:r>
          </a:p>
        </p:txBody>
      </p:sp>
      <p:pic>
        <p:nvPicPr>
          <p:cNvPr id="19458" name="Picture 2" descr="C:\Users\User\Desktop\фоттттттто\h-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92897"/>
            <a:ext cx="4312121" cy="2504088"/>
          </a:xfrm>
          <a:prstGeom prst="rect">
            <a:avLst/>
          </a:prstGeom>
          <a:noFill/>
          <a:effectLst>
            <a:glow rad="609600">
              <a:schemeClr val="accent1">
                <a:alpha val="40000"/>
              </a:schemeClr>
            </a:glow>
            <a:outerShdw blurRad="863600" dist="101600" dir="4620000" sx="51000" sy="51000" algn="ctr" rotWithShape="0">
              <a:srgbClr val="000000"/>
            </a:outerShdw>
            <a:reflection stA="14000" endPos="3000" dist="889000" dir="5400000" sy="-100000" algn="bl" rotWithShape="0"/>
            <a:softEdge rad="228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541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62068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Уважаемые читатели!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556792"/>
            <a:ext cx="7848872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alt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          </a:t>
            </a: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Вашему вниманию представлен  Гражданский бюджет</a:t>
            </a:r>
            <a:r>
              <a:rPr lang="en-US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kk-KZ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поселка</a:t>
            </a: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 Атамекен на 202</a:t>
            </a:r>
            <a:r>
              <a:rPr lang="en-US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6</a:t>
            </a: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─ </a:t>
            </a: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202</a:t>
            </a:r>
            <a:r>
              <a:rPr lang="en-US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8</a:t>
            </a: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 годы, который содержит информацию об основных показателях, параметрах его формирования и направлениях расходования бюджетных средств. </a:t>
            </a:r>
          </a:p>
          <a:p>
            <a:pPr algn="just">
              <a:defRPr/>
            </a:pP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      	Данный документ включает следующие разделы: </a:t>
            </a:r>
          </a:p>
          <a:p>
            <a:pPr algn="just">
              <a:defRPr/>
            </a:pP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 - основные показатели социально-экономического развития поселка;</a:t>
            </a:r>
          </a:p>
          <a:p>
            <a:pPr algn="just">
              <a:defRPr/>
            </a:pP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 - поступления и расходы  бюджета Государственного Учреждения «Аппарат акима поселка Атамекен».</a:t>
            </a:r>
          </a:p>
          <a:p>
            <a:pPr algn="just">
              <a:defRPr/>
            </a:pP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    Гражданский бюджет формируется согласно Бюджетного Кодекса Республики Казахстан (Кодекс от 15 марта 2025 года № 171-VIII) Согласно статье 39 этого Кодекса, Министерство финансов устанавливает Правила для подготовки гражданского бюджета в соответствии с Приказом Министра финансов Республики Казахстан от 21 мая 2025 года № 244, прогнозом социально-экономического развития поселка   </a:t>
            </a:r>
            <a:r>
              <a:rPr lang="ru-RU" alt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Атамекен</a:t>
            </a: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 на 2026 - 2028 годы и утвержден р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ешением </a:t>
            </a:r>
            <a:r>
              <a:rPr lang="kk-KZ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Павлодарского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городского маслихата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 22 декабря 2025 года № 293/36</a:t>
            </a: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5660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7275776" cy="5505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5086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8000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ru-RU" altLang="ru-RU" sz="1000" b="1"/>
              <a:t>Завер-шается           31 декабря</a:t>
            </a: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50825" y="404813"/>
            <a:ext cx="8686800" cy="70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1125"/>
              </a:spcBef>
              <a:buClrTx/>
              <a:buSzPct val="130000"/>
              <a:buFontTx/>
              <a:buNone/>
            </a:pPr>
            <a:r>
              <a:rPr lang="ru-RU" altLang="ru-RU"/>
              <a:t>      </a:t>
            </a:r>
            <a:r>
              <a:rPr lang="ru-RU" altLang="ru-RU" sz="2000" b="1">
                <a:solidFill>
                  <a:srgbClr val="0000FF"/>
                </a:solidFill>
              </a:rPr>
              <a:t>Основанием для исполнения бюджета являются следующие документы</a:t>
            </a:r>
          </a:p>
        </p:txBody>
      </p:sp>
      <p:sp>
        <p:nvSpPr>
          <p:cNvPr id="15363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1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ru-RU" altLang="ru-RU" sz="1000" b="1"/>
              <a:t>Начи-нается        1 января</a:t>
            </a:r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rgbClr val="0070C0">
              <a:alpha val="71999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ru-RU" altLang="ru-RU" sz="1000" b="1"/>
              <a:t>ИСПОЛНЕНИЕ БЮДЖЕТА</a:t>
            </a:r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15840" cap="sq">
            <a:solidFill>
              <a:srgbClr val="517B1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ru-RU" altLang="ru-RU" sz="1100"/>
              <a:t>Бюджетный</a:t>
            </a:r>
            <a:r>
              <a:rPr lang="ru-RU" altLang="ru-RU" sz="1200"/>
              <a:t> кодекс</a:t>
            </a:r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1066800" y="2606675"/>
            <a:ext cx="6934200" cy="381000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15840" cap="sq">
            <a:solidFill>
              <a:srgbClr val="517B1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ru-RU" altLang="ru-RU" sz="1100"/>
              <a:t>Закон о республиканском бюджете и решение маслихата о местном бюджете</a:t>
            </a:r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381000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15840" cap="sq">
            <a:solidFill>
              <a:srgbClr val="517B1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ru-RU" altLang="ru-RU" sz="1100"/>
              <a:t>Постановления Правительства РК или акимата о реализации закона о республиканском бюджете или решения маслихата о местном бюджете</a:t>
            </a:r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>
            <a:off x="1050925" y="3641725"/>
            <a:ext cx="6934200" cy="381000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25560" cap="sq">
            <a:solidFill>
              <a:srgbClr val="FFFFFF"/>
            </a:solidFill>
            <a:miter lim="800000"/>
            <a:headEnd/>
            <a:tailEnd/>
          </a:ln>
          <a:effectLst>
            <a:outerShdw dist="50760" dir="5400000" algn="ctr" rotWithShape="0">
              <a:srgbClr val="000000">
                <a:alpha val="20044"/>
              </a:srgbClr>
            </a:outerShdw>
          </a:effec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ru-RU" altLang="ru-RU" sz="1100"/>
              <a:t>Соглашения о результатах по целевым трансфертам</a:t>
            </a:r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auto">
          <a:xfrm>
            <a:off x="1042988" y="4191000"/>
            <a:ext cx="6934200" cy="381000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15840" cap="sq">
            <a:solidFill>
              <a:srgbClr val="517B1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ru-RU" altLang="ru-RU" sz="1100"/>
              <a:t>Сводный план финансирования по обязательствам, сводный план поступлений и финансирования по платежам</a:t>
            </a:r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>
            <a:off x="1066800" y="4724400"/>
            <a:ext cx="6934200" cy="458788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15840" cap="sq">
            <a:solidFill>
              <a:srgbClr val="517B1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ru-RU" altLang="ru-RU" sz="1100"/>
              <a:t>Планы финансирования по обязательствам и платежам администраторов бюджетных программ</a:t>
            </a:r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1066800" y="5373688"/>
            <a:ext cx="6934200" cy="455612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25560" cap="sq">
            <a:solidFill>
              <a:srgbClr val="FFFFFF"/>
            </a:solidFill>
            <a:miter lim="800000"/>
            <a:headEnd/>
            <a:tailEnd/>
          </a:ln>
          <a:effectLst>
            <a:outerShdw dist="50760" dir="5400000" algn="ctr" rotWithShape="0">
              <a:srgbClr val="000000">
                <a:alpha val="20044"/>
              </a:srgbClr>
            </a:outerShdw>
          </a:effec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ru-RU" altLang="ru-RU" sz="1100"/>
              <a:t>Индивидуальные планы финансирования по обязательствам и платежам государственных учреждений</a:t>
            </a:r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  <a:solidFill>
            <a:srgbClr val="B4DCFA"/>
          </a:solidFill>
          <a:ln w="15840" cap="sq">
            <a:solidFill>
              <a:srgbClr val="517B1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SzPct val="130000"/>
              <a:buFontTx/>
              <a:buNone/>
            </a:pPr>
            <a:r>
              <a:rPr lang="ru-RU" altLang="ru-RU" sz="1100"/>
              <a:t>Нормативно-правовые акты, определяющие порядок исполнения бюджета в соответствии с Бюджетным кодексом</a:t>
            </a:r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725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/>
          <a:lstStyle/>
          <a:p>
            <a:pPr algn="ctr"/>
            <a:r>
              <a:rPr lang="kk-KZ" sz="4000" i="1" dirty="0"/>
              <a:t>Бюджет поселка Атамекен</a:t>
            </a:r>
            <a:br>
              <a:rPr lang="kk-KZ" sz="4000" i="1" dirty="0"/>
            </a:br>
            <a:r>
              <a:rPr lang="kk-KZ" sz="4000" i="1" dirty="0"/>
              <a:t>Доходы</a:t>
            </a:r>
            <a:endParaRPr lang="ru-RU" sz="4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1556792"/>
            <a:ext cx="8928992" cy="5301208"/>
          </a:xfrm>
        </p:spPr>
        <p:txBody>
          <a:bodyPr/>
          <a:lstStyle/>
          <a:p>
            <a:pPr algn="just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объем поступлений в бюджет поселка на  2026-2028 годы составляет 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762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808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,0тыс. тенге, в том числе налоговое поступление –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704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 тыс. тенге, неналоговые поступления -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 тыс. тенге поступления от продажи основного капитала 1 548,0  тыс. тенге, а так же субвенции и трансферты  из городского бюджета –  6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тыс.тенге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021" y="116632"/>
            <a:ext cx="4829235" cy="360039"/>
          </a:xfrm>
        </p:spPr>
        <p:txBody>
          <a:bodyPr/>
          <a:lstStyle/>
          <a:p>
            <a:pPr algn="ctr"/>
            <a:br>
              <a:rPr lang="ru-RU" sz="2000" dirty="0"/>
            </a:br>
            <a:r>
              <a:rPr lang="ru-RU" sz="2000" dirty="0"/>
              <a:t>Расходы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500042"/>
            <a:ext cx="8715436" cy="6357958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1600" dirty="0"/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поселка на 2026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планируются в объеме 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767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,0 тыс. тенге. </a:t>
            </a:r>
          </a:p>
          <a:p>
            <a:pPr algn="l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программе 124 001 000 «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обеспечению деятельности акима города районного значения, села поселка, сельского округа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сумму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,0 тыс. тенге;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124 006 000 «Поддержка культурно-досуговой работы на местном уровне»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сумму </a:t>
            </a:r>
            <a:r>
              <a:rPr lang="ru-RU" sz="1600" b="1" dirty="0">
                <a:solidFill>
                  <a:srgbClr val="2127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738</a:t>
            </a:r>
            <a:r>
              <a:rPr lang="ru-RU" sz="1600" b="1" dirty="0">
                <a:solidFill>
                  <a:srgbClr val="2127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т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енге;                                                                                                                                                                                    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124 007 000 «Организация сохранения государственного жилищного фонда города районного значения, села, поселка, сельского округа» на сумму </a:t>
            </a:r>
            <a:r>
              <a:rPr lang="ru-RU" sz="1600" b="1" dirty="0">
                <a:solidFill>
                  <a:srgbClr val="2127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2127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696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</a:t>
            </a:r>
            <a:r>
              <a:rPr lang="ru-RU" sz="1600" b="1" dirty="0">
                <a:solidFill>
                  <a:srgbClr val="2127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тенге;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21274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l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124 008 000 «Освещение улиц населенных пунктов»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сумму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011,0 тыс. тенге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l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124 009 000 «Обеспечение санитарии населенных пунктов»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59 736,0 тыс.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тенге;</a:t>
            </a:r>
          </a:p>
          <a:p>
            <a:pPr algn="l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124 010 000 «Содержание мест захоронений и погребение безродных»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сумму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3 024,0 тыс. тенге;</a:t>
            </a:r>
          </a:p>
          <a:p>
            <a:pPr algn="l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124 011 000 «Благоустройство и озеленение населенных пунктов»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сумму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39 671 ,0 тыс. тенге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l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124 013 000 «Обеспечение функционирования автомобильных дорог в городах районного значения, поселках, селах, сельских округах» на сумму 60 483,0тыс. тенге ;</a:t>
            </a:r>
          </a:p>
          <a:p>
            <a:pPr algn="l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124028000 «Проведение физкультурно-оздоровительных и спортивных мероприятий на местном уровне»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сумму 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68 839,0 тыс. тенге;</a:t>
            </a:r>
          </a:p>
          <a:p>
            <a:pPr algn="l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124 022 000 «Капитальные расходы государственного органа»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4 764,0 тыс. тенге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124 045 000 «Капитальный и средний ремонт автомобильных дорог в городах районного значения, селах, поселках, сельских округах» на сумму 103 307,0 тыс. тенге;</a:t>
            </a:r>
          </a:p>
          <a:p>
            <a:pPr algn="l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124 048 000 «Возврат неиспользованных (недоиспользованных) целевых трансфертов» -4,0 тыс. тенге.                                                                             </a:t>
            </a:r>
          </a:p>
          <a:p>
            <a:pPr algn="l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964379"/>
              </p:ext>
            </p:extLst>
          </p:nvPr>
        </p:nvGraphicFramePr>
        <p:xfrm>
          <a:off x="467544" y="210749"/>
          <a:ext cx="8136904" cy="5930832"/>
        </p:xfrm>
        <a:graphic>
          <a:graphicData uri="http://schemas.openxmlformats.org/drawingml/2006/table">
            <a:tbl>
              <a:tblPr/>
              <a:tblGrid>
                <a:gridCol w="3095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088">
                <a:tc>
                  <a:txBody>
                    <a:bodyPr/>
                    <a:lstStyle>
                      <a:lvl1pPr eaLnBrk="0" hangingPunct="0">
                        <a:spcBef>
                          <a:spcPts val="5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1pPr>
                      <a:lvl2pPr eaLnBrk="0" hangingPunct="0">
                        <a:spcBef>
                          <a:spcPts val="5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2pPr>
                      <a:lvl3pPr eaLnBrk="0" hangingPunct="0">
                        <a:spcBef>
                          <a:spcPts val="4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3pPr>
                      <a:lvl4pPr eaLnBrk="0" hangingPunct="0">
                        <a:spcBef>
                          <a:spcPts val="4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4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4pPr>
                      <a:lvl5pPr eaLnBrk="0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 п/п</a:t>
                      </a:r>
                    </a:p>
                  </a:txBody>
                  <a:tcPr marT="59944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год</a:t>
                      </a:r>
                    </a:p>
                  </a:txBody>
                  <a:tcPr marL="90000" marR="90000" marT="61024" marB="468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1pPr>
                      <a:lvl2pPr eaLnBrk="0" hangingPunct="0">
                        <a:spcBef>
                          <a:spcPts val="5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2pPr>
                      <a:lvl3pPr eaLnBrk="0" hangingPunct="0">
                        <a:spcBef>
                          <a:spcPts val="4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3pPr>
                      <a:lvl4pPr eaLnBrk="0" hangingPunct="0">
                        <a:spcBef>
                          <a:spcPts val="4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4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4pPr>
                      <a:lvl5pPr eaLnBrk="0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год</a:t>
                      </a:r>
                    </a:p>
                  </a:txBody>
                  <a:tcPr marL="90000" marR="90000" marT="61024" marB="468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1pPr>
                      <a:lvl2pPr eaLnBrk="0" hangingPunct="0">
                        <a:spcBef>
                          <a:spcPts val="5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2pPr>
                      <a:lvl3pPr eaLnBrk="0" hangingPunct="0">
                        <a:spcBef>
                          <a:spcPts val="4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3pPr>
                      <a:lvl4pPr eaLnBrk="0" hangingPunct="0">
                        <a:spcBef>
                          <a:spcPts val="4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4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4pPr>
                      <a:lvl5pPr eaLnBrk="0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год</a:t>
                      </a:r>
                    </a:p>
                  </a:txBody>
                  <a:tcPr marL="90000" marR="90000" marT="61024" marB="46800" anchor="ctr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Доходы</a:t>
                      </a: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762 808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522 564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538 513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Налоговые поступления </a:t>
                      </a: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62 704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43 851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44 363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8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Подоходный налог</a:t>
                      </a: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22 134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18 976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19 925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205253"/>
                  </a:ext>
                </a:extLst>
              </a:tr>
              <a:tr h="4564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Налоги на собственность</a:t>
                      </a: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38 217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23 364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22 927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4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Налоги</a:t>
                      </a:r>
                      <a:r>
                        <a:rPr lang="ru-RU" sz="1600" baseline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на имущество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1 752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2260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2373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Земельный налог</a:t>
                      </a: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392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2642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2774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8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транспортные средства</a:t>
                      </a: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36 073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18 462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17 780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6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Поступления</a:t>
                      </a:r>
                      <a:r>
                        <a:rPr lang="ru-RU" sz="1600" baseline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от использования природных и других ресурсов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2 353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1511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1511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49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Неналоговые поступления, доходы от аренды имущества</a:t>
                      </a: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453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621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652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916359"/>
                  </a:ext>
                </a:extLst>
              </a:tr>
              <a:tr h="4449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Поступления от продажи основного капитала </a:t>
                      </a: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1548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86583"/>
                  </a:ext>
                </a:extLst>
              </a:tr>
              <a:tr h="4563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Целевые трансферты</a:t>
                      </a:r>
                    </a:p>
                  </a:txBody>
                  <a:tcPr marL="9525" marR="9525" marT="9525" marB="0" anchor="ctr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242 456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3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из городского бюджета </a:t>
                      </a: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455 647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478 092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93</a:t>
                      </a:r>
                      <a:r>
                        <a:rPr lang="en-US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EB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27791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598229"/>
              </p:ext>
            </p:extLst>
          </p:nvPr>
        </p:nvGraphicFramePr>
        <p:xfrm>
          <a:off x="323528" y="836712"/>
          <a:ext cx="8496943" cy="5794824"/>
        </p:xfrm>
        <a:graphic>
          <a:graphicData uri="http://schemas.openxmlformats.org/drawingml/2006/table">
            <a:tbl>
              <a:tblPr/>
              <a:tblGrid>
                <a:gridCol w="5112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212">
                <a:tc>
                  <a:txBody>
                    <a:bodyPr/>
                    <a:lstStyle>
                      <a:lvl1pPr eaLnBrk="0" hangingPunct="0">
                        <a:spcBef>
                          <a:spcPts val="5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1pPr>
                      <a:lvl2pPr eaLnBrk="0" hangingPunct="0">
                        <a:spcBef>
                          <a:spcPts val="5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2pPr>
                      <a:lvl3pPr eaLnBrk="0" hangingPunct="0">
                        <a:spcBef>
                          <a:spcPts val="4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3pPr>
                      <a:lvl4pPr eaLnBrk="0" hangingPunct="0">
                        <a:spcBef>
                          <a:spcPts val="4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4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4pPr>
                      <a:lvl5pPr eaLnBrk="0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</a:t>
                      </a:r>
                    </a:p>
                  </a:txBody>
                  <a:tcPr marT="61024" marB="4680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1pPr>
                      <a:lvl2pPr eaLnBrk="0" hangingPunct="0">
                        <a:spcBef>
                          <a:spcPts val="5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2pPr>
                      <a:lvl3pPr eaLnBrk="0" hangingPunct="0">
                        <a:spcBef>
                          <a:spcPts val="4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3pPr>
                      <a:lvl4pPr eaLnBrk="0" hangingPunct="0">
                        <a:spcBef>
                          <a:spcPts val="4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4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4pPr>
                      <a:lvl5pPr eaLnBrk="0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год</a:t>
                      </a:r>
                    </a:p>
                  </a:txBody>
                  <a:tcPr marT="61024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1pPr>
                      <a:lvl2pPr eaLnBrk="0" hangingPunct="0">
                        <a:spcBef>
                          <a:spcPts val="5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2pPr>
                      <a:lvl3pPr eaLnBrk="0" hangingPunct="0">
                        <a:spcBef>
                          <a:spcPts val="4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3pPr>
                      <a:lvl4pPr eaLnBrk="0" hangingPunct="0">
                        <a:spcBef>
                          <a:spcPts val="4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4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4pPr>
                      <a:lvl5pPr eaLnBrk="0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год</a:t>
                      </a:r>
                    </a:p>
                  </a:txBody>
                  <a:tcPr marT="61024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1pPr>
                      <a:lvl2pPr eaLnBrk="0" hangingPunct="0">
                        <a:spcBef>
                          <a:spcPts val="5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2pPr>
                      <a:lvl3pPr eaLnBrk="0" hangingPunct="0">
                        <a:spcBef>
                          <a:spcPts val="4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6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3pPr>
                      <a:lvl4pPr eaLnBrk="0" hangingPunct="0">
                        <a:spcBef>
                          <a:spcPts val="40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4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4pPr>
                      <a:lvl5pPr eaLnBrk="0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350"/>
                        </a:spcBef>
                        <a:spcAft>
                          <a:spcPts val="30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1200">
                          <a:solidFill>
                            <a:srgbClr val="404040"/>
                          </a:solidFill>
                          <a:latin typeface="Trebuchet MS" pitchFamily="32" charset="0"/>
                          <a:ea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год</a:t>
                      </a:r>
                    </a:p>
                  </a:txBody>
                  <a:tcPr marT="61024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 Затраты</a:t>
                      </a: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767 250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522 564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538 513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4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Государственные услуги общего характера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172 741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120 722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122 233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8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Представительные, исполнительные и другие органы, выполняющие общие функции  государственного управления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172 741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120 722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122 233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Аппарат акима города районного значения, села, поселка, сельского округа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167 977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120 722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122 233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Услуги по обеспечению деятельности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акима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города районного значения, села, поселка, сельского округа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167 977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120 722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122 233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4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Капитальные расходы государственного органа</a:t>
                      </a: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4 764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9689722"/>
                  </a:ext>
                </a:extLst>
              </a:tr>
              <a:tr h="343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Жилищно-</a:t>
                      </a:r>
                      <a:r>
                        <a:rPr lang="ru-RU" sz="1600" baseline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коммунальное  хозяйство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278 138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194 204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194 204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Организация сохранения государственного жилищного фонда города районного значения, села, поселка, сельского округа</a:t>
                      </a:r>
                    </a:p>
                  </a:txBody>
                  <a:tcPr marL="68580" marR="68580" marT="0" marB="0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10 696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11 231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11 792</a:t>
                      </a:r>
                    </a:p>
                  </a:txBody>
                  <a:tcPr marL="68580" marR="68580" marT="0" marB="0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758433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11560" y="260648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бюджета поселка Атамекен</a:t>
            </a:r>
          </a:p>
        </p:txBody>
      </p:sp>
    </p:spTree>
    <p:extLst>
      <p:ext uri="{BB962C8B-B14F-4D97-AF65-F5344CB8AC3E}">
        <p14:creationId xmlns:p14="http://schemas.microsoft.com/office/powerpoint/2010/main" val="38129132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6ADE663-3BF9-4439-AF84-FB6A83403C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512651"/>
              </p:ext>
            </p:extLst>
          </p:nvPr>
        </p:nvGraphicFramePr>
        <p:xfrm>
          <a:off x="214282" y="0"/>
          <a:ext cx="8784976" cy="4355070"/>
        </p:xfrm>
        <a:graphic>
          <a:graphicData uri="http://schemas.openxmlformats.org/drawingml/2006/table">
            <a:tbl>
              <a:tblPr firstRow="1" firstCol="1" bandRow="1"/>
              <a:tblGrid>
                <a:gridCol w="4051360">
                  <a:extLst>
                    <a:ext uri="{9D8B030D-6E8A-4147-A177-3AD203B41FA5}">
                      <a16:colId xmlns:a16="http://schemas.microsoft.com/office/drawing/2014/main" val="3111314786"/>
                    </a:ext>
                  </a:extLst>
                </a:gridCol>
                <a:gridCol w="1583876">
                  <a:extLst>
                    <a:ext uri="{9D8B030D-6E8A-4147-A177-3AD203B41FA5}">
                      <a16:colId xmlns:a16="http://schemas.microsoft.com/office/drawing/2014/main" val="133650483"/>
                    </a:ext>
                  </a:extLst>
                </a:gridCol>
                <a:gridCol w="1583876">
                  <a:extLst>
                    <a:ext uri="{9D8B030D-6E8A-4147-A177-3AD203B41FA5}">
                      <a16:colId xmlns:a16="http://schemas.microsoft.com/office/drawing/2014/main" val="2040353861"/>
                    </a:ext>
                  </a:extLst>
                </a:gridCol>
                <a:gridCol w="1565864">
                  <a:extLst>
                    <a:ext uri="{9D8B030D-6E8A-4147-A177-3AD203B41FA5}">
                      <a16:colId xmlns:a16="http://schemas.microsoft.com/office/drawing/2014/main" val="422433769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населенных пунктов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267442</a:t>
                      </a:r>
                    </a:p>
                  </a:txBody>
                  <a:tcPr marL="21657" marR="21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197 263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179 798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89754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Освещение улиц населенных пунктов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165 011</a:t>
                      </a:r>
                    </a:p>
                  </a:txBody>
                  <a:tcPr marL="21657" marR="21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102 200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107 309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санитарии населенных пунктов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59  736</a:t>
                      </a:r>
                    </a:p>
                  </a:txBody>
                  <a:tcPr marL="21657" marR="21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52 368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54 984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29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мест захоронений и погребение безродных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3 024</a:t>
                      </a:r>
                    </a:p>
                  </a:txBody>
                  <a:tcPr marL="21657" marR="21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3 024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и озеленение населенных пунктов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39 671</a:t>
                      </a:r>
                    </a:p>
                  </a:txBody>
                  <a:tcPr marL="21657" marR="21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39 671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17 505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спорт, туризм и информационное пространство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152 577,0</a:t>
                      </a:r>
                    </a:p>
                  </a:txBody>
                  <a:tcPr marL="21657" marR="21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149 850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151 691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67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 в области культуры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83 738</a:t>
                      </a:r>
                    </a:p>
                  </a:txBody>
                  <a:tcPr marL="21657" marR="21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83 738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84 187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акима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города районного значения, села, поселка, сельского округа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83 738</a:t>
                      </a:r>
                    </a:p>
                  </a:txBody>
                  <a:tcPr marL="21657" marR="21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83 738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84 187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культурно-досуговой работы на местном уровне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83 738</a:t>
                      </a:r>
                    </a:p>
                  </a:txBody>
                  <a:tcPr marL="21657" marR="216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83 738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84 187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770329"/>
              </p:ext>
            </p:extLst>
          </p:nvPr>
        </p:nvGraphicFramePr>
        <p:xfrm>
          <a:off x="251520" y="4473264"/>
          <a:ext cx="8712969" cy="2340110"/>
        </p:xfrm>
        <a:graphic>
          <a:graphicData uri="http://schemas.openxmlformats.org/drawingml/2006/table">
            <a:tbl>
              <a:tblPr firstRow="1" firstCol="1" bandRow="1"/>
              <a:tblGrid>
                <a:gridCol w="3960438">
                  <a:extLst>
                    <a:ext uri="{9D8B030D-6E8A-4147-A177-3AD203B41FA5}">
                      <a16:colId xmlns:a16="http://schemas.microsoft.com/office/drawing/2014/main" val="2420664602"/>
                    </a:ext>
                  </a:extLst>
                </a:gridCol>
                <a:gridCol w="1584177">
                  <a:extLst>
                    <a:ext uri="{9D8B030D-6E8A-4147-A177-3AD203B41FA5}">
                      <a16:colId xmlns:a16="http://schemas.microsoft.com/office/drawing/2014/main" val="2906530337"/>
                    </a:ext>
                  </a:extLst>
                </a:gridCol>
                <a:gridCol w="1584177">
                  <a:extLst>
                    <a:ext uri="{9D8B030D-6E8A-4147-A177-3AD203B41FA5}">
                      <a16:colId xmlns:a16="http://schemas.microsoft.com/office/drawing/2014/main" val="1591545491"/>
                    </a:ext>
                  </a:extLst>
                </a:gridCol>
                <a:gridCol w="1584177">
                  <a:extLst>
                    <a:ext uri="{9D8B030D-6E8A-4147-A177-3AD203B41FA5}">
                      <a16:colId xmlns:a16="http://schemas.microsoft.com/office/drawing/2014/main" val="288975023"/>
                    </a:ext>
                  </a:extLst>
                </a:gridCol>
              </a:tblGrid>
              <a:tr h="460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Спорт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68 839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66 112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67 504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8305103"/>
                  </a:ext>
                </a:extLst>
              </a:tr>
              <a:tr h="8031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Аппарат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акима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города районного значения, села, поселка, сельского округа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68 839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66 112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67 504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015368"/>
                  </a:ext>
                </a:extLst>
              </a:tr>
              <a:tr h="10763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Проведение физкультурно-оздоровительных и спортивных мероприятий на местном уровне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68 839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66 112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67 504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34410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0460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078346"/>
              </p:ext>
            </p:extLst>
          </p:nvPr>
        </p:nvGraphicFramePr>
        <p:xfrm>
          <a:off x="225287" y="332656"/>
          <a:ext cx="8693425" cy="6114565"/>
        </p:xfrm>
        <a:graphic>
          <a:graphicData uri="http://schemas.openxmlformats.org/drawingml/2006/table">
            <a:tbl>
              <a:tblPr firstRow="1" firstCol="1" bandRow="1"/>
              <a:tblGrid>
                <a:gridCol w="4066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1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38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21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15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Транспорт и коммуникации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63 790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156 590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55 947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6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Автомобильный транспорт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163</a:t>
                      </a: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156 590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55 947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Аппарат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акима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города районного значения, села, поселка, сельского округа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163 790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156 590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55 947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9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Обеспечение функционирования автомобильных дорог в городах районного значения, селах, поселках, сельских округах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60 483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53 283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55 947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9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Капитальный и средний ремонт автомобильных дорог в городах районного значения, селах, поселках, сельских округах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103 307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103 307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5452506"/>
                  </a:ext>
                </a:extLst>
              </a:tr>
              <a:tr h="1046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Строительство и реконструкция автомобильных дорог в городах районного значения, селах, поселках, сельских округах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7639507"/>
                  </a:ext>
                </a:extLst>
              </a:tr>
              <a:tr h="839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Возврат неиспользованных  (недоиспользованных целевых трансфертов)» на сумму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3365855"/>
                  </a:ext>
                </a:extLst>
              </a:tr>
              <a:tr h="839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Дефицит (профицит) бюджета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Остатки бюджетных средств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-4442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4524764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flipV="1">
            <a:off x="4355976" y="6858000"/>
            <a:ext cx="0" cy="99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052398" y="7051712"/>
            <a:ext cx="0" cy="1217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7668344" y="6907696"/>
            <a:ext cx="0" cy="1217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9144000" y="623731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935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790800134"/>
              </p:ext>
            </p:extLst>
          </p:nvPr>
        </p:nvGraphicFramePr>
        <p:xfrm>
          <a:off x="467544" y="980728"/>
          <a:ext cx="8476520" cy="546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87624" y="0"/>
            <a:ext cx="698477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Основные направления расходования средств бюджета поселка Атамекен на 2026 год</a:t>
            </a:r>
          </a:p>
        </p:txBody>
      </p:sp>
    </p:spTree>
    <p:extLst>
      <p:ext uri="{BB962C8B-B14F-4D97-AF65-F5344CB8AC3E}">
        <p14:creationId xmlns:p14="http://schemas.microsoft.com/office/powerpoint/2010/main" val="8504449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3697</TotalTime>
  <Words>1111</Words>
  <Application>Microsoft Office PowerPoint</Application>
  <PresentationFormat>Экран (4:3)</PresentationFormat>
  <Paragraphs>206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Georgia</vt:lpstr>
      <vt:lpstr>Times New Roman</vt:lpstr>
      <vt:lpstr>Trebuchet MS</vt:lpstr>
      <vt:lpstr>Воздушный поток</vt:lpstr>
      <vt:lpstr>Гражданский Бюджет план</vt:lpstr>
      <vt:lpstr>Уважаемые читатели!</vt:lpstr>
      <vt:lpstr>Презентация PowerPoint</vt:lpstr>
      <vt:lpstr>Презентация PowerPoint</vt:lpstr>
      <vt:lpstr>Бюджет поселка Атамекен Доходы</vt:lpstr>
      <vt:lpstr> Расходы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User</dc:creator>
  <cp:lastModifiedBy>User</cp:lastModifiedBy>
  <cp:revision>340</cp:revision>
  <cp:lastPrinted>2025-04-08T09:40:53Z</cp:lastPrinted>
  <dcterms:created xsi:type="dcterms:W3CDTF">2018-01-22T06:49:01Z</dcterms:created>
  <dcterms:modified xsi:type="dcterms:W3CDTF">2026-10-28T11:08:58Z</dcterms:modified>
</cp:coreProperties>
</file>