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12"/>
  </p:notesMasterIdLst>
  <p:sldIdLst>
    <p:sldId id="273" r:id="rId2"/>
    <p:sldId id="274" r:id="rId3"/>
    <p:sldId id="275" r:id="rId4"/>
    <p:sldId id="288" r:id="rId5"/>
    <p:sldId id="278" r:id="rId6"/>
    <p:sldId id="279" r:id="rId7"/>
    <p:sldId id="281" r:id="rId8"/>
    <p:sldId id="289" r:id="rId9"/>
    <p:sldId id="272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1" autoAdjust="0"/>
    <p:restoredTop sz="94660"/>
  </p:normalViewPr>
  <p:slideViewPr>
    <p:cSldViewPr>
      <p:cViewPr varScale="1">
        <p:scale>
          <a:sx n="79" d="100"/>
          <a:sy n="79" d="100"/>
        </p:scale>
        <p:origin x="110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7835265383493762"/>
          <c:y val="4.3022829579283176E-2"/>
          <c:w val="0.71238808690580369"/>
          <c:h val="0.695621812843753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табыс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14844</c:v>
                </c:pt>
                <c:pt idx="1">
                  <c:v>14350</c:v>
                </c:pt>
                <c:pt idx="2">
                  <c:v>15400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8-43BD-8D27-20B7E90C484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Трансферттер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43319</c:v>
                </c:pt>
                <c:pt idx="1">
                  <c:v>45395</c:v>
                </c:pt>
                <c:pt idx="2">
                  <c:v>45577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8-43BD-8D27-20B7E90C4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8865408"/>
        <c:axId val="129603456"/>
        <c:axId val="0"/>
      </c:bar3DChart>
      <c:catAx>
        <c:axId val="12886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9603456"/>
        <c:crosses val="autoZero"/>
        <c:auto val="1"/>
        <c:lblAlgn val="ctr"/>
        <c:lblOffset val="100"/>
        <c:noMultiLvlLbl val="0"/>
      </c:catAx>
      <c:valAx>
        <c:axId val="12960345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12886540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aseline="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C4E-4341-9447-8806E8B2FA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C4E-4341-9447-8806E8B2FA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C4E-4341-9447-8806E8B2FA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C4E-4341-9447-8806E8B2FA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C4E-4341-9447-8806E8B2FAD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21,2%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C4E-4341-9447-8806E8B2FAD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37,1%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C4E-4341-9447-8806E8B2FAD9}"/>
                </c:ext>
              </c:extLst>
            </c:dLbl>
            <c:dLbl>
              <c:idx val="2"/>
              <c:layout>
                <c:manualLayout>
                  <c:x val="6.6537729658792691E-2"/>
                  <c:y val="-0.1520411358462105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C4E-4341-9447-8806E8B2FA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3,0%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C4E-4341-9447-8806E8B2FAD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18,4%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C4E-4341-9447-8806E8B2FAD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C4E-4341-9447-8806E8B2FAD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Мемлекеттік қызметтер</c:v>
                </c:pt>
                <c:pt idx="1">
                  <c:v>Тұрғын үй-коммуналдық шаруашылық</c:v>
                </c:pt>
                <c:pt idx="2">
                  <c:v>Көлiк және коммуникация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51804</c:v>
                </c:pt>
                <c:pt idx="1">
                  <c:v>4925</c:v>
                </c:pt>
                <c:pt idx="2">
                  <c:v>1848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C4E-4341-9447-8806E8B2FAD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АУДАНДЫҚ БЮДЖЕТ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Мақсатты трансферттер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бюджеттің субвенциясы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 түсімдер 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24D3127A-3450-4153-8E4C-F4269007311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 err="1"/>
            <a:t>Салықтық</a:t>
          </a:r>
          <a:r>
            <a:rPr lang="ru-RU" sz="1400" b="1" dirty="0"/>
            <a:t> </a:t>
          </a:r>
          <a:r>
            <a:rPr lang="ru-RU" sz="1400" b="1" dirty="0" err="1"/>
            <a:t>емес</a:t>
          </a:r>
          <a:r>
            <a:rPr lang="ru-RU" sz="1400" b="1" dirty="0"/>
            <a:t> </a:t>
          </a:r>
          <a:r>
            <a:rPr lang="ru-RU" sz="1400" b="1" dirty="0" err="1"/>
            <a:t>түсiмдер</a:t>
          </a:r>
          <a:endParaRPr lang="ru-RU" sz="1400" b="1" i="0" u="none" strike="noStrike" baseline="0" dirty="0">
            <a:latin typeface="Calibri"/>
          </a:endParaRPr>
        </a:p>
      </dgm:t>
    </dgm:pt>
    <dgm:pt modelId="{53072DE2-2802-41B1-8FA5-9D7191B5CDF6}" type="parTrans" cxnId="{CC6F20F5-C34E-4E25-93DF-306986117A2F}">
      <dgm:prSet/>
      <dgm:spPr>
        <a:solidFill>
          <a:schemeClr val="tx1"/>
        </a:solidFill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D7C61CE-C07C-4C7D-B89E-BCD8E42C276B}" type="sibTrans" cxnId="{CC6F20F5-C34E-4E25-93DF-306986117A2F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84507" custScaleY="79726" custLinFactNeighborX="2186" custLinFactNeighborY="-22073"/>
      <dgm:spPr/>
    </dgm:pt>
    <dgm:pt modelId="{AFDE36B4-3270-49E7-A0B8-D0819E092F8E}" type="pres">
      <dgm:prSet presAssocID="{1853D1E6-F97C-4404-BB97-D6AC29573B85}" presName="parTrans" presStyleLbl="bgSibTrans2D1" presStyleIdx="0" presStyleCnt="4" custScaleX="107014" custLinFactNeighborX="4702" custLinFactNeighborY="-2070"/>
      <dgm:spPr/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82321" custRadScaleInc="-72584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4" custScaleX="103745" custLinFactNeighborX="2758" custLinFactNeighborY="9180"/>
      <dgm:spPr/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2666" custRadScaleInc="-61458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-8878" custLinFactNeighborY="39632"/>
      <dgm:spPr/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23143" custRadScaleInc="-16899">
        <dgm:presLayoutVars>
          <dgm:bulletEnabled val="1"/>
        </dgm:presLayoutVars>
      </dgm:prSet>
      <dgm:spPr/>
    </dgm:pt>
    <dgm:pt modelId="{48F27339-2B92-42A1-99BF-823C47465689}" type="pres">
      <dgm:prSet presAssocID="{53072DE2-2802-41B1-8FA5-9D7191B5CDF6}" presName="parTrans" presStyleLbl="bgSibTrans2D1" presStyleIdx="3" presStyleCnt="4"/>
      <dgm:spPr/>
    </dgm:pt>
    <dgm:pt modelId="{9E63D718-C543-497D-8E73-5DFE4B68B977}" type="pres">
      <dgm:prSet presAssocID="{24D3127A-3450-4153-8E4C-F42690073118}" presName="node" presStyleLbl="node1" presStyleIdx="3" presStyleCnt="4">
        <dgm:presLayoutVars>
          <dgm:bulletEnabled val="1"/>
        </dgm:presLayoutVars>
      </dgm:prSet>
      <dgm:spPr/>
    </dgm:pt>
  </dgm:ptLst>
  <dgm:cxnLst>
    <dgm:cxn modelId="{28B43829-D397-44C1-8FCA-9EF56AD9B183}" type="presOf" srcId="{24D3127A-3450-4153-8E4C-F42690073118}" destId="{9E63D718-C543-497D-8E73-5DFE4B68B977}" srcOrd="0" destOrd="0" presId="urn:microsoft.com/office/officeart/2005/8/layout/radial4"/>
    <dgm:cxn modelId="{F38F9938-B091-4F83-813F-18C5C1317312}" type="presOf" srcId="{B56DEE8D-BBDE-4642-BF97-C67F5325C3A8}" destId="{68E6F60D-9112-4BBA-86A1-71CB03F28DF2}" srcOrd="0" destOrd="0" presId="urn:microsoft.com/office/officeart/2005/8/layout/radial4"/>
    <dgm:cxn modelId="{4AF0F847-CCCE-4565-A0FF-5F50D67D5913}" type="presOf" srcId="{B200E43D-11B5-4798-9279-E67BC911A06C}" destId="{94189B87-4C16-4ADF-AF94-BFA6C131C96A}" srcOrd="0" destOrd="0" presId="urn:microsoft.com/office/officeart/2005/8/layout/radial4"/>
    <dgm:cxn modelId="{9444554B-70E4-47A5-B810-E3471F220EF6}" type="presOf" srcId="{1F928AB8-C601-486F-AA00-82CFB59C823E}" destId="{43AD318E-4792-4A1E-B6CE-E5BE6435070B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6A807EC8-51BF-4DE8-A56C-759B2F5E4482}" type="presOf" srcId="{F1BAA626-DFB3-414B-B998-06AF8C46FE4C}" destId="{8CB0A9C5-4771-43F0-B33A-60EE98EAD358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3AD1BACF-D640-446B-B23C-DD961F31E5E7}" type="presOf" srcId="{53072DE2-2802-41B1-8FA5-9D7191B5CDF6}" destId="{48F27339-2B92-42A1-99BF-823C47465689}" srcOrd="0" destOrd="0" presId="urn:microsoft.com/office/officeart/2005/8/layout/radial4"/>
    <dgm:cxn modelId="{1261DAE5-1572-4D06-8D3F-0CBE3F9B91F1}" type="presOf" srcId="{1F27929C-C2D4-4F28-A457-7BE2F1F817CE}" destId="{5EE0A968-0E33-4151-9FDB-1A87AF47507C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A10D16F0-C8F4-40D8-B16A-1BC94B8A2545}" type="presOf" srcId="{1853D1E6-F97C-4404-BB97-D6AC29573B85}" destId="{AFDE36B4-3270-49E7-A0B8-D0819E092F8E}" srcOrd="0" destOrd="0" presId="urn:microsoft.com/office/officeart/2005/8/layout/radial4"/>
    <dgm:cxn modelId="{CC6F20F5-C34E-4E25-93DF-306986117A2F}" srcId="{B56DEE8D-BBDE-4642-BF97-C67F5325C3A8}" destId="{24D3127A-3450-4153-8E4C-F42690073118}" srcOrd="3" destOrd="0" parTransId="{53072DE2-2802-41B1-8FA5-9D7191B5CDF6}" sibTransId="{BD7C61CE-C07C-4C7D-B89E-BCD8E42C276B}"/>
    <dgm:cxn modelId="{FA67DFFC-D8AC-4CA4-8E10-4F40A1C120B1}" type="presOf" srcId="{67FA2A8F-0B87-492A-A06D-7AB62D0D2548}" destId="{2D1DBC6B-037B-4677-B6A9-5B1191FC1579}" srcOrd="0" destOrd="0" presId="urn:microsoft.com/office/officeart/2005/8/layout/radial4"/>
    <dgm:cxn modelId="{D5F51CFF-D418-4657-BADA-365529985E64}" type="presOf" srcId="{8451272F-FEF9-406A-9AB3-097B51EA60FC}" destId="{F6940661-1F22-492D-83CB-367912127D68}" srcOrd="0" destOrd="0" presId="urn:microsoft.com/office/officeart/2005/8/layout/radial4"/>
    <dgm:cxn modelId="{B4BA5DE4-EDB6-4954-BA46-229F3239E2CD}" type="presParOf" srcId="{F6940661-1F22-492D-83CB-367912127D68}" destId="{68E6F60D-9112-4BBA-86A1-71CB03F28DF2}" srcOrd="0" destOrd="0" presId="urn:microsoft.com/office/officeart/2005/8/layout/radial4"/>
    <dgm:cxn modelId="{5E92B3C8-DFB6-492E-84B7-E1C96E73B15C}" type="presParOf" srcId="{F6940661-1F22-492D-83CB-367912127D68}" destId="{AFDE36B4-3270-49E7-A0B8-D0819E092F8E}" srcOrd="1" destOrd="0" presId="urn:microsoft.com/office/officeart/2005/8/layout/radial4"/>
    <dgm:cxn modelId="{B41730E1-7B54-4652-A3C8-C2B19A867266}" type="presParOf" srcId="{F6940661-1F22-492D-83CB-367912127D68}" destId="{43AD318E-4792-4A1E-B6CE-E5BE6435070B}" srcOrd="2" destOrd="0" presId="urn:microsoft.com/office/officeart/2005/8/layout/radial4"/>
    <dgm:cxn modelId="{B52F09D8-6F20-43C8-8203-2EADFD243B1F}" type="presParOf" srcId="{F6940661-1F22-492D-83CB-367912127D68}" destId="{2D1DBC6B-037B-4677-B6A9-5B1191FC1579}" srcOrd="3" destOrd="0" presId="urn:microsoft.com/office/officeart/2005/8/layout/radial4"/>
    <dgm:cxn modelId="{8946A737-871E-4DCC-AC39-A9BD09EEEE9C}" type="presParOf" srcId="{F6940661-1F22-492D-83CB-367912127D68}" destId="{5EE0A968-0E33-4151-9FDB-1A87AF47507C}" srcOrd="4" destOrd="0" presId="urn:microsoft.com/office/officeart/2005/8/layout/radial4"/>
    <dgm:cxn modelId="{5F56FB3F-C0BF-41BD-ABCD-D3F9883B76F8}" type="presParOf" srcId="{F6940661-1F22-492D-83CB-367912127D68}" destId="{8CB0A9C5-4771-43F0-B33A-60EE98EAD358}" srcOrd="5" destOrd="0" presId="urn:microsoft.com/office/officeart/2005/8/layout/radial4"/>
    <dgm:cxn modelId="{A7B2EE4A-8359-4383-9710-BEABD81D6B50}" type="presParOf" srcId="{F6940661-1F22-492D-83CB-367912127D68}" destId="{94189B87-4C16-4ADF-AF94-BFA6C131C96A}" srcOrd="6" destOrd="0" presId="urn:microsoft.com/office/officeart/2005/8/layout/radial4"/>
    <dgm:cxn modelId="{8ECCAE2B-D402-4E81-BA74-782566C529DF}" type="presParOf" srcId="{F6940661-1F22-492D-83CB-367912127D68}" destId="{48F27339-2B92-42A1-99BF-823C47465689}" srcOrd="7" destOrd="0" presId="urn:microsoft.com/office/officeart/2005/8/layout/radial4"/>
    <dgm:cxn modelId="{2FECA64D-5DFC-496E-99E4-942A4EE7B7E5}" type="presParOf" srcId="{F6940661-1F22-492D-83CB-367912127D68}" destId="{9E63D718-C543-497D-8E73-5DFE4B68B97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D1F3A4-68E3-480D-B872-6D3B2B5F7F42}">
      <dgm:prSet/>
      <dgm:spPr/>
      <dgm:t>
        <a:bodyPr/>
        <a:lstStyle/>
        <a:p>
          <a:r>
            <a:rPr lang="kk-KZ" dirty="0">
              <a:latin typeface="Times New Roman" pitchFamily="18" charset="0"/>
              <a:cs typeface="Times New Roman" pitchFamily="18" charset="0"/>
            </a:rPr>
            <a:t>6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D85AAD5-87F3-4FF9-BA11-A8CA7C1B6848}" type="parTrans" cxnId="{E3BB9EA7-CF2D-4C28-B21E-ED147E6B94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43EC89-13A7-4736-A6A7-2B32C4B41A28}" type="sibTrans" cxnId="{E3BB9EA7-CF2D-4C28-B21E-ED147E6B94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196A2-4F58-4797-8EE2-59EC5B27BE6C}">
      <dgm:prSet custT="1"/>
      <dgm:spPr/>
      <dgm:t>
        <a:bodyPr/>
        <a:lstStyle/>
        <a:p>
          <a:pPr algn="l"/>
          <a:r>
            <a:rPr lang="ru-RU" sz="1600" baseline="0" dirty="0" err="1"/>
            <a:t>Әкім</a:t>
          </a:r>
          <a:r>
            <a:rPr lang="ru-RU" sz="1600" baseline="0" dirty="0"/>
            <a:t> </a:t>
          </a:r>
          <a:r>
            <a:rPr lang="ru-RU" sz="1600" baseline="0" dirty="0" err="1"/>
            <a:t>аппаратының</a:t>
          </a:r>
          <a:r>
            <a:rPr lang="ru-RU" sz="1600" baseline="0" dirty="0"/>
            <a:t> </a:t>
          </a:r>
          <a:r>
            <a:rPr lang="ru-RU" sz="1600" baseline="0" dirty="0" err="1"/>
            <a:t>қызметін</a:t>
          </a:r>
          <a:r>
            <a:rPr lang="ru-RU" sz="1600" baseline="0" dirty="0"/>
            <a:t> </a:t>
          </a:r>
          <a:r>
            <a:rPr lang="ru-RU" sz="1600" baseline="0" dirty="0" err="1"/>
            <a:t>қамтамасыз</a:t>
          </a:r>
          <a:r>
            <a:rPr lang="ru-RU" sz="1600" baseline="0" dirty="0"/>
            <a:t> </a:t>
          </a:r>
          <a:r>
            <a:rPr lang="ru-RU" sz="1600" baseline="0" dirty="0" err="1"/>
            <a:t>ету</a:t>
          </a:r>
          <a:r>
            <a:rPr lang="ru-RU" sz="1600" baseline="0" dirty="0"/>
            <a:t> 51 804,0 </a:t>
          </a:r>
          <a:r>
            <a:rPr lang="ru-RU" sz="1600" baseline="0" dirty="0" err="1"/>
            <a:t>мың</a:t>
          </a:r>
          <a:r>
            <a:rPr lang="ru-RU" sz="1600" baseline="0" dirty="0"/>
            <a:t> </a:t>
          </a:r>
          <a:r>
            <a:rPr lang="ru-RU" sz="1600" baseline="0" dirty="0" err="1"/>
            <a:t>теңге</a:t>
          </a:r>
          <a:r>
            <a:rPr lang="ru-RU" sz="1600" baseline="0" dirty="0"/>
            <a:t> </a:t>
          </a:r>
          <a:endParaRPr lang="ru-RU" sz="1600" baseline="0" dirty="0">
            <a:latin typeface="Times New Roman" pitchFamily="18" charset="0"/>
            <a:cs typeface="Times New Roman" pitchFamily="18" charset="0"/>
          </a:endParaRPr>
        </a:p>
      </dgm:t>
    </dgm:pt>
    <dgm:pt modelId="{3C5301D7-7AD1-42D8-8643-6D287D74209F}" type="par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0908E-2224-42E4-A7E0-31A7BB8EA55D}" type="sib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037E8DF-3964-4682-9966-FB647205275E}">
      <dgm:prSet/>
      <dgm:spPr/>
      <dgm:t>
        <a:bodyPr/>
        <a:lstStyle/>
        <a:p>
          <a:r>
            <a:rPr lang="kk-KZ" dirty="0"/>
            <a:t>7</a:t>
          </a:r>
          <a:endParaRPr lang="ru-RU" dirty="0"/>
        </a:p>
      </dgm:t>
    </dgm:pt>
    <dgm:pt modelId="{988C40B0-8F38-4A08-B730-02E151743422}" type="parTrans" cxnId="{71D0E0FD-E764-499D-AE87-2EC6DDE4158A}">
      <dgm:prSet/>
      <dgm:spPr/>
      <dgm:t>
        <a:bodyPr/>
        <a:lstStyle/>
        <a:p>
          <a:endParaRPr lang="ru-RU"/>
        </a:p>
      </dgm:t>
    </dgm:pt>
    <dgm:pt modelId="{CB51B07D-5F61-4371-AC6C-04236AB57CD2}" type="sibTrans" cxnId="{71D0E0FD-E764-499D-AE87-2EC6DDE4158A}">
      <dgm:prSet/>
      <dgm:spPr/>
      <dgm:t>
        <a:bodyPr/>
        <a:lstStyle/>
        <a:p>
          <a:endParaRPr lang="ru-RU"/>
        </a:p>
      </dgm:t>
    </dgm:pt>
    <dgm:pt modelId="{84537455-113D-4D85-B730-6853724EDB6C}">
      <dgm:prSet/>
      <dgm:spPr/>
      <dgm:t>
        <a:bodyPr/>
        <a:lstStyle/>
        <a:p>
          <a:endParaRPr lang="ru-RU" sz="900" dirty="0"/>
        </a:p>
      </dgm:t>
    </dgm:pt>
    <dgm:pt modelId="{56833003-5F4C-4AC3-9FB7-A1CAD857D688}" type="parTrans" cxnId="{70C91D48-197B-4290-971B-2F4D19C507ED}">
      <dgm:prSet/>
      <dgm:spPr/>
      <dgm:t>
        <a:bodyPr/>
        <a:lstStyle/>
        <a:p>
          <a:endParaRPr lang="ru-RU"/>
        </a:p>
      </dgm:t>
    </dgm:pt>
    <dgm:pt modelId="{79B898C8-1A71-4337-B343-9F1088DC44F9}" type="sibTrans" cxnId="{70C91D48-197B-4290-971B-2F4D19C507ED}">
      <dgm:prSet/>
      <dgm:spPr/>
      <dgm:t>
        <a:bodyPr/>
        <a:lstStyle/>
        <a:p>
          <a:endParaRPr lang="ru-RU"/>
        </a:p>
      </dgm:t>
    </dgm:pt>
    <dgm:pt modelId="{7C54DC5E-06EF-4BBD-947B-669BD9ED6710}">
      <dgm:prSet custT="1"/>
      <dgm:spPr/>
      <dgm:t>
        <a:bodyPr/>
        <a:lstStyle/>
        <a:p>
          <a:r>
            <a:rPr lang="ru-RU" sz="1600" dirty="0" err="1"/>
            <a:t>Тұрғын-үй-коммуналдық</a:t>
          </a:r>
          <a:r>
            <a:rPr lang="ru-RU" sz="1600" dirty="0"/>
            <a:t> </a:t>
          </a:r>
          <a:r>
            <a:rPr lang="ru-RU" sz="1600" dirty="0" err="1"/>
            <a:t>шаруашылығы</a:t>
          </a:r>
          <a:r>
            <a:rPr lang="ru-RU" sz="1600" dirty="0"/>
            <a:t> 4 925,0 </a:t>
          </a:r>
          <a:r>
            <a:rPr lang="ru-RU" sz="1600" dirty="0" err="1"/>
            <a:t>мың</a:t>
          </a:r>
          <a:r>
            <a:rPr lang="ru-RU" sz="1600" dirty="0"/>
            <a:t> </a:t>
          </a:r>
          <a:r>
            <a:rPr lang="ru-RU" sz="1600" dirty="0" err="1"/>
            <a:t>теңге</a:t>
          </a:r>
          <a:r>
            <a:rPr lang="ru-RU" sz="1600" dirty="0"/>
            <a:t> </a:t>
          </a:r>
        </a:p>
      </dgm:t>
    </dgm:pt>
    <dgm:pt modelId="{CF5369FA-330A-4CC3-95CF-58B6B223FBA2}" type="parTrans" cxnId="{F9A940A6-35CB-4B2D-BE9C-CD2A51DE9A65}">
      <dgm:prSet/>
      <dgm:spPr/>
      <dgm:t>
        <a:bodyPr/>
        <a:lstStyle/>
        <a:p>
          <a:endParaRPr lang="ru-RU"/>
        </a:p>
      </dgm:t>
    </dgm:pt>
    <dgm:pt modelId="{0B662262-5C79-43CF-9C99-40ABA9875D16}" type="sibTrans" cxnId="{F9A940A6-35CB-4B2D-BE9C-CD2A51DE9A65}">
      <dgm:prSet/>
      <dgm:spPr/>
      <dgm:t>
        <a:bodyPr/>
        <a:lstStyle/>
        <a:p>
          <a:endParaRPr lang="ru-RU"/>
        </a:p>
      </dgm:t>
    </dgm:pt>
    <dgm:pt modelId="{DF76BCE1-11FC-4CCA-8CA5-010E2869A2F1}">
      <dgm:prSet custT="1"/>
      <dgm:spPr/>
      <dgm:t>
        <a:bodyPr/>
        <a:lstStyle/>
        <a:p>
          <a:r>
            <a:rPr lang="ru-RU" sz="1600" dirty="0" err="1"/>
            <a:t>Көл</a:t>
          </a:r>
          <a:r>
            <a:rPr lang="en-US" sz="1600" dirty="0"/>
            <a:t>i</a:t>
          </a:r>
          <a:r>
            <a:rPr lang="ru-RU" sz="1600" dirty="0"/>
            <a:t>к </a:t>
          </a:r>
          <a:r>
            <a:rPr lang="ru-RU" sz="1600" dirty="0" err="1"/>
            <a:t>және</a:t>
          </a:r>
          <a:r>
            <a:rPr lang="ru-RU" sz="1600" dirty="0"/>
            <a:t> коммуникация:  автомобиль </a:t>
          </a:r>
          <a:r>
            <a:rPr lang="ru-RU" sz="1600" dirty="0" err="1"/>
            <a:t>жолдарының</a:t>
          </a:r>
          <a:r>
            <a:rPr lang="ru-RU" sz="1600" dirty="0"/>
            <a:t> </a:t>
          </a:r>
          <a:r>
            <a:rPr lang="ru-RU" sz="1600" dirty="0" err="1"/>
            <a:t>жұмыс</a:t>
          </a:r>
          <a:r>
            <a:rPr lang="ru-RU" sz="1600" dirty="0"/>
            <a:t> </a:t>
          </a:r>
          <a:r>
            <a:rPr lang="ru-RU" sz="1600" dirty="0" err="1"/>
            <a:t>істеуін</a:t>
          </a:r>
          <a:r>
            <a:rPr lang="ru-RU" sz="1600" dirty="0"/>
            <a:t> </a:t>
          </a:r>
          <a:r>
            <a:rPr lang="ru-RU" sz="1600" dirty="0" err="1"/>
            <a:t>қамтамасыз</a:t>
          </a:r>
          <a:r>
            <a:rPr lang="ru-RU" sz="1600" dirty="0"/>
            <a:t> </a:t>
          </a:r>
          <a:r>
            <a:rPr lang="ru-RU" sz="1600" dirty="0" err="1"/>
            <a:t>ету</a:t>
          </a:r>
          <a:r>
            <a:rPr lang="ru-RU" sz="1600" dirty="0"/>
            <a:t> 1 848,мы</a:t>
          </a:r>
          <a:r>
            <a:rPr lang="kk-KZ" sz="1600" dirty="0"/>
            <a:t>ң теңге</a:t>
          </a:r>
          <a:r>
            <a:rPr lang="ru-RU" sz="1600" dirty="0"/>
            <a:t> </a:t>
          </a:r>
        </a:p>
      </dgm:t>
    </dgm:pt>
    <dgm:pt modelId="{4541AFE5-89BE-41AF-91BB-005BEE005716}" type="parTrans" cxnId="{21C261C7-BBB6-42E6-95B2-C15E47048B92}">
      <dgm:prSet/>
      <dgm:spPr/>
      <dgm:t>
        <a:bodyPr/>
        <a:lstStyle/>
        <a:p>
          <a:endParaRPr lang="ru-RU"/>
        </a:p>
      </dgm:t>
    </dgm:pt>
    <dgm:pt modelId="{9ADA9D22-83A8-4968-B031-08D2E5AF9154}" type="sibTrans" cxnId="{21C261C7-BBB6-42E6-95B2-C15E47048B92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3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8C70A379-088C-401B-887B-FBA52F6CADF3}" type="pres">
      <dgm:prSet presAssocID="{BAD1F3A4-68E3-480D-B872-6D3B2B5F7F42}" presName="composite" presStyleCnt="0"/>
      <dgm:spPr/>
    </dgm:pt>
    <dgm:pt modelId="{AC94F49E-6E82-4170-9847-34FF2BF127F3}" type="pres">
      <dgm:prSet presAssocID="{BAD1F3A4-68E3-480D-B872-6D3B2B5F7F4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B9183ED-8C59-40F4-9E5E-18D8F9EFA25C}" type="pres">
      <dgm:prSet presAssocID="{BAD1F3A4-68E3-480D-B872-6D3B2B5F7F42}" presName="descendantText" presStyleLbl="alignAcc1" presStyleIdx="1" presStyleCnt="3" custLinFactNeighborX="0" custLinFactNeighborY="9107">
        <dgm:presLayoutVars>
          <dgm:bulletEnabled val="1"/>
        </dgm:presLayoutVars>
      </dgm:prSet>
      <dgm:spPr/>
    </dgm:pt>
    <dgm:pt modelId="{C8D3E431-364D-4751-ADDC-6FA3DE206C0A}" type="pres">
      <dgm:prSet presAssocID="{BB43EC89-13A7-4736-A6A7-2B32C4B41A28}" presName="sp" presStyleCnt="0"/>
      <dgm:spPr/>
    </dgm:pt>
    <dgm:pt modelId="{2158E60E-71F9-4ED6-AA24-887315FD5CC7}" type="pres">
      <dgm:prSet presAssocID="{D037E8DF-3964-4682-9966-FB647205275E}" presName="composite" presStyleCnt="0"/>
      <dgm:spPr/>
    </dgm:pt>
    <dgm:pt modelId="{DE285858-157B-44C9-8143-AB2B5DFF9597}" type="pres">
      <dgm:prSet presAssocID="{D037E8DF-3964-4682-9966-FB647205275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E97C411-4D28-4AB5-84D7-532C56050E21}" type="pres">
      <dgm:prSet presAssocID="{D037E8DF-3964-4682-9966-FB647205275E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AF38E36-B133-46CB-B57E-F7D66F1D8848}" type="presOf" srcId="{84537455-113D-4D85-B730-6853724EDB6C}" destId="{CE97C411-4D28-4AB5-84D7-532C56050E21}" srcOrd="0" destOrd="0" presId="urn:microsoft.com/office/officeart/2005/8/layout/chevron2"/>
    <dgm:cxn modelId="{70C91D48-197B-4290-971B-2F4D19C507ED}" srcId="{D037E8DF-3964-4682-9966-FB647205275E}" destId="{84537455-113D-4D85-B730-6853724EDB6C}" srcOrd="0" destOrd="0" parTransId="{56833003-5F4C-4AC3-9FB7-A1CAD857D688}" sibTransId="{79B898C8-1A71-4337-B343-9F1088DC44F9}"/>
    <dgm:cxn modelId="{C2E92748-66D5-494B-A587-ECDAA35D5FCA}" type="presOf" srcId="{DF76BCE1-11FC-4CCA-8CA5-010E2869A2F1}" destId="{CE97C411-4D28-4AB5-84D7-532C56050E21}" srcOrd="0" destOrd="1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7443DF4C-01BD-4357-BA93-ABAEE26B1585}" srcId="{2AB3AA78-B1F6-4BA7-9E8E-790B09FB2B2F}" destId="{CD9196A2-4F58-4797-8EE2-59EC5B27BE6C}" srcOrd="0" destOrd="0" parTransId="{3C5301D7-7AD1-42D8-8643-6D287D74209F}" sibTransId="{CD90908E-2224-42E4-A7E0-31A7BB8EA55D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64C8ED94-FCB1-4558-8615-E7CB34674C20}" type="presOf" srcId="{D037E8DF-3964-4682-9966-FB647205275E}" destId="{DE285858-157B-44C9-8143-AB2B5DFF9597}" srcOrd="0" destOrd="0" presId="urn:microsoft.com/office/officeart/2005/8/layout/chevron2"/>
    <dgm:cxn modelId="{9597059A-767F-4AE8-9689-C19A035850C5}" type="presOf" srcId="{BAD1F3A4-68E3-480D-B872-6D3B2B5F7F42}" destId="{AC94F49E-6E82-4170-9847-34FF2BF127F3}" srcOrd="0" destOrd="0" presId="urn:microsoft.com/office/officeart/2005/8/layout/chevron2"/>
    <dgm:cxn modelId="{F9A940A6-35CB-4B2D-BE9C-CD2A51DE9A65}" srcId="{BAD1F3A4-68E3-480D-B872-6D3B2B5F7F42}" destId="{7C54DC5E-06EF-4BBD-947B-669BD9ED6710}" srcOrd="0" destOrd="0" parTransId="{CF5369FA-330A-4CC3-95CF-58B6B223FBA2}" sibTransId="{0B662262-5C79-43CF-9C99-40ABA9875D16}"/>
    <dgm:cxn modelId="{E3BB9EA7-CF2D-4C28-B21E-ED147E6B9473}" srcId="{599EAAFF-5704-4226-AE68-B9AA9494A771}" destId="{BAD1F3A4-68E3-480D-B872-6D3B2B5F7F42}" srcOrd="1" destOrd="0" parTransId="{DD85AAD5-87F3-4FF9-BA11-A8CA7C1B6848}" sibTransId="{BB43EC89-13A7-4736-A6A7-2B32C4B41A28}"/>
    <dgm:cxn modelId="{CFF938C1-14CD-4F3C-9D8C-3D11385159CD}" type="presOf" srcId="{CD9196A2-4F58-4797-8EE2-59EC5B27BE6C}" destId="{CDF22A8E-4A77-4ACA-AA7F-D42CD31A674E}" srcOrd="0" destOrd="0" presId="urn:microsoft.com/office/officeart/2005/8/layout/chevron2"/>
    <dgm:cxn modelId="{21C261C7-BBB6-42E6-95B2-C15E47048B92}" srcId="{D037E8DF-3964-4682-9966-FB647205275E}" destId="{DF76BCE1-11FC-4CCA-8CA5-010E2869A2F1}" srcOrd="1" destOrd="0" parTransId="{4541AFE5-89BE-41AF-91BB-005BEE005716}" sibTransId="{9ADA9D22-83A8-4968-B031-08D2E5AF9154}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71D0E0FD-E764-499D-AE87-2EC6DDE4158A}" srcId="{599EAAFF-5704-4226-AE68-B9AA9494A771}" destId="{D037E8DF-3964-4682-9966-FB647205275E}" srcOrd="2" destOrd="0" parTransId="{988C40B0-8F38-4A08-B730-02E151743422}" sibTransId="{CB51B07D-5F61-4371-AC6C-04236AB57CD2}"/>
    <dgm:cxn modelId="{2C2EC3FE-B542-42F4-8E36-27644FA32A37}" type="presOf" srcId="{7C54DC5E-06EF-4BBD-947B-669BD9ED6710}" destId="{1B9183ED-8C59-40F4-9E5E-18D8F9EFA25C}" srcOrd="0" destOrd="0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80412F41-1576-4F50-9432-9FDE6A69789F}" type="presParOf" srcId="{64A48FB5-9FAE-4208-B85C-EF09A2B8ACE7}" destId="{8C70A379-088C-401B-887B-FBA52F6CADF3}" srcOrd="2" destOrd="0" presId="urn:microsoft.com/office/officeart/2005/8/layout/chevron2"/>
    <dgm:cxn modelId="{6E9C79B4-7702-46C1-8175-57C41A687F94}" type="presParOf" srcId="{8C70A379-088C-401B-887B-FBA52F6CADF3}" destId="{AC94F49E-6E82-4170-9847-34FF2BF127F3}" srcOrd="0" destOrd="0" presId="urn:microsoft.com/office/officeart/2005/8/layout/chevron2"/>
    <dgm:cxn modelId="{75C31CE6-12C0-4609-947F-1F5EFD9DF719}" type="presParOf" srcId="{8C70A379-088C-401B-887B-FBA52F6CADF3}" destId="{1B9183ED-8C59-40F4-9E5E-18D8F9EFA25C}" srcOrd="1" destOrd="0" presId="urn:microsoft.com/office/officeart/2005/8/layout/chevron2"/>
    <dgm:cxn modelId="{EBEE84EC-F607-447F-B1C6-7A77CB0FF336}" type="presParOf" srcId="{64A48FB5-9FAE-4208-B85C-EF09A2B8ACE7}" destId="{C8D3E431-364D-4751-ADDC-6FA3DE206C0A}" srcOrd="3" destOrd="0" presId="urn:microsoft.com/office/officeart/2005/8/layout/chevron2"/>
    <dgm:cxn modelId="{33A50BCF-8674-4CE5-BDD3-4887C12E1002}" type="presParOf" srcId="{64A48FB5-9FAE-4208-B85C-EF09A2B8ACE7}" destId="{2158E60E-71F9-4ED6-AA24-887315FD5CC7}" srcOrd="4" destOrd="0" presId="urn:microsoft.com/office/officeart/2005/8/layout/chevron2"/>
    <dgm:cxn modelId="{25A9D613-6A37-45AD-9644-AD5D5CCFA7E7}" type="presParOf" srcId="{2158E60E-71F9-4ED6-AA24-887315FD5CC7}" destId="{DE285858-157B-44C9-8143-AB2B5DFF9597}" srcOrd="0" destOrd="0" presId="urn:microsoft.com/office/officeart/2005/8/layout/chevron2"/>
    <dgm:cxn modelId="{85599052-460D-4643-A37A-9C502D714982}" type="presParOf" srcId="{2158E60E-71F9-4ED6-AA24-887315FD5CC7}" destId="{CE97C411-4D28-4AB5-84D7-532C56050E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69919" y="1567715"/>
          <a:ext cx="1877738" cy="177150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strike="noStrike" kern="1200" baseline="0" dirty="0">
              <a:latin typeface="Calibri"/>
            </a:rPr>
            <a:t>АУДАНДЫҚ БЮДЖЕТ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744907" y="1827146"/>
        <a:ext cx="1327762" cy="1252643"/>
      </dsp:txXfrm>
    </dsp:sp>
    <dsp:sp modelId="{AFDE36B4-3270-49E7-A0B8-D0819E092F8E}">
      <dsp:nvSpPr>
        <dsp:cNvPr id="0" name=""/>
        <dsp:cNvSpPr/>
      </dsp:nvSpPr>
      <dsp:spPr>
        <a:xfrm rot="8563927">
          <a:off x="1584672" y="3438771"/>
          <a:ext cx="240288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420478" y="3824610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Мақсатты трансферттер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57016" y="3861148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57518">
          <a:off x="1362358" y="1556013"/>
          <a:ext cx="2186817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848841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Аудандық бюджеттің субвенциясы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7874" y="886715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7958451">
          <a:off x="4591748" y="1052776"/>
          <a:ext cx="93145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9085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Салықтық  түсімдер 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127396" y="36538"/>
        <a:ext cx="2617003" cy="1174410"/>
      </dsp:txXfrm>
    </dsp:sp>
    <dsp:sp modelId="{48F27339-2B92-42A1-99BF-823C47465689}">
      <dsp:nvSpPr>
        <dsp:cNvPr id="0" name=""/>
        <dsp:cNvSpPr/>
      </dsp:nvSpPr>
      <dsp:spPr>
        <a:xfrm rot="672141">
          <a:off x="5419308" y="2527824"/>
          <a:ext cx="19274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D718-C543-497D-8E73-5DFE4B68B977}">
      <dsp:nvSpPr>
        <dsp:cNvPr id="0" name=""/>
        <dsp:cNvSpPr/>
      </dsp:nvSpPr>
      <dsp:spPr>
        <a:xfrm>
          <a:off x="6272903" y="2187323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Салықтық</a:t>
          </a:r>
          <a:r>
            <a:rPr lang="ru-RU" sz="1400" b="1" kern="1200" dirty="0"/>
            <a:t> </a:t>
          </a:r>
          <a:r>
            <a:rPr lang="ru-RU" sz="1400" b="1" kern="1200" dirty="0" err="1"/>
            <a:t>емес</a:t>
          </a:r>
          <a:r>
            <a:rPr lang="ru-RU" sz="1400" b="1" kern="1200" dirty="0"/>
            <a:t> </a:t>
          </a:r>
          <a:r>
            <a:rPr lang="ru-RU" sz="1400" b="1" kern="1200" dirty="0" err="1"/>
            <a:t>түсiмдер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6322364" y="2236784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98932" y="199489"/>
          <a:ext cx="1326216" cy="928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latin typeface="Times New Roman" pitchFamily="18" charset="0"/>
              <a:cs typeface="Times New Roman" pitchFamily="18" charset="0"/>
            </a:rPr>
            <a:t>1</a:t>
          </a:r>
        </a:p>
      </dsp:txBody>
      <dsp:txXfrm rot="-5400000">
        <a:off x="1" y="464733"/>
        <a:ext cx="928351" cy="397865"/>
      </dsp:txXfrm>
    </dsp:sp>
    <dsp:sp modelId="{CDF22A8E-4A77-4ACA-AA7F-D42CD31A674E}">
      <dsp:nvSpPr>
        <dsp:cNvPr id="0" name=""/>
        <dsp:cNvSpPr/>
      </dsp:nvSpPr>
      <dsp:spPr>
        <a:xfrm rot="5400000">
          <a:off x="4390873" y="-3461965"/>
          <a:ext cx="862040" cy="7787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baseline="0" dirty="0" err="1"/>
            <a:t>Әкім</a:t>
          </a:r>
          <a:r>
            <a:rPr lang="ru-RU" sz="1600" kern="1200" baseline="0" dirty="0"/>
            <a:t> </a:t>
          </a:r>
          <a:r>
            <a:rPr lang="ru-RU" sz="1600" kern="1200" baseline="0" dirty="0" err="1"/>
            <a:t>аппаратының</a:t>
          </a:r>
          <a:r>
            <a:rPr lang="ru-RU" sz="1600" kern="1200" baseline="0" dirty="0"/>
            <a:t> </a:t>
          </a:r>
          <a:r>
            <a:rPr lang="ru-RU" sz="1600" kern="1200" baseline="0" dirty="0" err="1"/>
            <a:t>қызметін</a:t>
          </a:r>
          <a:r>
            <a:rPr lang="ru-RU" sz="1600" kern="1200" baseline="0" dirty="0"/>
            <a:t> </a:t>
          </a:r>
          <a:r>
            <a:rPr lang="ru-RU" sz="1600" kern="1200" baseline="0" dirty="0" err="1"/>
            <a:t>қамтамасыз</a:t>
          </a:r>
          <a:r>
            <a:rPr lang="ru-RU" sz="1600" kern="1200" baseline="0" dirty="0"/>
            <a:t> </a:t>
          </a:r>
          <a:r>
            <a:rPr lang="ru-RU" sz="1600" kern="1200" baseline="0" dirty="0" err="1"/>
            <a:t>ету</a:t>
          </a:r>
          <a:r>
            <a:rPr lang="ru-RU" sz="1600" kern="1200" baseline="0" dirty="0"/>
            <a:t> 51 804,0 </a:t>
          </a:r>
          <a:r>
            <a:rPr lang="ru-RU" sz="1600" kern="1200" baseline="0" dirty="0" err="1"/>
            <a:t>мың</a:t>
          </a:r>
          <a:r>
            <a:rPr lang="ru-RU" sz="1600" kern="1200" baseline="0" dirty="0"/>
            <a:t> </a:t>
          </a:r>
          <a:r>
            <a:rPr lang="ru-RU" sz="1600" kern="1200" baseline="0" dirty="0" err="1"/>
            <a:t>теңге</a:t>
          </a:r>
          <a:r>
            <a:rPr lang="ru-RU" sz="1600" kern="1200" baseline="0" dirty="0"/>
            <a:t> </a:t>
          </a:r>
          <a:endParaRPr lang="ru-RU" sz="1600" kern="1200" baseline="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928352" y="42637"/>
        <a:ext cx="7745003" cy="777878"/>
      </dsp:txXfrm>
    </dsp:sp>
    <dsp:sp modelId="{AC94F49E-6E82-4170-9847-34FF2BF127F3}">
      <dsp:nvSpPr>
        <dsp:cNvPr id="0" name=""/>
        <dsp:cNvSpPr/>
      </dsp:nvSpPr>
      <dsp:spPr>
        <a:xfrm rot="5400000">
          <a:off x="-198932" y="1327441"/>
          <a:ext cx="1326216" cy="928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kern="1200" dirty="0">
              <a:latin typeface="Times New Roman" pitchFamily="18" charset="0"/>
              <a:cs typeface="Times New Roman" pitchFamily="18" charset="0"/>
            </a:rPr>
            <a:t>6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592685"/>
        <a:ext cx="928351" cy="397865"/>
      </dsp:txXfrm>
    </dsp:sp>
    <dsp:sp modelId="{1B9183ED-8C59-40F4-9E5E-18D8F9EFA25C}">
      <dsp:nvSpPr>
        <dsp:cNvPr id="0" name=""/>
        <dsp:cNvSpPr/>
      </dsp:nvSpPr>
      <dsp:spPr>
        <a:xfrm rot="5400000">
          <a:off x="4390873" y="-2255506"/>
          <a:ext cx="862040" cy="7787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Тұрғын-үй-коммуналдық</a:t>
          </a:r>
          <a:r>
            <a:rPr lang="ru-RU" sz="1600" kern="1200" dirty="0"/>
            <a:t> </a:t>
          </a:r>
          <a:r>
            <a:rPr lang="ru-RU" sz="1600" kern="1200" dirty="0" err="1"/>
            <a:t>шаруашылығы</a:t>
          </a:r>
          <a:r>
            <a:rPr lang="ru-RU" sz="1600" kern="1200" dirty="0"/>
            <a:t> 4 925,0 </a:t>
          </a:r>
          <a:r>
            <a:rPr lang="ru-RU" sz="1600" kern="1200" dirty="0" err="1"/>
            <a:t>мың</a:t>
          </a:r>
          <a:r>
            <a:rPr lang="ru-RU" sz="1600" kern="1200" dirty="0"/>
            <a:t> </a:t>
          </a:r>
          <a:r>
            <a:rPr lang="ru-RU" sz="1600" kern="1200" dirty="0" err="1"/>
            <a:t>теңге</a:t>
          </a:r>
          <a:r>
            <a:rPr lang="ru-RU" sz="1600" kern="1200" dirty="0"/>
            <a:t> </a:t>
          </a:r>
        </a:p>
      </dsp:txBody>
      <dsp:txXfrm rot="-5400000">
        <a:off x="928352" y="1249096"/>
        <a:ext cx="7745003" cy="777878"/>
      </dsp:txXfrm>
    </dsp:sp>
    <dsp:sp modelId="{DE285858-157B-44C9-8143-AB2B5DFF9597}">
      <dsp:nvSpPr>
        <dsp:cNvPr id="0" name=""/>
        <dsp:cNvSpPr/>
      </dsp:nvSpPr>
      <dsp:spPr>
        <a:xfrm rot="5400000">
          <a:off x="-198932" y="2455394"/>
          <a:ext cx="1326216" cy="928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600" kern="1200" dirty="0"/>
            <a:t>7</a:t>
          </a:r>
          <a:endParaRPr lang="ru-RU" sz="2600" kern="1200" dirty="0"/>
        </a:p>
      </dsp:txBody>
      <dsp:txXfrm rot="-5400000">
        <a:off x="1" y="2720638"/>
        <a:ext cx="928351" cy="397865"/>
      </dsp:txXfrm>
    </dsp:sp>
    <dsp:sp modelId="{CE97C411-4D28-4AB5-84D7-532C56050E21}">
      <dsp:nvSpPr>
        <dsp:cNvPr id="0" name=""/>
        <dsp:cNvSpPr/>
      </dsp:nvSpPr>
      <dsp:spPr>
        <a:xfrm rot="5400000">
          <a:off x="4390873" y="-1206060"/>
          <a:ext cx="862040" cy="7787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9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 err="1"/>
            <a:t>Көл</a:t>
          </a:r>
          <a:r>
            <a:rPr lang="en-US" sz="1600" kern="1200" dirty="0"/>
            <a:t>i</a:t>
          </a:r>
          <a:r>
            <a:rPr lang="ru-RU" sz="1600" kern="1200" dirty="0"/>
            <a:t>к </a:t>
          </a:r>
          <a:r>
            <a:rPr lang="ru-RU" sz="1600" kern="1200" dirty="0" err="1"/>
            <a:t>және</a:t>
          </a:r>
          <a:r>
            <a:rPr lang="ru-RU" sz="1600" kern="1200" dirty="0"/>
            <a:t> коммуникация:  автомобиль </a:t>
          </a:r>
          <a:r>
            <a:rPr lang="ru-RU" sz="1600" kern="1200" dirty="0" err="1"/>
            <a:t>жолдарының</a:t>
          </a:r>
          <a:r>
            <a:rPr lang="ru-RU" sz="1600" kern="1200" dirty="0"/>
            <a:t> </a:t>
          </a:r>
          <a:r>
            <a:rPr lang="ru-RU" sz="1600" kern="1200" dirty="0" err="1"/>
            <a:t>жұмыс</a:t>
          </a:r>
          <a:r>
            <a:rPr lang="ru-RU" sz="1600" kern="1200" dirty="0"/>
            <a:t> </a:t>
          </a:r>
          <a:r>
            <a:rPr lang="ru-RU" sz="1600" kern="1200" dirty="0" err="1"/>
            <a:t>істеуін</a:t>
          </a:r>
          <a:r>
            <a:rPr lang="ru-RU" sz="1600" kern="1200" dirty="0"/>
            <a:t> </a:t>
          </a:r>
          <a:r>
            <a:rPr lang="ru-RU" sz="1600" kern="1200" dirty="0" err="1"/>
            <a:t>қамтамасыз</a:t>
          </a:r>
          <a:r>
            <a:rPr lang="ru-RU" sz="1600" kern="1200" dirty="0"/>
            <a:t> </a:t>
          </a:r>
          <a:r>
            <a:rPr lang="ru-RU" sz="1600" kern="1200" dirty="0" err="1"/>
            <a:t>ету</a:t>
          </a:r>
          <a:r>
            <a:rPr lang="ru-RU" sz="1600" kern="1200" dirty="0"/>
            <a:t> 1 848,мы</a:t>
          </a:r>
          <a:r>
            <a:rPr lang="kk-KZ" sz="1600" kern="1200" dirty="0"/>
            <a:t>ң теңге</a:t>
          </a:r>
          <a:r>
            <a:rPr lang="ru-RU" sz="1600" kern="1200" dirty="0"/>
            <a:t> </a:t>
          </a:r>
        </a:p>
      </dsp:txBody>
      <dsp:txXfrm rot="-5400000">
        <a:off x="928352" y="2298542"/>
        <a:ext cx="7745003" cy="777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3CDED-AF5E-4B51-8FEA-9768723EC30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6118E-E5AF-429E-9576-4B7A94FB625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6118E-E5AF-429E-9576-4B7A94FB6257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ЖЫЛДАРҒА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 АРНАЛҒАН ОЛЬГИНКА АУЫЛЫНЫҢ</a:t>
            </a:r>
            <a:br>
              <a:rPr lang="kk-KZ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АЗАМАТТЫҚ БЮДЖЕТІ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85723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7110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504" y="661554"/>
            <a:ext cx="9036496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назарларынызға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жерде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бюджеттің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аймақтың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мен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округінің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Бюджет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кодексіне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маслихат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сессиясының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2025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                                                                                   19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желтоқсандағы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№ 40/339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шеш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імімен бекітілген.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     </a:t>
            </a:r>
            <a:endParaRPr lang="ru-RU" sz="2200" dirty="0"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5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ПРОЦЕСТІҢ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әзірлеу және аудандық маслихатқа қарастыру</a:t>
            </a:r>
          </a:p>
          <a:p>
            <a:pPr algn="ctr" defTabSz="615950"/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 қазанға дейін. 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 маслихатын облыстық бюджеттен </a:t>
            </a:r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екі аптадан кешіктірмей</a:t>
            </a:r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үш жылдық мерзімге бекіту.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22733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өтініштерді  қалыптастыру,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бағдарламаларының жобалары,  қорытындылар дайындау және оларды  аудандық бюдеттік комиссияға беру.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0" y="1005763"/>
            <a:ext cx="4799825" cy="9539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ҚАЛЫПТАСТЫРУ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ауылының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І  ОРЫНДАУ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ауылының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7694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мен міндеттемелер бойынша шоғырландырылған кірісті және қаржыландыру жоспарын қалыптастыпу және бекіту.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3216804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 жыл ішінде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іске асыру бойынша шаралар кешенін жүргізу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 мониторинг  жүргізу  және бюджет  қаражатын  басқарудың тиімділігін  бағалау, бюджетті  орындау туралы  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айлық 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  дайындау.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маслихатқа ағымдағы жылдың </a:t>
            </a:r>
          </a:p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1-ші наурызына дейін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аудандық бюджеттің атқарылуы туралы жылдық 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 беруді бекіту.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878008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143513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9614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Ауылының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2026-2028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жж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.(м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.те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ңге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Ауылының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органдардың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ведомстволық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бағынысты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мекемелердің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міндеттерін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функцияларын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асыруға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қолдау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көрсету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нақты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нәтижелерге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кол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жеткізуге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бағытталған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орталықтандырылған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ақша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23072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20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Ауылдық округі</a:t>
            </a:r>
            <a:br>
              <a:rPr lang="kk-KZ" dirty="0"/>
            </a:br>
            <a:r>
              <a:rPr lang="kk-KZ" dirty="0"/>
              <a:t> бюджетінің түсімі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826795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58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258999"/>
              </p:ext>
            </p:extLst>
          </p:nvPr>
        </p:nvGraphicFramePr>
        <p:xfrm>
          <a:off x="755576" y="1556792"/>
          <a:ext cx="7429486" cy="3454202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ТҮСІМДЕР-барлығы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58 163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57 997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61 242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8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14 409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14 350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15 400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435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252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265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Негізгі капиталды сатудан түсетін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Трансферттер түсімі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43 319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43 395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45 577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85326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97864" y="285728"/>
            <a:ext cx="836446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 2026-2028жылдардағы ауылының бюджетінің түсімінің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құрылымы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2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630596"/>
              </p:ext>
            </p:extLst>
          </p:nvPr>
        </p:nvGraphicFramePr>
        <p:xfrm>
          <a:off x="971600" y="1412776"/>
          <a:ext cx="7488831" cy="2814100"/>
        </p:xfrm>
        <a:graphic>
          <a:graphicData uri="http://schemas.openxmlformats.org/drawingml/2006/table">
            <a:tbl>
              <a:tblPr/>
              <a:tblGrid>
                <a:gridCol w="405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58 577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59 997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61 242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4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сипаттағы мемлекеттік 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51 804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53 359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54 271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Тұрғын-үй-коммуналдық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4 925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4 908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5 154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және байланыс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1 848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1 730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1 817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Басқалар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63828" y="476672"/>
            <a:ext cx="75245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5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А</a:t>
            </a:r>
            <a:r>
              <a:rPr lang="kk-KZ" sz="4000" dirty="0"/>
              <a:t>уылдық округі бюджетінің</a:t>
            </a:r>
            <a:br>
              <a:rPr lang="kk-KZ" sz="4000" dirty="0"/>
            </a:br>
            <a:r>
              <a:rPr lang="kk-KZ" sz="4000" dirty="0"/>
              <a:t>салалары бойынша үлес салмағы</a:t>
            </a:r>
            <a:endParaRPr lang="ru-RU" sz="40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52908999"/>
              </p:ext>
            </p:extLst>
          </p:nvPr>
        </p:nvGraphicFramePr>
        <p:xfrm>
          <a:off x="1619672" y="1881565"/>
          <a:ext cx="609600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7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92472246"/>
              </p:ext>
            </p:extLst>
          </p:nvPr>
        </p:nvGraphicFramePr>
        <p:xfrm>
          <a:off x="285720" y="2564903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51520" y="1340769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Салалар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округ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шығындары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dell\Desktop\ГРАЖДАНСКИЙ БЮДЖЕТ\ЖКХ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62689"/>
            <a:ext cx="1440160" cy="14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39381" y="6035220"/>
            <a:ext cx="8120117" cy="477194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0795" rIns="10795" bIns="10795" numCol="1" spcCol="1270" anchor="ctr" anchorCtr="0">
            <a:noAutofit/>
          </a:bodyPr>
          <a:lstStyle/>
          <a:p>
            <a:pPr marL="0" lvl="1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.</a:t>
            </a:r>
            <a:endParaRPr lang="ru-RU" sz="1700" kern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5338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5225</TotalTime>
  <Words>467</Words>
  <Application>Microsoft Office PowerPoint</Application>
  <PresentationFormat>Экран (4:3)</PresentationFormat>
  <Paragraphs>109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 2026-2028 ЖЫЛДАРҒА АРНАЛҒАН ОЛЬГИНКА АУЫЛЫНЫҢ АЗАМАТТЫҚ БЮДЖЕТІ</vt:lpstr>
      <vt:lpstr>Презентация PowerPoint</vt:lpstr>
      <vt:lpstr>Презентация PowerPoint</vt:lpstr>
      <vt:lpstr>Ауылының бюджеті 2026-2028 жж.(мың.теңге) Ауылының бюджеті - бұл аудандық мемлекеттік органдардың, ведомстволық бағынысты мекемелердің міндеттерін және функцияларын жүзеге асыруға қаржылық қолдау көрсету және нақты нәтижелерге кол жеткізуге бағытталған мемлекеттік саясатты жүзеге асыру үшін арналған орталықтандырылған ақша қоры </vt:lpstr>
      <vt:lpstr>Ауылдық округі  бюджетінің түсімі</vt:lpstr>
      <vt:lpstr>Презентация PowerPoint</vt:lpstr>
      <vt:lpstr>Презентация PowerPoint</vt:lpstr>
      <vt:lpstr>Ауылдық округі бюджетінің салалары бойынша үлес салмағы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231</cp:revision>
  <cp:lastPrinted>2018-01-19T10:47:01Z</cp:lastPrinted>
  <dcterms:created xsi:type="dcterms:W3CDTF">2016-01-18T05:29:55Z</dcterms:created>
  <dcterms:modified xsi:type="dcterms:W3CDTF">2026-10-19T08:21:55Z</dcterms:modified>
</cp:coreProperties>
</file>