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6"/>
  </p:notesMasterIdLst>
  <p:sldIdLst>
    <p:sldId id="256" r:id="rId2"/>
    <p:sldId id="297" r:id="rId3"/>
    <p:sldId id="283" r:id="rId4"/>
    <p:sldId id="284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2836" autoAdjust="0"/>
    <p:restoredTop sz="94660"/>
  </p:normalViewPr>
  <p:slideViewPr>
    <p:cSldViewPr snapToGrid="0">
      <p:cViewPr varScale="1">
        <p:scale>
          <a:sx n="82" d="100"/>
          <a:sy n="82" d="100"/>
        </p:scale>
        <p:origin x="360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997AAA-C7F9-40EF-A1D1-67E7222A567E}" type="datetimeFigureOut">
              <a:rPr lang="ru-RU" smtClean="0"/>
              <a:pPr/>
              <a:t>28.10.2026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4FA813-F6E2-4C89-8110-CF76C688032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28327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pPr/>
              <a:t>10/28/2026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10/28/2026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pPr/>
              <a:t>10/28/2026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pPr/>
              <a:t>10/28/2026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pPr/>
              <a:t>10/28/2026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10/28/2026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10/28/2026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10/28/2026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10/28/2026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10/28/2026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10/28/2026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10/28/2026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10/28/2026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10/28/2026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10/28/2026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10/28/2026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10/28/2026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RU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RU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pPr/>
              <a:t>10/28/2026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54954" y="1185705"/>
            <a:ext cx="10229325" cy="2502040"/>
          </a:xfrm>
        </p:spPr>
        <p:txBody>
          <a:bodyPr/>
          <a:lstStyle/>
          <a:p>
            <a:pPr algn="ctr"/>
            <a:r>
              <a:rPr lang="ru-RU" sz="4400" i="1" dirty="0"/>
              <a:t>"Ақсу қаласының ауыл шаруашылығы бөлімі" ММ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54955" y="4541854"/>
            <a:ext cx="8825658" cy="1626934"/>
          </a:xfrm>
        </p:spPr>
        <p:txBody>
          <a:bodyPr>
            <a:normAutofit/>
          </a:bodyPr>
          <a:lstStyle/>
          <a:p>
            <a:pPr algn="ctr"/>
            <a:r>
              <a:rPr lang="ru-RU" i="1" dirty="0"/>
              <a:t>                 Нақтыланған бюджет</a:t>
            </a:r>
          </a:p>
          <a:p>
            <a:pPr algn="ctr"/>
            <a:endParaRPr lang="ru-RU" i="1" dirty="0"/>
          </a:p>
        </p:txBody>
      </p:sp>
    </p:spTree>
    <p:extLst>
      <p:ext uri="{BB962C8B-B14F-4D97-AF65-F5344CB8AC3E}">
        <p14:creationId xmlns:p14="http://schemas.microsoft.com/office/powerpoint/2010/main" val="17832029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34629" y="1354821"/>
            <a:ext cx="9762186" cy="32821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"Ақсу қаласының ауыл шаруашылығы бөлімі"               </a:t>
            </a:r>
            <a:r>
              <a:rPr lang="ru-RU" sz="28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мемлекеттік</a:t>
            </a:r>
            <a:r>
              <a:rPr lang="ru-RU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мекемесінің азаматтық бюджеті 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2026-2028 жылдар, Ақсу қаласының шешімімен бекітілген 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қалалық мәслихаттың 2026 жылғы 5 қазандағы № 301/55 "Ақсу қаласының 2026-2028 жылдарға арналған бюджеті туралы"</a:t>
            </a:r>
            <a:endParaRPr lang="ru-RU" sz="2800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30230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08870" y="122830"/>
            <a:ext cx="9404723" cy="491319"/>
          </a:xfrm>
        </p:spPr>
        <p:txBody>
          <a:bodyPr/>
          <a:lstStyle/>
          <a:p>
            <a:pPr algn="ctr"/>
            <a:r>
              <a:rPr lang="ru-RU" sz="3200" i="1" dirty="0">
                <a:solidFill>
                  <a:schemeClr val="tx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Мемлекеттік органның негізгі функциялары</a:t>
            </a:r>
            <a:endParaRPr lang="ru-RU" sz="3200" i="1" dirty="0">
              <a:solidFill>
                <a:schemeClr val="tx1">
                  <a:lumMod val="85000"/>
                </a:schemeClr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93368817"/>
              </p:ext>
            </p:extLst>
          </p:nvPr>
        </p:nvGraphicFramePr>
        <p:xfrm>
          <a:off x="0" y="769734"/>
          <a:ext cx="12192000" cy="216862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22376">
                  <a:extLst>
                    <a:ext uri="{9D8B030D-6E8A-4147-A177-3AD203B41FA5}">
                      <a16:colId xmlns:a16="http://schemas.microsoft.com/office/drawing/2014/main" val="2759906187"/>
                    </a:ext>
                  </a:extLst>
                </a:gridCol>
                <a:gridCol w="7169624">
                  <a:extLst>
                    <a:ext uri="{9D8B030D-6E8A-4147-A177-3AD203B41FA5}">
                      <a16:colId xmlns:a16="http://schemas.microsoft.com/office/drawing/2014/main" val="2814276094"/>
                    </a:ext>
                  </a:extLst>
                </a:gridCol>
              </a:tblGrid>
              <a:tr h="431269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Атауы</a:t>
                      </a:r>
                      <a:r>
                        <a:rPr lang="ru-RU" sz="1200" baseline="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бюджеттік бағдарламаның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Мемлекеттік органның негізгі функциялары:</a:t>
                      </a: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7435801"/>
                  </a:ext>
                </a:extLst>
              </a:tr>
              <a:tr h="760372">
                <a:tc>
                  <a:txBody>
                    <a:bodyPr/>
                    <a:lstStyle/>
                    <a:p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Мемлекеттік саясатты іске асыру жөніндегі қызметтер</a:t>
                      </a:r>
                      <a:r>
                        <a:rPr lang="ru-RU" sz="1200" b="1" baseline="0" dirty="0">
                          <a:latin typeface="Times New Roman" pitchFamily="18" charset="0"/>
                          <a:cs typeface="Times New Roman" pitchFamily="18" charset="0"/>
                        </a:rPr>
                        <a:t> жергілікті деңгейде ауыл шаруашылығы саласында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Жетекшілік ететін саладағы/аядағы мемлекеттік саясаттың негізгі бағыттары:</a:t>
                      </a:r>
                    </a:p>
                    <a:p>
                      <a:pPr algn="l"/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 1) ауылдық аумақтардың әлеуметтік және инженерлік инфрақұрылымын дамытуға жәрдемдесу және ауыл халқын қолайлы тұрмыс жағдайларымен қамтамасыз ету;</a:t>
                      </a:r>
                    </a:p>
                    <a:p>
                      <a:pPr algn="l"/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 2) қаланың азық-түлік қауіпсіздігін қамтамасыз етуге жәрдемдесу;</a:t>
                      </a:r>
                    </a:p>
                    <a:p>
                      <a:pPr algn="l"/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 3) бәсекеге қабілетті ауыл шаруашылығы өнімін және оны қайта өңдеу өнімдерін өндіру үшін экономикалық жағдайлар жасау;</a:t>
                      </a:r>
                    </a:p>
                    <a:p>
                      <a:pPr algn="l"/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 4) Ақсу өңірі аумағында агробизнестің тиімді жүйесін қалыптастыруға жәрдемдесу;</a:t>
                      </a:r>
                    </a:p>
                    <a:p>
                      <a:pPr algn="l"/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 5) өңірлік деңгейде ауыл шаруашылығы өндірісін мемлекеттік қолдау шараларын іске асыру.</a:t>
                      </a:r>
                    </a:p>
                    <a:p>
                      <a:pPr algn="l"/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143726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833419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61118" y="0"/>
            <a:ext cx="9404723" cy="546539"/>
          </a:xfrm>
        </p:spPr>
        <p:txBody>
          <a:bodyPr/>
          <a:lstStyle/>
          <a:p>
            <a:pPr algn="ctr"/>
            <a:r>
              <a:rPr lang="ru-RU" sz="4000" i="1" dirty="0"/>
              <a:t>2026 жылға арналған бюджет</a:t>
            </a:r>
            <a:endParaRPr lang="ru-RU" i="1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14611086"/>
              </p:ext>
            </p:extLst>
          </p:nvPr>
        </p:nvGraphicFramePr>
        <p:xfrm>
          <a:off x="102637" y="926379"/>
          <a:ext cx="11866450" cy="17928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29423">
                  <a:extLst>
                    <a:ext uri="{9D8B030D-6E8A-4147-A177-3AD203B41FA5}">
                      <a16:colId xmlns:a16="http://schemas.microsoft.com/office/drawing/2014/main" val="2759906187"/>
                    </a:ext>
                  </a:extLst>
                </a:gridCol>
                <a:gridCol w="2661313">
                  <a:extLst>
                    <a:ext uri="{9D8B030D-6E8A-4147-A177-3AD203B41FA5}">
                      <a16:colId xmlns:a16="http://schemas.microsoft.com/office/drawing/2014/main" val="2814276094"/>
                    </a:ext>
                  </a:extLst>
                </a:gridCol>
                <a:gridCol w="3575714">
                  <a:extLst>
                    <a:ext uri="{9D8B030D-6E8A-4147-A177-3AD203B41FA5}">
                      <a16:colId xmlns:a16="http://schemas.microsoft.com/office/drawing/2014/main" val="315522756"/>
                    </a:ext>
                  </a:extLst>
                </a:gridCol>
              </a:tblGrid>
              <a:tr h="533253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Атауы</a:t>
                      </a:r>
                      <a:r>
                        <a:rPr lang="ru-RU" sz="1400" baseline="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бюджеттік бағдарламаның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2026 жылға бекітілген жоспар</a:t>
                      </a: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2026 жылға нақтыланған жоспар</a:t>
                      </a: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7435801"/>
                  </a:ext>
                </a:extLst>
              </a:tr>
              <a:tr h="741446">
                <a:tc>
                  <a:txBody>
                    <a:bodyPr/>
                    <a:lstStyle/>
                    <a:p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Барлығы:</a:t>
                      </a:r>
                    </a:p>
                    <a:p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Мемлекеттік саясатты іске асыру жөніндегі қызметтер</a:t>
                      </a:r>
                      <a:r>
                        <a:rPr lang="ru-RU" sz="1400" b="1" baseline="0" dirty="0">
                          <a:latin typeface="Times New Roman" pitchFamily="18" charset="0"/>
                          <a:cs typeface="Times New Roman" pitchFamily="18" charset="0"/>
                        </a:rPr>
                        <a:t> жергілікті деңгейде ауыл шаруашылығын дамыту саласында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46496,0</a:t>
                      </a:r>
                    </a:p>
                    <a:p>
                      <a:pPr algn="ctr"/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46496,0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50496,0</a:t>
                      </a:r>
                    </a:p>
                    <a:p>
                      <a:pPr algn="ctr"/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50496,0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1437261"/>
                  </a:ext>
                </a:extLst>
              </a:tr>
              <a:tr h="517540">
                <a:tc>
                  <a:txBody>
                    <a:bodyPr/>
                    <a:lstStyle/>
                    <a:p>
                      <a:r>
                        <a:rPr lang="ru-RU" sz="1400" i="1" dirty="0">
                          <a:latin typeface="Times New Roman" pitchFamily="18" charset="0"/>
                          <a:cs typeface="Times New Roman" pitchFamily="18" charset="0"/>
                        </a:rPr>
                        <a:t>Жергілікті бюджет қаражаты есебінен</a:t>
                      </a:r>
                    </a:p>
                    <a:p>
                      <a:endParaRPr lang="ru-RU" sz="140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46496,0</a:t>
                      </a:r>
                    </a:p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50496,0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3031029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0415752" y="557048"/>
            <a:ext cx="13531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мың теңге</a:t>
            </a:r>
          </a:p>
        </p:txBody>
      </p:sp>
    </p:spTree>
    <p:extLst>
      <p:ext uri="{BB962C8B-B14F-4D97-AF65-F5344CB8AC3E}">
        <p14:creationId xmlns:p14="http://schemas.microsoft.com/office/powerpoint/2010/main" val="278334192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1618</TotalTime>
  <Words>197</Words>
  <Application>Microsoft Office PowerPoint</Application>
  <PresentationFormat>Широкоэкранный</PresentationFormat>
  <Paragraphs>31</Paragraphs>
  <Slides>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9" baseType="lpstr">
      <vt:lpstr>Calibri</vt:lpstr>
      <vt:lpstr>Century Gothic</vt:lpstr>
      <vt:lpstr>Times New Roman</vt:lpstr>
      <vt:lpstr>Wingdings 3</vt:lpstr>
      <vt:lpstr>Ион</vt:lpstr>
      <vt:lpstr>"Ақсу қаласының ауыл шаруашылығы бөлімі" ММ</vt:lpstr>
      <vt:lpstr>Презентация PowerPoint</vt:lpstr>
      <vt:lpstr>Мемлекеттік органның негізгі функциялары</vt:lpstr>
      <vt:lpstr>2026 жылға арналған бюджет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Гражданский бюджет                               ГУ «Отдел экономики и бюджетного планирования              города Аксу»</dc:title>
  <dc:creator>Yandex.Translate</dc:creator>
  <dc:description>Translated with Yandex.Translate</dc:description>
  <cp:lastModifiedBy>Admin</cp:lastModifiedBy>
  <cp:revision>151</cp:revision>
  <cp:lastPrinted>2022-07-11T08:05:49Z</cp:lastPrinted>
  <dcterms:created xsi:type="dcterms:W3CDTF">2019-11-13T03:03:50Z</dcterms:created>
  <dcterms:modified xsi:type="dcterms:W3CDTF">2026-10-28T12:49:02Z</dcterms:modified>
</cp:coreProperties>
</file>