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76" r:id="rId4"/>
    <p:sldId id="270" r:id="rId5"/>
    <p:sldId id="275" r:id="rId6"/>
    <p:sldId id="27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-123" initials="U" lastIdx="1" clrIdx="0">
    <p:extLst>
      <p:ext uri="{19B8F6BF-5375-455C-9EA6-DF929625EA0E}">
        <p15:presenceInfo xmlns:p15="http://schemas.microsoft.com/office/powerpoint/2012/main" userId="User-123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016E4"/>
    <a:srgbClr val="003399"/>
    <a:srgbClr val="0000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3" autoAdjust="0"/>
    <p:restoredTop sz="94807" autoAdjust="0"/>
  </p:normalViewPr>
  <p:slideViewPr>
    <p:cSldViewPr>
      <p:cViewPr varScale="1">
        <p:scale>
          <a:sx n="109" d="100"/>
          <a:sy n="109" d="100"/>
        </p:scale>
        <p:origin x="1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ctr">
              <a:defRPr lang="ru-RU" sz="21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 err="1">
                <a:solidFill>
                  <a:srgbClr val="000000"/>
                </a:solidFill>
              </a:rPr>
              <a:t>Көлемі</a:t>
            </a:r>
            <a:r>
              <a:rPr lang="ru-RU" sz="1800" dirty="0">
                <a:solidFill>
                  <a:srgbClr val="000000"/>
                </a:solidFill>
              </a:rPr>
              <a:t> Бюджет көлемі, .млн. теңге</a:t>
            </a:r>
          </a:p>
        </c:rich>
      </c:tx>
      <c:layout>
        <c:manualLayout>
          <c:xMode val="edge"/>
          <c:yMode val="edge"/>
          <c:x val="7.079836894866906E-2"/>
          <c:y val="4.786291286473262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"/>
          <c:y val="0.13797458222694092"/>
          <c:w val="0.95151423502769872"/>
          <c:h val="0.5397723397947368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Бюджетті атқару және коммуналдық меншікті басқару саласындағы мемлекеттік саясатты іске асыру жөніндегі қызметтер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43785</c:v>
                </c:pt>
                <c:pt idx="1">
                  <c:v>43844</c:v>
                </c:pt>
                <c:pt idx="2">
                  <c:v>44793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8A-4370-AB64-2339596545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Берілетін ағымдағы нысаналы трансферттер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8A-4370-AB64-2339596545A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Субвенциялар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337339</c:v>
                </c:pt>
                <c:pt idx="1">
                  <c:v>331152</c:v>
                </c:pt>
                <c:pt idx="2">
                  <c:v>331152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8A-4370-AB64-2339596545A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Жоғары тұрған бюджетпен борышты өтеу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54564</c:v>
                </c:pt>
                <c:pt idx="1">
                  <c:v>53282</c:v>
                </c:pt>
                <c:pt idx="2">
                  <c:v>51188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8A-4370-AB64-2339596545A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ЖАО резерві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20783</c:v>
                </c:pt>
                <c:pt idx="1">
                  <c:v>25438</c:v>
                </c:pt>
                <c:pt idx="2">
                  <c:v>25937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8A-4370-AB64-2339596545A1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ЖАО-ның сыйақы төлеу бойынша борышына қызмет көрсету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</c:v>
                </c:pt>
                <c:pt idx="1">
                  <c:v>2028 ж</c:v>
                </c:pt>
                <c:pt idx="2">
                  <c:v>2029 ж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100257</c:v>
                </c:pt>
                <c:pt idx="1">
                  <c:v>100458</c:v>
                </c:pt>
                <c:pt idx="2">
                  <c:v>100357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88A-4370-AB64-233959654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511680"/>
        <c:axId val="157513216"/>
      </c:barChart>
      <c:catAx>
        <c:axId val="157511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513216"/>
        <c:crosses val="autoZero"/>
        <c:auto val="1"/>
        <c:lblAlgn val="ctr"/>
        <c:lblOffset val="100"/>
        <c:noMultiLvlLbl val="0"/>
      </c:catAx>
      <c:valAx>
        <c:axId val="157513216"/>
        <c:scaling>
          <c:orientation val="minMax"/>
          <c:max val="1"/>
        </c:scaling>
        <c:delete val="1"/>
        <c:axPos val="l"/>
        <c:majorGridlines/>
        <c:numFmt formatCode="0%" sourceLinked="0"/>
        <c:majorTickMark val="out"/>
        <c:minorTickMark val="none"/>
        <c:tickLblPos val="nextTo"/>
        <c:crossAx val="15751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75895516146552"/>
          <c:w val="1"/>
          <c:h val="0.24104483853448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000" b="0" i="0" u="none" strike="noStrike" kern="1200" baseline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19daf79-1a82-42fe-bea8-c116c0fbedd6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114308911223901E-4"/>
          <c:y val="7.3340034264885695E-2"/>
          <c:w val="0.55777888985320601"/>
          <c:h val="0.840311839139407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BC3-4881-8076-363280875C2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BC3-4881-8076-363280875C2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0BC3-4881-8076-363280875C2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0BC3-4881-8076-363280875C20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0BC3-4881-8076-363280875C2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0BC3-4881-8076-363280875C20}"/>
              </c:ext>
            </c:extLst>
          </c:dPt>
          <c:dLbls>
            <c:dLbl>
              <c:idx val="2"/>
              <c:layout>
                <c:manualLayout>
                  <c:x val="2.6666480024636747E-2"/>
                  <c:y val="4.986443055339476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C3-4881-8076-363280875C2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10%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BC3-4881-8076-363280875C20}"/>
                </c:ext>
              </c:extLst>
            </c:dLbl>
            <c:dLbl>
              <c:idx val="5"/>
              <c:layout>
                <c:manualLayout>
                  <c:x val="0"/>
                  <c:y val="-2.9254366271753394E-2"/>
                </c:manualLayout>
              </c:layout>
              <c:tx>
                <c:rich>
                  <a:bodyPr/>
                  <a:lstStyle/>
                  <a:p>
                    <a:fld id="{869427AE-F54A-4716-BF8E-ABD17F7F8FC9}" type="PERCENTAGE">
                      <a:rPr lang="en-US">
                        <a:solidFill>
                          <a:schemeClr val="tx2">
                            <a:lumMod val="25000"/>
                          </a:schemeClr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BC3-4881-8076-363280875C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800" b="0" i="0" u="none" strike="noStrike" kern="1200" baseline="0">
                    <a:solidFill>
                      <a:schemeClr val="tx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Жалпы сипаттағы мемлекеттік 
қызметтер  
</c:v>
                </c:pt>
                <c:pt idx="1">
                  <c:v>ЖАО резерві</c:v>
                </c:pt>
                <c:pt idx="2">
                  <c:v>Сыйақыларды төлеу бойынша ЖАО борышын қызмет ету</c:v>
                </c:pt>
                <c:pt idx="3">
                  <c:v>Трансферттер
</c:v>
                </c:pt>
                <c:pt idx="4">
                  <c:v>Субвенциялар</c:v>
                </c:pt>
                <c:pt idx="5">
                  <c:v>Жоғары тұрған бюджет алдындағы негізгі борышты өтеу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43785</c:v>
                </c:pt>
                <c:pt idx="1">
                  <c:v>20783</c:v>
                </c:pt>
                <c:pt idx="2">
                  <c:v>100257</c:v>
                </c:pt>
                <c:pt idx="3">
                  <c:v>0</c:v>
                </c:pt>
                <c:pt idx="4">
                  <c:v>337339</c:v>
                </c:pt>
                <c:pt idx="5">
                  <c:v>54564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C3-4881-8076-363280875C2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7195878477374296"/>
          <c:y val="0.122271117323433"/>
          <c:w val="0.428041263259134"/>
          <c:h val="0.8170244517993849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1" i="0" u="none" strike="noStrike" kern="1200" baseline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860c6a1-80ae-48a9-832d-b13377e5dd87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endParaRPr lang="ru-RU" altLang="ru-RU" dirty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823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78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77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589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62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529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04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8596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61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626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1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t>28.10.2026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1104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071546"/>
            <a:ext cx="7572428" cy="4572032"/>
          </a:xfrm>
        </p:spPr>
        <p:txBody>
          <a:bodyPr>
            <a:noAutofit/>
          </a:bodyPr>
          <a:lstStyle/>
          <a:p>
            <a:pPr algn="ctr"/>
            <a:r>
              <a:rPr lang="ru-RU" sz="5000" i="1" dirty="0">
                <a:solidFill>
                  <a:srgbClr val="000099"/>
                </a:solidFill>
              </a:rPr>
              <a:t>УСПЕН АУДАНЫ ҚАРЖЫ БӨЛІМІНІҢ 2027-2029 ЖЫЛДАРҒА АРНАЛҒАН АЗАМАТТЫҚ БЮДЖЕТТІҢ</a:t>
            </a:r>
            <a:r>
              <a:rPr lang="en-US" sz="5000" i="1" dirty="0">
                <a:solidFill>
                  <a:srgbClr val="000099"/>
                </a:solidFill>
              </a:rPr>
              <a:t> ЖОБАСЫ</a:t>
            </a:r>
            <a:br>
              <a:rPr lang="ru-RU" sz="5000" i="1" dirty="0">
                <a:solidFill>
                  <a:srgbClr val="000099"/>
                </a:solidFill>
              </a:rPr>
            </a:br>
            <a:endParaRPr lang="ru-RU" sz="5000" i="1" dirty="0">
              <a:solidFill>
                <a:srgbClr val="000099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Құрметті сайт қонақтары!</a:t>
            </a: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00108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2027-2029 жылдарға арналған, қаржы бөлімі бюджетінің негізгі көрсеткіштері туралы, оны</a:t>
            </a:r>
            <a:r>
              <a:rPr lang="en-US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қалыптастыру параметрлері, бюджет қаражаттардын шығын бағыттары туралы ақпарат бар  болған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бюджеттің жобасы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ұсынылады.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құжат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8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қаржы бөлімі бюджетінің түсімдері мен шығыстары туралы толық ақпаратты қамтиды.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429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</a:t>
            </a:r>
            <a:r>
              <a:rPr lang="ru-RU" sz="4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дерісінің</a:t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 базасы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85720" y="1554162"/>
            <a:ext cx="8501122" cy="4525963"/>
          </a:xfrm>
        </p:spPr>
        <p:txBody>
          <a:bodyPr>
            <a:normAutofit lnSpcReduction="10000"/>
          </a:bodyPr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sz="2800" dirty="0">
                <a:latin typeface="Arial Narrow" panose="020B0606020202030204" pitchFamily="34" charset="0"/>
              </a:rPr>
              <a:t>	</a:t>
            </a:r>
          </a:p>
          <a:p>
            <a:pPr algn="just"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		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 ауданы қаржы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 бюджетті</a:t>
            </a:r>
            <a:r>
              <a:rPr lang="" alt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жобасы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Қазақстан Республикасы</a:t>
            </a:r>
            <a:r>
              <a:rPr lang="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 2025 жылғы 15 наурыздағы 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№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171-V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I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Бюджеттік</a:t>
            </a: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кодексі</a:t>
            </a:r>
            <a:r>
              <a:rPr lang="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не сәйкес</a:t>
            </a:r>
            <a:r>
              <a:rPr lang="kk-KZ" altLang="en-US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 жылдық мерзімге әзірленген</a:t>
            </a:r>
            <a:r>
              <a:rPr lang="ru-RU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altLang="en-US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alt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2027-2029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кодекстеріне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құрылған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/>
          <p:nvPr/>
        </p:nvSpPr>
        <p:spPr>
          <a:xfrm>
            <a:off x="3500430" y="1071546"/>
            <a:ext cx="1481496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Орындау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36443" y="214290"/>
            <a:ext cx="4465710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Бюджеттік</a:t>
            </a: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үдерісінің</a:t>
            </a: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сызбасы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85786" y="1857364"/>
            <a:ext cx="2288383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Уәкілетті орган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86380" y="1857364"/>
            <a:ext cx="2094932" cy="430887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 бөлімі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00694" y="2857496"/>
            <a:ext cx="3000396" cy="1107996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 жасау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72132" y="5072074"/>
            <a:ext cx="3357586" cy="1446550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Қала бюджетінің орындалуы бойынша жылдық есепті қалыптастыру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85786" y="5072074"/>
            <a:ext cx="3429024" cy="1107996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жоспарына өзгерістер енгізу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85786" y="2857496"/>
            <a:ext cx="3929090" cy="1785104"/>
          </a:xfrm>
          <a:prstGeom prst="rect">
            <a:avLst/>
          </a:prstGeom>
          <a:ln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Қалалық мәслихаттың шешімімен қала бюджетінің атқарылуы жөніндегі жылдық есепті бекіту</a:t>
            </a:r>
          </a:p>
        </p:txBody>
      </p:sp>
      <p:cxnSp>
        <p:nvCxnSpPr>
          <p:cNvPr id="11" name="Прямая со стрелкой 10"/>
          <p:cNvCxnSpPr>
            <a:endCxn id="3" idx="0"/>
          </p:cNvCxnSpPr>
          <p:nvPr/>
        </p:nvCxnSpPr>
        <p:spPr>
          <a:xfrm rot="16200000" flipH="1">
            <a:off x="4049399" y="879767"/>
            <a:ext cx="357190" cy="2636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3143240" y="1500174"/>
            <a:ext cx="642942" cy="35719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143240" y="2071678"/>
            <a:ext cx="2000264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>
            <a:off x="4714876" y="2285992"/>
            <a:ext cx="571504" cy="57150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4786314" y="3429000"/>
            <a:ext cx="633418" cy="952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 flipV="1">
            <a:off x="4286248" y="3929066"/>
            <a:ext cx="1214446" cy="114300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286248" y="5572140"/>
            <a:ext cx="1214446" cy="1588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vert="vert270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600" b="1" dirty="0">
                <a:solidFill>
                  <a:srgbClr val="000000"/>
                </a:solidFill>
                <a:latin typeface="Times New Roman (Основной текст)"/>
              </a:rPr>
              <a:t>31 желтоқсанда аяқталады</a:t>
            </a: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571480"/>
            <a:ext cx="8686800" cy="956288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     </a:t>
            </a:r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 атқару үшін мынадай құжаттар негіз болып табылады</a:t>
            </a: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vert="vert270"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600" b="1" dirty="0">
                <a:solidFill>
                  <a:srgbClr val="000000"/>
                </a:solidFill>
                <a:latin typeface="Times New Roman (Основной текст)"/>
              </a:rPr>
              <a:t>1 қаңтардан басталады</a:t>
            </a: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АТҚАРЫЛУЫ</a:t>
            </a: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71538" y="2571744"/>
            <a:ext cx="6934200" cy="465135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бюджет туралы Заң және мәслихаттың жергілікті бюджет туралы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727078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бюджет туралы заңды немесе жергілікті бюджет туралы мәслихаттың шешімін іске асыру туралы ҚР Үкіметінің немесе әкімдіктің қаулылары</a:t>
            </a: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71538" y="3929066"/>
            <a:ext cx="6934200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 трансферттер бойынша нәтижелер туралы келісімдер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71538" y="4572008"/>
            <a:ext cx="6934200" cy="52387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Міндеттемелер бойынша қаржыландырудың жиынтық жоспары, түсімдердің және төлемдер бойынша қаржыландырудың жиынтық жоспары</a:t>
            </a: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71538" y="5143512"/>
            <a:ext cx="6934200" cy="458788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 бағдарламалар әкімшілерінің міндеттемелері мен төлемдері бойынша қаржыландыру жоспарлары</a:t>
            </a: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71538" y="5643578"/>
            <a:ext cx="6934200" cy="455612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мекемелердің міндеттемелері мен төлемдері бойынша қаржыландырудың жеке жоспарлары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71538" y="6215082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кодексіне сәйкес бюджеттің атқарылу тәртібін айқындайтын нормативтік-құқықтық актілер</a:t>
            </a: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 ауданы қаржы </a:t>
            </a:r>
            <a:r>
              <a:rPr lang="ru-RU" sz="2800" dirty="0" err="1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бөлімінің</a:t>
            </a:r>
            <a:r>
              <a:rPr lang="ru-RU" sz="2800" dirty="0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2027-2029 жылдарға </a:t>
            </a:r>
            <a:r>
              <a:rPr lang="ru-RU" sz="2800" dirty="0" err="1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бюджеттің</a:t>
            </a:r>
            <a:r>
              <a:rPr lang="ru-RU" sz="2800" dirty="0">
                <a:solidFill>
                  <a:srgbClr val="2016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ЖОБАСЫ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3929058" cy="4857784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rgbClr val="000000"/>
                </a:solidFill>
              </a:rPr>
              <a:t>Азаматтық бюджет - бұл республикалық және жергілікті бюджеттердің негізгі ережелерін ашатын, бұқаралық ақпарат құралдарында жұртшылыққа қолжетімді нысанда </a:t>
            </a:r>
            <a:r>
              <a:rPr lang="ru-RU" sz="2100" dirty="0">
                <a:solidFill>
                  <a:srgbClr val="000000"/>
                </a:solidFill>
              </a:rPr>
              <a:t>жарияланатын ақпарат. </a:t>
            </a:r>
          </a:p>
          <a:p>
            <a:r>
              <a:rPr lang="ru-RU" sz="2100" dirty="0">
                <a:solidFill>
                  <a:srgbClr val="000000"/>
                </a:solidFill>
              </a:rPr>
              <a:t>Азаматтық бюджет, бюджет</a:t>
            </a:r>
            <a:r>
              <a:rPr lang="kk-KZ" sz="2100" dirty="0">
                <a:solidFill>
                  <a:srgbClr val="000000"/>
                </a:solidFill>
              </a:rPr>
              <a:t>үдерісінің мынадай </a:t>
            </a:r>
            <a:r>
              <a:rPr lang="ru-RU" sz="2100" dirty="0" err="1">
                <a:solidFill>
                  <a:srgbClr val="000000"/>
                </a:solidFill>
              </a:rPr>
              <a:t>сатыларында</a:t>
            </a:r>
            <a:r>
              <a:rPr lang="ru-RU" sz="2100" dirty="0">
                <a:solidFill>
                  <a:srgbClr val="000000"/>
                </a:solidFill>
              </a:rPr>
              <a:t> жасалады: бюджетті жоспарлау (қалыптастыру, бекіту, </a:t>
            </a:r>
            <a:r>
              <a:rPr lang="ru-RU" sz="2100" dirty="0" err="1">
                <a:solidFill>
                  <a:srgbClr val="000000"/>
                </a:solidFill>
              </a:rPr>
              <a:t>нақтылау</a:t>
            </a:r>
            <a:r>
              <a:rPr lang="ru-RU" sz="2100" dirty="0">
                <a:solidFill>
                  <a:srgbClr val="000000"/>
                </a:solidFill>
              </a:rPr>
              <a:t>), </a:t>
            </a:r>
            <a:r>
              <a:rPr lang="ru-RU" sz="2100" dirty="0" err="1">
                <a:solidFill>
                  <a:srgbClr val="000000"/>
                </a:solidFill>
              </a:rPr>
              <a:t>атқару</a:t>
            </a:r>
            <a:r>
              <a:rPr lang="ru-RU" sz="2100" dirty="0">
                <a:solidFill>
                  <a:srgbClr val="000000"/>
                </a:solidFill>
              </a:rPr>
              <a:t>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07272612"/>
              </p:ext>
            </p:extLst>
          </p:nvPr>
        </p:nvGraphicFramePr>
        <p:xfrm>
          <a:off x="4071934" y="1071546"/>
          <a:ext cx="5072066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</a:rPr>
              <a:t>Қаржы </a:t>
            </a:r>
            <a:r>
              <a:rPr lang="ru-RU" sz="2400" b="1" dirty="0" err="1">
                <a:solidFill>
                  <a:srgbClr val="003399"/>
                </a:solidFill>
              </a:rPr>
              <a:t>бөлімінің</a:t>
            </a:r>
            <a:r>
              <a:rPr lang="ru-RU" sz="2400" b="1" dirty="0">
                <a:solidFill>
                  <a:srgbClr val="003399"/>
                </a:solidFill>
              </a:rPr>
              <a:t> 2027-2029 жылдарға арналған бюджет шығыстарының құрылымы, мың. теңге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199334"/>
              </p:ext>
            </p:extLst>
          </p:nvPr>
        </p:nvGraphicFramePr>
        <p:xfrm>
          <a:off x="285720" y="1571612"/>
          <a:ext cx="8606760" cy="423996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6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1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2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0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р/с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ж</a:t>
                      </a:r>
                      <a:endParaRPr lang="ru-RU" sz="18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07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Шығындар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1" i="0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556 728</a:t>
                      </a:r>
                      <a:endParaRPr kumimoji="0" lang="" altLang="ru-RU" sz="1800" b="1" i="0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altLang="ru-RU" sz="1800" b="1" i="0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554 174</a:t>
                      </a:r>
                      <a:endParaRPr kumimoji="0" lang="" altLang="ru-RU" sz="1800" b="1" i="0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altLang="ru-RU" sz="1800" b="1" i="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553 427</a:t>
                      </a:r>
                      <a:endParaRPr lang="" altLang="ru-RU" sz="1800" b="1" i="0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07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сипаттағы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43 785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43 844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44 793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13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Жергіліеті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атқарушы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резерві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20 783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25 438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altLang="ru-RU" sz="1800" b="0" i="1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25 937</a:t>
                      </a:r>
                      <a:endParaRPr lang="" altLang="ru-RU" sz="1800" b="0" i="1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101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ЖАО сыйақылар және басқа да қарыздарды төлеу бойынша қарыздарды қызмет ету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100 257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100 458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altLang="ru-RU" sz="1800" b="0" i="1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100 357</a:t>
                      </a:r>
                      <a:endParaRPr lang="" altLang="ru-RU" sz="1800" b="0" i="1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36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Субвенциялар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337 339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altLang="ru-RU" sz="1800" b="0" i="1" u="none" strike="noStrike" kern="1200" dirty="0">
                          <a:solidFill>
                            <a:srgbClr val="0033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331 152</a:t>
                      </a:r>
                      <a:endParaRPr kumimoji="0" lang="" altLang="ru-RU" sz="1800" b="0" i="1" u="none" strike="noStrike" kern="1200" dirty="0"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kk-KZ" altLang="ru-RU" sz="1800" b="0" i="1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331 152</a:t>
                      </a:r>
                      <a:endParaRPr lang="" altLang="ru-RU" sz="1800" b="0" i="1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77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1" kern="1200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Жоғары тұрған бюджет алдындағы негізгі борышты өтеу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kk-KZ" altLang="ru-RU" sz="1800" b="0" i="1" kern="120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54 564</a:t>
                      </a:r>
                      <a:endParaRPr kumimoji="0" lang="" altLang="ru-RU" sz="1800" b="0" i="1" kern="1200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kk-KZ" altLang="ru-RU" sz="1800" b="0" i="1" kern="120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53 282</a:t>
                      </a:r>
                      <a:endParaRPr kumimoji="0" lang="" altLang="ru-RU" sz="1800" b="0" i="1" kern="1200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kk-KZ" altLang="ru-RU" sz="1800" b="0" i="1" kern="1200" dirty="0">
                          <a:solidFill>
                            <a:srgbClr val="003399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51 188</a:t>
                      </a:r>
                      <a:endParaRPr kumimoji="0" lang="" altLang="ru-RU" sz="1800" b="0" i="1" kern="1200" dirty="0">
                        <a:solidFill>
                          <a:srgbClr val="0033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table">
            <a:extLst>
              <a:ext uri="{FF2B5EF4-FFF2-40B4-BE49-F238E27FC236}">
                <a16:creationId xmlns:a16="http://schemas.microsoft.com/office/drawing/2014/main" id="{66FB9E14-8BB0-E687-2B55-E904F339F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0" y="1171860"/>
            <a:ext cx="9520314" cy="49934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solidFill>
                  <a:srgbClr val="000099"/>
                </a:solidFill>
              </a:rPr>
              <a:t>Успен ауданы қаржы </a:t>
            </a:r>
            <a:r>
              <a:rPr lang="ru-RU" sz="2300" b="1" dirty="0" err="1">
                <a:solidFill>
                  <a:srgbClr val="000099"/>
                </a:solidFill>
              </a:rPr>
              <a:t>бөлімінің</a:t>
            </a:r>
            <a:r>
              <a:rPr lang="ru-RU" sz="2300" b="1" dirty="0">
                <a:solidFill>
                  <a:srgbClr val="000099"/>
                </a:solidFill>
              </a:rPr>
              <a:t> 2027 </a:t>
            </a:r>
            <a:r>
              <a:rPr lang="ru-RU" sz="2300" b="1" dirty="0" err="1">
                <a:solidFill>
                  <a:srgbClr val="000099"/>
                </a:solidFill>
              </a:rPr>
              <a:t>жылда</a:t>
            </a:r>
            <a:r>
              <a:rPr lang="ru-RU" sz="2300" b="1" dirty="0">
                <a:solidFill>
                  <a:srgbClr val="000099"/>
                </a:solidFill>
              </a:rPr>
              <a:t> бюджет </a:t>
            </a:r>
            <a:r>
              <a:rPr lang="ru-RU" sz="2300" b="1" dirty="0" err="1">
                <a:solidFill>
                  <a:srgbClr val="000099"/>
                </a:solidFill>
              </a:rPr>
              <a:t>қаражаттардың</a:t>
            </a:r>
            <a:r>
              <a:rPr lang="ru-RU" sz="2300" b="1" dirty="0">
                <a:solidFill>
                  <a:srgbClr val="000099"/>
                </a:solidFill>
              </a:rPr>
              <a:t> </a:t>
            </a:r>
            <a:r>
              <a:rPr lang="ru-RU" sz="2300" b="1" dirty="0" err="1">
                <a:solidFill>
                  <a:srgbClr val="000099"/>
                </a:solidFill>
              </a:rPr>
              <a:t>шығын</a:t>
            </a:r>
            <a:r>
              <a:rPr lang="ru-RU" sz="2300" b="1" dirty="0">
                <a:solidFill>
                  <a:srgbClr val="000099"/>
                </a:solidFill>
              </a:rPr>
              <a:t> </a:t>
            </a:r>
            <a:r>
              <a:rPr lang="ru-RU" sz="2300" b="1" dirty="0" err="1">
                <a:solidFill>
                  <a:srgbClr val="000099"/>
                </a:solidFill>
              </a:rPr>
              <a:t>жасаудың</a:t>
            </a:r>
            <a:r>
              <a:rPr lang="ru-RU" sz="2300" b="1" dirty="0">
                <a:solidFill>
                  <a:srgbClr val="000099"/>
                </a:solidFill>
              </a:rPr>
              <a:t> негізгі бағыттары, мың</a:t>
            </a:r>
            <a:r>
              <a:rPr lang="ru-RU" sz="2300" b="1" dirty="0">
                <a:solidFill>
                  <a:srgbClr val="003399"/>
                </a:solidFill>
              </a:rPr>
              <a:t>. </a:t>
            </a:r>
            <a:r>
              <a:rPr lang="ru-RU" sz="2300" b="1" dirty="0" err="1">
                <a:solidFill>
                  <a:srgbClr val="003399"/>
                </a:solidFill>
              </a:rPr>
              <a:t>теңге</a:t>
            </a:r>
            <a:endParaRPr lang="ru-RU" sz="2300" dirty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009119606"/>
              </p:ext>
            </p:extLst>
          </p:nvPr>
        </p:nvGraphicFramePr>
        <p:xfrm>
          <a:off x="214282" y="1000108"/>
          <a:ext cx="8572560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Другая 3">
      <a:dk1>
        <a:srgbClr val="5EF1C7"/>
      </a:dk1>
      <a:lt1>
        <a:srgbClr val="5EF1C7"/>
      </a:lt1>
      <a:dk2>
        <a:srgbClr val="5EF1C7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Мэдисон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Мэдисон</Template>
  <TotalTime>78</TotalTime>
  <Words>429</Words>
  <Application>Microsoft Office PowerPoint</Application>
  <PresentationFormat>Экран (4:3)</PresentationFormat>
  <Paragraphs>80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Narrow</vt:lpstr>
      <vt:lpstr>Calibri</vt:lpstr>
      <vt:lpstr>MS Shell Dlg 2</vt:lpstr>
      <vt:lpstr>Times New Roman</vt:lpstr>
      <vt:lpstr>Times New Roman (Основной текст)</vt:lpstr>
      <vt:lpstr>Wingdings</vt:lpstr>
      <vt:lpstr>Wingdings 2</vt:lpstr>
      <vt:lpstr>Wingdings 3</vt:lpstr>
      <vt:lpstr>Мэдисон</vt:lpstr>
      <vt:lpstr>УСПЕН АУДАНЫ ҚАРЖЫ БӨЛІМІНІҢ 2027-2029 ЖЫЛДАРҒА АРНАЛҒАН АЗАМАТТЫҚ БЮДЖЕТТІҢ ЖОБАСЫ </vt:lpstr>
      <vt:lpstr>Құрметті сайт қонақтары!</vt:lpstr>
      <vt:lpstr>Бюджет  үдерісінің заңнамалық базасы</vt:lpstr>
      <vt:lpstr>Презентация PowerPoint</vt:lpstr>
      <vt:lpstr>Презентация PowerPoint</vt:lpstr>
      <vt:lpstr>Успен ауданы қаржы бөлімінің 2027-2029 жылдарға арналған бюджеттің ЖОБАСЫ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User-123</cp:lastModifiedBy>
  <cp:revision>274</cp:revision>
  <dcterms:created xsi:type="dcterms:W3CDTF">2018-01-26T02:54:00Z</dcterms:created>
  <dcterms:modified xsi:type="dcterms:W3CDTF">2026-10-28T06:27:53Z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D7E1AE316CAC4535A8F66602E56488CF_12</vt:lpwstr>
  </property>
  <property fmtid="{D5CDD505-2E9C-101B-9397-08002B2CF9AE}" pid="3" name="KSOProductBuildVer">
    <vt:lpwstr>1049-12.2.0.23131</vt:lpwstr>
  </property>
</Properties>
</file>