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2" r:id="rId1"/>
  </p:sldMasterIdLst>
  <p:notesMasterIdLst>
    <p:notesMasterId r:id="rId8"/>
  </p:notesMasterIdLst>
  <p:sldIdLst>
    <p:sldId id="256" r:id="rId2"/>
    <p:sldId id="257" r:id="rId3"/>
    <p:sldId id="260" r:id="rId4"/>
    <p:sldId id="289" r:id="rId5"/>
    <p:sldId id="290" r:id="rId6"/>
    <p:sldId id="291" r:id="rId7"/>
  </p:sldIdLst>
  <p:sldSz cx="9144000" cy="6858000" type="screen4x3"/>
  <p:notesSz cx="6797675" cy="992822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EAEF0"/>
    <a:srgbClr val="33CC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>
      <p:cViewPr varScale="1">
        <p:scale>
          <a:sx n="114" d="100"/>
          <a:sy n="114" d="100"/>
        </p:scale>
        <p:origin x="1524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BAE58B2-7643-4DA8-A65C-09DDF457139F}" type="doc">
      <dgm:prSet loTypeId="urn:microsoft.com/office/officeart/2005/8/layout/hierarchy3" loCatId="list" qsTypeId="urn:microsoft.com/office/officeart/2005/8/quickstyle/3d4" qsCatId="3D" csTypeId="urn:microsoft.com/office/officeart/2005/8/colors/accent2_2" csCatId="accent2" phldr="1"/>
      <dgm:spPr/>
      <dgm:t>
        <a:bodyPr/>
        <a:lstStyle/>
        <a:p>
          <a:endParaRPr lang="ru-RU"/>
        </a:p>
      </dgm:t>
    </dgm:pt>
    <dgm:pt modelId="{EB008C09-2C60-4BD8-80D2-568ADE3CC0F9}">
      <dgm:prSet phldrT="[Текст]" custT="1"/>
      <dgm:spPr/>
      <dgm:t>
        <a:bodyPr/>
        <a:lstStyle/>
        <a:p>
          <a:pPr algn="l"/>
          <a:r>
            <a:rPr lang="ru-RU" sz="1200" dirty="0" smtClean="0"/>
            <a:t> </a:t>
          </a:r>
          <a:r>
            <a:rPr lang="ru-RU" sz="1200" dirty="0" smtClean="0">
              <a:solidFill>
                <a:schemeClr val="tx1"/>
              </a:solidFill>
            </a:rPr>
            <a:t>1) </a:t>
          </a:r>
          <a:r>
            <a:rPr lang="ru-RU" sz="1200" dirty="0" err="1" smtClean="0">
              <a:solidFill>
                <a:schemeClr val="tx1"/>
              </a:solidFill>
            </a:rPr>
            <a:t>әлеуметтік-экономикалық</a:t>
          </a:r>
          <a:r>
            <a:rPr lang="ru-RU" sz="1200" dirty="0" smtClean="0">
              <a:solidFill>
                <a:schemeClr val="tx1"/>
              </a:solidFill>
            </a:rPr>
            <a:t> даму </a:t>
          </a:r>
          <a:r>
            <a:rPr lang="ru-RU" sz="1200" dirty="0" err="1" smtClean="0">
              <a:solidFill>
                <a:schemeClr val="tx1"/>
              </a:solidFill>
            </a:rPr>
            <a:t>болжамын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әзірлейді</a:t>
          </a:r>
          <a:r>
            <a:rPr lang="ru-RU" sz="1200" dirty="0" smtClean="0">
              <a:solidFill>
                <a:schemeClr val="tx1"/>
              </a:solidFill>
            </a:rPr>
            <a:t>;
2) </a:t>
          </a:r>
          <a:r>
            <a:rPr lang="ru-RU" sz="1200" dirty="0" err="1" smtClean="0">
              <a:solidFill>
                <a:schemeClr val="tx1"/>
              </a:solidFill>
            </a:rPr>
            <a:t>жыл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сайын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жоспарлы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кезеңге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аудан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ауылдық</a:t>
          </a:r>
          <a:r>
            <a:rPr lang="ru-RU" sz="1200" dirty="0" smtClean="0">
              <a:solidFill>
                <a:schemeClr val="tx1"/>
              </a:solidFill>
            </a:rPr>
            <a:t> округ </a:t>
          </a:r>
          <a:r>
            <a:rPr lang="ru-RU" sz="1200" dirty="0" err="1" smtClean="0">
              <a:solidFill>
                <a:schemeClr val="tx1"/>
              </a:solidFill>
            </a:rPr>
            <a:t>бюджетін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әзірлейді</a:t>
          </a:r>
          <a:r>
            <a:rPr lang="ru-RU" sz="1200" dirty="0" smtClean="0">
              <a:solidFill>
                <a:schemeClr val="tx1"/>
              </a:solidFill>
            </a:rPr>
            <a:t>;;
3)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әкімшілерінің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өтінімдеріне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өзгерістер</a:t>
          </a:r>
          <a:r>
            <a:rPr lang="ru-RU" sz="1200" dirty="0" smtClean="0">
              <a:solidFill>
                <a:schemeClr val="tx1"/>
              </a:solidFill>
            </a:rPr>
            <a:t> мен </a:t>
          </a:r>
          <a:r>
            <a:rPr lang="ru-RU" sz="1200" dirty="0" err="1" smtClean="0">
              <a:solidFill>
                <a:schemeClr val="tx1"/>
              </a:solidFill>
            </a:rPr>
            <a:t>толықтырулардың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жобаларын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олардың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бағдарламалық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құжаттарға</a:t>
          </a:r>
          <a:r>
            <a:rPr lang="ru-RU" sz="1200" dirty="0" smtClean="0">
              <a:solidFill>
                <a:schemeClr val="tx1"/>
              </a:solidFill>
            </a:rPr>
            <a:t>, </a:t>
          </a:r>
          <a:r>
            <a:rPr lang="ru-RU" sz="1200" dirty="0" err="1" smtClean="0">
              <a:solidFill>
                <a:schemeClr val="tx1"/>
              </a:solidFill>
            </a:rPr>
            <a:t>әлеуметтік-экономикалық</a:t>
          </a:r>
          <a:r>
            <a:rPr lang="ru-RU" sz="1200" dirty="0" smtClean="0">
              <a:solidFill>
                <a:schemeClr val="tx1"/>
              </a:solidFill>
            </a:rPr>
            <a:t> даму </a:t>
          </a:r>
          <a:r>
            <a:rPr lang="ru-RU" sz="1200" dirty="0" err="1" smtClean="0">
              <a:solidFill>
                <a:schemeClr val="tx1"/>
              </a:solidFill>
            </a:rPr>
            <a:t>болжамына</a:t>
          </a:r>
          <a:r>
            <a:rPr lang="ru-RU" sz="1200" dirty="0" smtClean="0">
              <a:solidFill>
                <a:schemeClr val="tx1"/>
              </a:solidFill>
            </a:rPr>
            <a:t>, </a:t>
          </a:r>
          <a:r>
            <a:rPr lang="ru-RU" sz="1200" dirty="0" err="1" smtClean="0">
              <a:solidFill>
                <a:schemeClr val="tx1"/>
              </a:solidFill>
            </a:rPr>
            <a:t>Қазақстан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Республикасының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немесе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өзге</a:t>
          </a:r>
          <a:r>
            <a:rPr lang="ru-RU" sz="1200" dirty="0" smtClean="0">
              <a:solidFill>
                <a:schemeClr val="tx1"/>
              </a:solidFill>
            </a:rPr>
            <a:t> де </a:t>
          </a:r>
          <a:r>
            <a:rPr lang="ru-RU" sz="1200" dirty="0" err="1" smtClean="0">
              <a:solidFill>
                <a:schemeClr val="tx1"/>
              </a:solidFill>
            </a:rPr>
            <a:t>заңнамасына</a:t>
          </a:r>
          <a:r>
            <a:rPr lang="ru-RU" sz="1200" dirty="0" smtClean="0">
              <a:solidFill>
                <a:schemeClr val="tx1"/>
              </a:solidFill>
            </a:rPr>
            <a:t>, </a:t>
          </a:r>
          <a:r>
            <a:rPr lang="ru-RU" sz="1200" dirty="0" err="1" smtClean="0">
              <a:solidFill>
                <a:schemeClr val="tx1"/>
              </a:solidFill>
            </a:rPr>
            <a:t>қолданыстағы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заттай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нормалар</a:t>
          </a:r>
          <a:r>
            <a:rPr lang="ru-RU" sz="1200" dirty="0" smtClean="0">
              <a:solidFill>
                <a:schemeClr val="tx1"/>
              </a:solidFill>
            </a:rPr>
            <a:t> мен </a:t>
          </a:r>
          <a:r>
            <a:rPr lang="ru-RU" sz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көрсетілетін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қызметтер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стандарттарына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сәйкестігі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тұрғысынан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қарайды</a:t>
          </a:r>
          <a:r>
            <a:rPr lang="ru-RU" sz="1200" dirty="0" smtClean="0">
              <a:solidFill>
                <a:schemeClr val="tx1"/>
              </a:solidFill>
            </a:rPr>
            <a:t>;
4) </a:t>
          </a:r>
          <a:r>
            <a:rPr lang="ru-RU" sz="1200" dirty="0" err="1" smtClean="0">
              <a:solidFill>
                <a:schemeClr val="tx1"/>
              </a:solidFill>
            </a:rPr>
            <a:t>аудан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бюджетінің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жобасын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жасайды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оны </a:t>
          </a:r>
          <a:r>
            <a:rPr lang="ru-RU" sz="1200" dirty="0" err="1" smtClean="0">
              <a:solidFill>
                <a:schemeClr val="tx1"/>
              </a:solidFill>
            </a:rPr>
            <a:t>ауданның</a:t>
          </a:r>
          <a:r>
            <a:rPr lang="ru-RU" sz="1200" dirty="0" smtClean="0">
              <a:solidFill>
                <a:schemeClr val="tx1"/>
              </a:solidFill>
            </a:rPr>
            <a:t> бюджет </a:t>
          </a:r>
          <a:r>
            <a:rPr lang="ru-RU" sz="1200" dirty="0" err="1" smtClean="0">
              <a:solidFill>
                <a:schemeClr val="tx1"/>
              </a:solidFill>
            </a:rPr>
            <a:t>комиссиясының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қарауына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енгізеді</a:t>
          </a:r>
          <a:r>
            <a:rPr lang="ru-RU" sz="1200" dirty="0" smtClean="0">
              <a:solidFill>
                <a:schemeClr val="tx1"/>
              </a:solidFill>
            </a:rPr>
            <a:t>;
5) </a:t>
          </a:r>
          <a:r>
            <a:rPr lang="ru-RU" sz="1200" dirty="0" err="1" smtClean="0">
              <a:solidFill>
                <a:schemeClr val="tx1"/>
              </a:solidFill>
            </a:rPr>
            <a:t>аудан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туралы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мәслихат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шешімін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іске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асыру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туралы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қаулы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жобасын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әзірлейді</a:t>
          </a:r>
          <a:r>
            <a:rPr lang="ru-RU" sz="1200" dirty="0" smtClean="0">
              <a:solidFill>
                <a:schemeClr val="tx1"/>
              </a:solidFill>
            </a:rPr>
            <a:t>; 
6)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әкімшілерінің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инвестициялық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ұсыныстарын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қарайды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олар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бойынша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комиссияның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қарауына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қорытынды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шығарады</a:t>
          </a:r>
          <a:r>
            <a:rPr lang="ru-RU" sz="1200" dirty="0" smtClean="0">
              <a:solidFill>
                <a:schemeClr val="tx1"/>
              </a:solidFill>
            </a:rPr>
            <a:t>;
7)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комиссия </a:t>
          </a:r>
          <a:r>
            <a:rPr lang="ru-RU" sz="1200" dirty="0" err="1" smtClean="0">
              <a:solidFill>
                <a:schemeClr val="tx1"/>
              </a:solidFill>
            </a:rPr>
            <a:t>мақұлдаған</a:t>
          </a:r>
          <a:r>
            <a:rPr lang="ru-RU" sz="1200" dirty="0" smtClean="0">
              <a:solidFill>
                <a:schemeClr val="tx1"/>
              </a:solidFill>
            </a:rPr>
            <a:t>, </a:t>
          </a:r>
          <a:r>
            <a:rPr lang="ru-RU" sz="1200" dirty="0" err="1" smtClean="0">
              <a:solidFill>
                <a:schemeClr val="tx1"/>
              </a:solidFill>
            </a:rPr>
            <a:t>концессиялық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ұсыныстарда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қамтылған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концессиялық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жобалардың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тізбесін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қалыптастырады</a:t>
          </a:r>
          <a:r>
            <a:rPr lang="ru-RU" sz="1200" dirty="0" smtClean="0">
              <a:solidFill>
                <a:schemeClr val="tx1"/>
              </a:solidFill>
            </a:rPr>
            <a:t>;
8) </a:t>
          </a:r>
          <a:r>
            <a:rPr lang="ru-RU" sz="1200" dirty="0" err="1" smtClean="0">
              <a:solidFill>
                <a:schemeClr val="tx1"/>
              </a:solidFill>
            </a:rPr>
            <a:t>заңды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тұлғалардың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жарғылық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капиталына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мемлекеттің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қатысуы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арқылы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инвестицияларды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іріктеуді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жүргізеді</a:t>
          </a:r>
          <a:r>
            <a:rPr lang="ru-RU" sz="1200" dirty="0" smtClean="0">
              <a:solidFill>
                <a:schemeClr val="tx1"/>
              </a:solidFill>
            </a:rPr>
            <a:t>;
9) </a:t>
          </a:r>
          <a:r>
            <a:rPr lang="ru-RU" sz="1200" dirty="0" err="1" smtClean="0">
              <a:solidFill>
                <a:schemeClr val="tx1"/>
              </a:solidFill>
            </a:rPr>
            <a:t>Жаңа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объектілерді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құру</a:t>
          </a:r>
          <a:r>
            <a:rPr lang="ru-RU" sz="1200" dirty="0" smtClean="0">
              <a:solidFill>
                <a:schemeClr val="tx1"/>
              </a:solidFill>
            </a:rPr>
            <a:t> (салу), </a:t>
          </a:r>
          <a:r>
            <a:rPr lang="ru-RU" sz="1200" dirty="0" err="1" smtClean="0">
              <a:solidFill>
                <a:schemeClr val="tx1"/>
              </a:solidFill>
            </a:rPr>
            <a:t>қолда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барларын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реконструкциялау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оларды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кейіннен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пайдалану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кезеңінде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инвестициялық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жобалардың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іске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асырылуына</a:t>
          </a:r>
          <a:r>
            <a:rPr lang="ru-RU" sz="1200" dirty="0" smtClean="0">
              <a:solidFill>
                <a:schemeClr val="tx1"/>
              </a:solidFill>
            </a:rPr>
            <a:t> мониторинг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бағалау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жүргізеді</a:t>
          </a:r>
          <a:r>
            <a:rPr lang="ru-RU" sz="1200" dirty="0" smtClean="0">
              <a:solidFill>
                <a:schemeClr val="tx1"/>
              </a:solidFill>
            </a:rPr>
            <a:t>;
10) </a:t>
          </a:r>
          <a:r>
            <a:rPr lang="ru-RU" sz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dirty="0" smtClean="0">
              <a:solidFill>
                <a:schemeClr val="tx1"/>
              </a:solidFill>
            </a:rPr>
            <a:t> д</a:t>
          </a:r>
          <a:r>
            <a:rPr lang="kk-KZ" sz="1200" dirty="0" smtClean="0">
              <a:solidFill>
                <a:schemeClr val="tx1"/>
              </a:solidFill>
            </a:rPr>
            <a:t>ың </a:t>
          </a:r>
          <a:r>
            <a:rPr lang="ru-RU" sz="1200" smtClean="0">
              <a:solidFill>
                <a:schemeClr val="tx1"/>
              </a:solidFill>
            </a:rPr>
            <a:t>мониторингісін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жүргізеді</a:t>
          </a:r>
          <a:r>
            <a:rPr lang="ru-RU" sz="1200" dirty="0" smtClean="0">
              <a:solidFill>
                <a:schemeClr val="tx1"/>
              </a:solidFill>
            </a:rPr>
            <a:t>;
11) </a:t>
          </a:r>
          <a:r>
            <a:rPr lang="ru-RU" sz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қызмет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көрсетеді</a:t>
          </a:r>
          <a:r>
            <a:rPr lang="ru-RU" sz="1200" dirty="0" smtClean="0">
              <a:solidFill>
                <a:schemeClr val="tx1"/>
              </a:solidFill>
            </a:rPr>
            <a:t>;;
12) </a:t>
          </a:r>
          <a:r>
            <a:rPr lang="ru-RU" sz="1200" dirty="0" err="1" smtClean="0">
              <a:solidFill>
                <a:schemeClr val="tx1"/>
              </a:solidFill>
            </a:rPr>
            <a:t>заңды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тұлғалар</a:t>
          </a:r>
          <a:r>
            <a:rPr lang="ru-RU" sz="1200" dirty="0" smtClean="0">
              <a:solidFill>
                <a:schemeClr val="tx1"/>
              </a:solidFill>
            </a:rPr>
            <a:t> мен </a:t>
          </a:r>
          <a:r>
            <a:rPr lang="ru-RU" sz="1200" dirty="0" err="1" smtClean="0">
              <a:solidFill>
                <a:schemeClr val="tx1"/>
              </a:solidFill>
            </a:rPr>
            <a:t>азаматтардың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өтініштерін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қарайды</a:t>
          </a:r>
          <a:r>
            <a:rPr lang="ru-RU" sz="1200" dirty="0" smtClean="0">
              <a:solidFill>
                <a:schemeClr val="tx1"/>
              </a:solidFill>
            </a:rPr>
            <a:t>;</a:t>
          </a:r>
          <a:r>
            <a:rPr lang="ru-RU" sz="1200" dirty="0" smtClean="0"/>
            <a:t>
</a:t>
          </a:r>
          <a:r>
            <a:rPr lang="ru-RU" sz="1200" dirty="0" smtClean="0">
              <a:solidFill>
                <a:schemeClr val="tx1"/>
              </a:solidFill>
            </a:rPr>
            <a:t>13) "</a:t>
          </a:r>
          <a:r>
            <a:rPr lang="ru-RU" sz="1200" dirty="0" err="1" smtClean="0">
              <a:solidFill>
                <a:schemeClr val="tx1"/>
              </a:solidFill>
            </a:rPr>
            <a:t>Успен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ауданының</a:t>
          </a:r>
          <a:r>
            <a:rPr lang="ru-RU" sz="1200" dirty="0" smtClean="0">
              <a:solidFill>
                <a:schemeClr val="tx1"/>
              </a:solidFill>
            </a:rPr>
            <a:t> экономика </a:t>
          </a:r>
          <a:r>
            <a:rPr lang="ru-RU" sz="1200" dirty="0" err="1" smtClean="0">
              <a:solidFill>
                <a:schemeClr val="tx1"/>
              </a:solidFill>
            </a:rPr>
            <a:t>және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бюджеттік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жоспарлау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бөлімі</a:t>
          </a:r>
          <a:r>
            <a:rPr lang="ru-RU" sz="1200" dirty="0" smtClean="0">
              <a:solidFill>
                <a:schemeClr val="tx1"/>
              </a:solidFill>
            </a:rPr>
            <a:t>" </a:t>
          </a:r>
          <a:r>
            <a:rPr lang="ru-RU" sz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мекемесіне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жүктелген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міндеттерді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іске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асыру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үшін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органдармен</a:t>
          </a:r>
          <a:r>
            <a:rPr lang="ru-RU" sz="1200" dirty="0" smtClean="0">
              <a:solidFill>
                <a:schemeClr val="tx1"/>
              </a:solidFill>
            </a:rPr>
            <a:t>, </a:t>
          </a:r>
          <a:r>
            <a:rPr lang="ru-RU" sz="1200" dirty="0" err="1" smtClean="0">
              <a:solidFill>
                <a:schemeClr val="tx1"/>
              </a:solidFill>
            </a:rPr>
            <a:t>лауазымды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тұлғалармен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өзара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іс-қимылды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жүзеге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асырады</a:t>
          </a:r>
          <a:r>
            <a:rPr lang="ru-RU" sz="1200" dirty="0" smtClean="0">
              <a:solidFill>
                <a:schemeClr val="tx1"/>
              </a:solidFill>
            </a:rPr>
            <a:t>;  
14) </a:t>
          </a:r>
          <a:r>
            <a:rPr lang="ru-RU" sz="1200" dirty="0" err="1" smtClean="0">
              <a:solidFill>
                <a:schemeClr val="tx1"/>
              </a:solidFill>
            </a:rPr>
            <a:t>Қазақстан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Республикасының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қолданыстағы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заңнамасымен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оның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құзыретіне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жатқызылған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өзге</a:t>
          </a:r>
          <a:r>
            <a:rPr lang="ru-RU" sz="1200" dirty="0" smtClean="0">
              <a:solidFill>
                <a:schemeClr val="tx1"/>
              </a:solidFill>
            </a:rPr>
            <a:t> де </a:t>
          </a:r>
          <a:r>
            <a:rPr lang="ru-RU" sz="1200" dirty="0" err="1" smtClean="0">
              <a:solidFill>
                <a:schemeClr val="tx1"/>
              </a:solidFill>
            </a:rPr>
            <a:t>әрекеттерді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жүзеге</a:t>
          </a:r>
          <a:r>
            <a:rPr lang="ru-RU" sz="1200" dirty="0" smtClean="0">
              <a:solidFill>
                <a:schemeClr val="tx1"/>
              </a:solidFill>
            </a:rPr>
            <a:t> </a:t>
          </a:r>
          <a:r>
            <a:rPr lang="ru-RU" sz="1200" dirty="0" err="1" smtClean="0">
              <a:solidFill>
                <a:schemeClr val="tx1"/>
              </a:solidFill>
            </a:rPr>
            <a:t>асырады</a:t>
          </a:r>
          <a:r>
            <a:rPr lang="ru-RU" sz="1200" dirty="0" smtClean="0">
              <a:solidFill>
                <a:schemeClr val="tx1"/>
              </a:solidFill>
            </a:rPr>
            <a:t>.</a:t>
          </a:r>
          <a:endParaRPr lang="ru-RU" sz="1200" dirty="0">
            <a:solidFill>
              <a:schemeClr val="tx1"/>
            </a:solidFill>
          </a:endParaRPr>
        </a:p>
      </dgm:t>
    </dgm:pt>
    <dgm:pt modelId="{E64D1013-A1EB-499B-9B7E-2D7C7D4D5C74}" type="parTrans" cxnId="{D55DA843-DCF3-4896-9F77-8FA3DEB368B4}">
      <dgm:prSet/>
      <dgm:spPr/>
      <dgm:t>
        <a:bodyPr/>
        <a:lstStyle/>
        <a:p>
          <a:endParaRPr lang="ru-RU"/>
        </a:p>
      </dgm:t>
    </dgm:pt>
    <dgm:pt modelId="{8A39C3B6-34F0-41CA-9ABF-459CF1AAF377}" type="sibTrans" cxnId="{D55DA843-DCF3-4896-9F77-8FA3DEB368B4}">
      <dgm:prSet/>
      <dgm:spPr/>
      <dgm:t>
        <a:bodyPr/>
        <a:lstStyle/>
        <a:p>
          <a:endParaRPr lang="ru-RU"/>
        </a:p>
      </dgm:t>
    </dgm:pt>
    <dgm:pt modelId="{6D453836-F8F4-40F9-86FB-2B7C126F476E}" type="pres">
      <dgm:prSet presAssocID="{DBAE58B2-7643-4DA8-A65C-09DDF457139F}" presName="diagram" presStyleCnt="0">
        <dgm:presLayoutVars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ru-RU"/>
        </a:p>
      </dgm:t>
    </dgm:pt>
    <dgm:pt modelId="{C7EAD100-9194-4FB3-80FE-4FCEE217583A}" type="pres">
      <dgm:prSet presAssocID="{EB008C09-2C60-4BD8-80D2-568ADE3CC0F9}" presName="root" presStyleCnt="0"/>
      <dgm:spPr/>
    </dgm:pt>
    <dgm:pt modelId="{E9B3BF53-A4FC-4C1C-8DEB-411F1C2FD899}" type="pres">
      <dgm:prSet presAssocID="{EB008C09-2C60-4BD8-80D2-568ADE3CC0F9}" presName="rootComposite" presStyleCnt="0"/>
      <dgm:spPr/>
    </dgm:pt>
    <dgm:pt modelId="{3710D74E-67F8-4F9D-9143-A8B9EC613B07}" type="pres">
      <dgm:prSet presAssocID="{EB008C09-2C60-4BD8-80D2-568ADE3CC0F9}" presName="rootText" presStyleLbl="node1" presStyleIdx="0" presStyleCnt="1" custScaleY="119444"/>
      <dgm:spPr/>
      <dgm:t>
        <a:bodyPr/>
        <a:lstStyle/>
        <a:p>
          <a:endParaRPr lang="ru-RU"/>
        </a:p>
      </dgm:t>
    </dgm:pt>
    <dgm:pt modelId="{1070A8F9-857C-4667-B86B-901730FAB35B}" type="pres">
      <dgm:prSet presAssocID="{EB008C09-2C60-4BD8-80D2-568ADE3CC0F9}" presName="rootConnector" presStyleLbl="node1" presStyleIdx="0" presStyleCnt="1"/>
      <dgm:spPr/>
      <dgm:t>
        <a:bodyPr/>
        <a:lstStyle/>
        <a:p>
          <a:endParaRPr lang="ru-RU"/>
        </a:p>
      </dgm:t>
    </dgm:pt>
    <dgm:pt modelId="{D0F07F7E-0F0E-4AFB-9293-B45D0E26BA19}" type="pres">
      <dgm:prSet presAssocID="{EB008C09-2C60-4BD8-80D2-568ADE3CC0F9}" presName="childShape" presStyleCnt="0"/>
      <dgm:spPr/>
    </dgm:pt>
  </dgm:ptLst>
  <dgm:cxnLst>
    <dgm:cxn modelId="{FDA0ECDC-8925-486A-A261-A58F60EEA6A3}" type="presOf" srcId="{EB008C09-2C60-4BD8-80D2-568ADE3CC0F9}" destId="{3710D74E-67F8-4F9D-9143-A8B9EC613B07}" srcOrd="0" destOrd="0" presId="urn:microsoft.com/office/officeart/2005/8/layout/hierarchy3"/>
    <dgm:cxn modelId="{DE85B379-53D9-4F6C-8344-90789754600C}" type="presOf" srcId="{EB008C09-2C60-4BD8-80D2-568ADE3CC0F9}" destId="{1070A8F9-857C-4667-B86B-901730FAB35B}" srcOrd="1" destOrd="0" presId="urn:microsoft.com/office/officeart/2005/8/layout/hierarchy3"/>
    <dgm:cxn modelId="{C8B716A0-AF2B-457F-992C-1D5D14134A25}" type="presOf" srcId="{DBAE58B2-7643-4DA8-A65C-09DDF457139F}" destId="{6D453836-F8F4-40F9-86FB-2B7C126F476E}" srcOrd="0" destOrd="0" presId="urn:microsoft.com/office/officeart/2005/8/layout/hierarchy3"/>
    <dgm:cxn modelId="{D55DA843-DCF3-4896-9F77-8FA3DEB368B4}" srcId="{DBAE58B2-7643-4DA8-A65C-09DDF457139F}" destId="{EB008C09-2C60-4BD8-80D2-568ADE3CC0F9}" srcOrd="0" destOrd="0" parTransId="{E64D1013-A1EB-499B-9B7E-2D7C7D4D5C74}" sibTransId="{8A39C3B6-34F0-41CA-9ABF-459CF1AAF377}"/>
    <dgm:cxn modelId="{A0EE8683-9B08-4A2B-9618-5FBEF38DA8DC}" type="presParOf" srcId="{6D453836-F8F4-40F9-86FB-2B7C126F476E}" destId="{C7EAD100-9194-4FB3-80FE-4FCEE217583A}" srcOrd="0" destOrd="0" presId="urn:microsoft.com/office/officeart/2005/8/layout/hierarchy3"/>
    <dgm:cxn modelId="{17D85CBC-D904-4514-8610-136A6B16DF54}" type="presParOf" srcId="{C7EAD100-9194-4FB3-80FE-4FCEE217583A}" destId="{E9B3BF53-A4FC-4C1C-8DEB-411F1C2FD899}" srcOrd="0" destOrd="0" presId="urn:microsoft.com/office/officeart/2005/8/layout/hierarchy3"/>
    <dgm:cxn modelId="{7521A91E-40FE-4CC0-9D77-A3DD11821804}" type="presParOf" srcId="{E9B3BF53-A4FC-4C1C-8DEB-411F1C2FD899}" destId="{3710D74E-67F8-4F9D-9143-A8B9EC613B07}" srcOrd="0" destOrd="0" presId="urn:microsoft.com/office/officeart/2005/8/layout/hierarchy3"/>
    <dgm:cxn modelId="{F645660E-FC88-4EF0-BCD2-E84A814FC81C}" type="presParOf" srcId="{E9B3BF53-A4FC-4C1C-8DEB-411F1C2FD899}" destId="{1070A8F9-857C-4667-B86B-901730FAB35B}" srcOrd="1" destOrd="0" presId="urn:microsoft.com/office/officeart/2005/8/layout/hierarchy3"/>
    <dgm:cxn modelId="{D4B1A90F-3834-4042-A1BB-F8EBB3A50E1E}" type="presParOf" srcId="{C7EAD100-9194-4FB3-80FE-4FCEE217583A}" destId="{D0F07F7E-0F0E-4AFB-9293-B45D0E26BA19}" srcOrd="1" destOrd="0" presId="urn:microsoft.com/office/officeart/2005/8/layout/hierarchy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710D74E-67F8-4F9D-9143-A8B9EC613B07}">
      <dsp:nvSpPr>
        <dsp:cNvPr id="0" name=""/>
        <dsp:cNvSpPr/>
      </dsp:nvSpPr>
      <dsp:spPr>
        <a:xfrm>
          <a:off x="4184" y="180028"/>
          <a:ext cx="8560583" cy="5112551"/>
        </a:xfrm>
        <a:prstGeom prst="roundRect">
          <a:avLst>
            <a:gd name="adj" fmla="val 10000"/>
          </a:avLst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  <a:scene3d>
          <a:camera prst="orthographicFront"/>
          <a:lightRig rig="chilly" dir="t"/>
        </a:scene3d>
        <a:sp3d prstMaterial="translucentPowder">
          <a:bevelT w="127000" h="25400" prst="softRound"/>
        </a:sp3d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15240" rIns="22860" bIns="15240" numCol="1" spcCol="1270" anchor="ctr" anchorCtr="0">
          <a:noAutofit/>
        </a:bodyPr>
        <a:lstStyle/>
        <a:p>
          <a:pPr lvl="0" algn="l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200" kern="1200" dirty="0" smtClean="0"/>
            <a:t> </a:t>
          </a:r>
          <a:r>
            <a:rPr lang="ru-RU" sz="1200" kern="1200" dirty="0" smtClean="0">
              <a:solidFill>
                <a:schemeClr val="tx1"/>
              </a:solidFill>
            </a:rPr>
            <a:t>1) </a:t>
          </a:r>
          <a:r>
            <a:rPr lang="ru-RU" sz="1200" kern="1200" dirty="0" err="1" smtClean="0">
              <a:solidFill>
                <a:schemeClr val="tx1"/>
              </a:solidFill>
            </a:rPr>
            <a:t>әлеуметтік-экономикалық</a:t>
          </a:r>
          <a:r>
            <a:rPr lang="ru-RU" sz="1200" kern="1200" dirty="0" smtClean="0">
              <a:solidFill>
                <a:schemeClr val="tx1"/>
              </a:solidFill>
            </a:rPr>
            <a:t> даму </a:t>
          </a:r>
          <a:r>
            <a:rPr lang="ru-RU" sz="1200" kern="1200" dirty="0" err="1" smtClean="0">
              <a:solidFill>
                <a:schemeClr val="tx1"/>
              </a:solidFill>
            </a:rPr>
            <a:t>болжамын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әзірлейді</a:t>
          </a:r>
          <a:r>
            <a:rPr lang="ru-RU" sz="1200" kern="1200" dirty="0" smtClean="0">
              <a:solidFill>
                <a:schemeClr val="tx1"/>
              </a:solidFill>
            </a:rPr>
            <a:t>;
2) </a:t>
          </a:r>
          <a:r>
            <a:rPr lang="ru-RU" sz="1200" kern="1200" dirty="0" err="1" smtClean="0">
              <a:solidFill>
                <a:schemeClr val="tx1"/>
              </a:solidFill>
            </a:rPr>
            <a:t>жыл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сайын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жоспарлы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кезеңге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аудан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ауылдық</a:t>
          </a:r>
          <a:r>
            <a:rPr lang="ru-RU" sz="1200" kern="1200" dirty="0" smtClean="0">
              <a:solidFill>
                <a:schemeClr val="tx1"/>
              </a:solidFill>
            </a:rPr>
            <a:t> округ </a:t>
          </a:r>
          <a:r>
            <a:rPr lang="ru-RU" sz="1200" kern="1200" dirty="0" err="1" smtClean="0">
              <a:solidFill>
                <a:schemeClr val="tx1"/>
              </a:solidFill>
            </a:rPr>
            <a:t>бюджетін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әзірлейді</a:t>
          </a:r>
          <a:r>
            <a:rPr lang="ru-RU" sz="1200" kern="1200" dirty="0" smtClean="0">
              <a:solidFill>
                <a:schemeClr val="tx1"/>
              </a:solidFill>
            </a:rPr>
            <a:t>;;
3)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әкімшілерінің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өтінімдеріне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өзгерістер</a:t>
          </a:r>
          <a:r>
            <a:rPr lang="ru-RU" sz="1200" kern="1200" dirty="0" smtClean="0">
              <a:solidFill>
                <a:schemeClr val="tx1"/>
              </a:solidFill>
            </a:rPr>
            <a:t> мен </a:t>
          </a:r>
          <a:r>
            <a:rPr lang="ru-RU" sz="1200" kern="1200" dirty="0" err="1" smtClean="0">
              <a:solidFill>
                <a:schemeClr val="tx1"/>
              </a:solidFill>
            </a:rPr>
            <a:t>толықтырулардың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жобаларын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олардың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бағдарламалық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құжаттарға</a:t>
          </a:r>
          <a:r>
            <a:rPr lang="ru-RU" sz="1200" kern="1200" dirty="0" smtClean="0">
              <a:solidFill>
                <a:schemeClr val="tx1"/>
              </a:solidFill>
            </a:rPr>
            <a:t>, </a:t>
          </a:r>
          <a:r>
            <a:rPr lang="ru-RU" sz="1200" kern="1200" dirty="0" err="1" smtClean="0">
              <a:solidFill>
                <a:schemeClr val="tx1"/>
              </a:solidFill>
            </a:rPr>
            <a:t>әлеуметтік-экономикалық</a:t>
          </a:r>
          <a:r>
            <a:rPr lang="ru-RU" sz="1200" kern="1200" dirty="0" smtClean="0">
              <a:solidFill>
                <a:schemeClr val="tx1"/>
              </a:solidFill>
            </a:rPr>
            <a:t> даму </a:t>
          </a:r>
          <a:r>
            <a:rPr lang="ru-RU" sz="1200" kern="1200" dirty="0" err="1" smtClean="0">
              <a:solidFill>
                <a:schemeClr val="tx1"/>
              </a:solidFill>
            </a:rPr>
            <a:t>болжамына</a:t>
          </a:r>
          <a:r>
            <a:rPr lang="ru-RU" sz="1200" kern="1200" dirty="0" smtClean="0">
              <a:solidFill>
                <a:schemeClr val="tx1"/>
              </a:solidFill>
            </a:rPr>
            <a:t>, </a:t>
          </a:r>
          <a:r>
            <a:rPr lang="ru-RU" sz="1200" kern="1200" dirty="0" err="1" smtClean="0">
              <a:solidFill>
                <a:schemeClr val="tx1"/>
              </a:solidFill>
            </a:rPr>
            <a:t>Қазақстан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Республикасының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немесе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өзге</a:t>
          </a:r>
          <a:r>
            <a:rPr lang="ru-RU" sz="1200" kern="1200" dirty="0" smtClean="0">
              <a:solidFill>
                <a:schemeClr val="tx1"/>
              </a:solidFill>
            </a:rPr>
            <a:t> де </a:t>
          </a:r>
          <a:r>
            <a:rPr lang="ru-RU" sz="1200" kern="1200" dirty="0" err="1" smtClean="0">
              <a:solidFill>
                <a:schemeClr val="tx1"/>
              </a:solidFill>
            </a:rPr>
            <a:t>заңнамасына</a:t>
          </a:r>
          <a:r>
            <a:rPr lang="ru-RU" sz="1200" kern="1200" dirty="0" smtClean="0">
              <a:solidFill>
                <a:schemeClr val="tx1"/>
              </a:solidFill>
            </a:rPr>
            <a:t>, </a:t>
          </a:r>
          <a:r>
            <a:rPr lang="ru-RU" sz="1200" kern="1200" dirty="0" err="1" smtClean="0">
              <a:solidFill>
                <a:schemeClr val="tx1"/>
              </a:solidFill>
            </a:rPr>
            <a:t>қолданыстағы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заттай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нормалар</a:t>
          </a:r>
          <a:r>
            <a:rPr lang="ru-RU" sz="1200" kern="1200" dirty="0" smtClean="0">
              <a:solidFill>
                <a:schemeClr val="tx1"/>
              </a:solidFill>
            </a:rPr>
            <a:t> мен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көрсетілетін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қызметтер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стандарттарына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сәйкестігі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тұрғысынан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қарайды</a:t>
          </a:r>
          <a:r>
            <a:rPr lang="ru-RU" sz="1200" kern="1200" dirty="0" smtClean="0">
              <a:solidFill>
                <a:schemeClr val="tx1"/>
              </a:solidFill>
            </a:rPr>
            <a:t>;
4) </a:t>
          </a:r>
          <a:r>
            <a:rPr lang="ru-RU" sz="1200" kern="1200" dirty="0" err="1" smtClean="0">
              <a:solidFill>
                <a:schemeClr val="tx1"/>
              </a:solidFill>
            </a:rPr>
            <a:t>аудан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бюджетінің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жобасын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жасайды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оны </a:t>
          </a:r>
          <a:r>
            <a:rPr lang="ru-RU" sz="1200" kern="1200" dirty="0" err="1" smtClean="0">
              <a:solidFill>
                <a:schemeClr val="tx1"/>
              </a:solidFill>
            </a:rPr>
            <a:t>ауданның</a:t>
          </a:r>
          <a:r>
            <a:rPr lang="ru-RU" sz="1200" kern="1200" dirty="0" smtClean="0">
              <a:solidFill>
                <a:schemeClr val="tx1"/>
              </a:solidFill>
            </a:rPr>
            <a:t> бюджет </a:t>
          </a:r>
          <a:r>
            <a:rPr lang="ru-RU" sz="1200" kern="1200" dirty="0" err="1" smtClean="0">
              <a:solidFill>
                <a:schemeClr val="tx1"/>
              </a:solidFill>
            </a:rPr>
            <a:t>комиссиясының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қарауына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енгізеді</a:t>
          </a:r>
          <a:r>
            <a:rPr lang="ru-RU" sz="1200" kern="1200" dirty="0" smtClean="0">
              <a:solidFill>
                <a:schemeClr val="tx1"/>
              </a:solidFill>
            </a:rPr>
            <a:t>;
5) </a:t>
          </a:r>
          <a:r>
            <a:rPr lang="ru-RU" sz="1200" kern="1200" dirty="0" err="1" smtClean="0">
              <a:solidFill>
                <a:schemeClr val="tx1"/>
              </a:solidFill>
            </a:rPr>
            <a:t>аудан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туралы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мәслихат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шешімін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іске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асыру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туралы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қаулы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жобасын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әзірлейді</a:t>
          </a:r>
          <a:r>
            <a:rPr lang="ru-RU" sz="1200" kern="1200" dirty="0" smtClean="0">
              <a:solidFill>
                <a:schemeClr val="tx1"/>
              </a:solidFill>
            </a:rPr>
            <a:t>; 
6)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әкімшілерінің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инвестициялық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ұсыныстарын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қарайды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олар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бойынша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комиссияның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қарауына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қорытынды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шығарады</a:t>
          </a:r>
          <a:r>
            <a:rPr lang="ru-RU" sz="1200" kern="1200" dirty="0" smtClean="0">
              <a:solidFill>
                <a:schemeClr val="tx1"/>
              </a:solidFill>
            </a:rPr>
            <a:t>;
7)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комиссия </a:t>
          </a:r>
          <a:r>
            <a:rPr lang="ru-RU" sz="1200" kern="1200" dirty="0" err="1" smtClean="0">
              <a:solidFill>
                <a:schemeClr val="tx1"/>
              </a:solidFill>
            </a:rPr>
            <a:t>мақұлдаған</a:t>
          </a:r>
          <a:r>
            <a:rPr lang="ru-RU" sz="1200" kern="1200" dirty="0" smtClean="0">
              <a:solidFill>
                <a:schemeClr val="tx1"/>
              </a:solidFill>
            </a:rPr>
            <a:t>, </a:t>
          </a:r>
          <a:r>
            <a:rPr lang="ru-RU" sz="1200" kern="1200" dirty="0" err="1" smtClean="0">
              <a:solidFill>
                <a:schemeClr val="tx1"/>
              </a:solidFill>
            </a:rPr>
            <a:t>концессиялық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ұсыныстарда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қамтылған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концессиялық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жобалардың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тізбесін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қалыптастырады</a:t>
          </a:r>
          <a:r>
            <a:rPr lang="ru-RU" sz="1200" kern="1200" dirty="0" smtClean="0">
              <a:solidFill>
                <a:schemeClr val="tx1"/>
              </a:solidFill>
            </a:rPr>
            <a:t>;
8) </a:t>
          </a:r>
          <a:r>
            <a:rPr lang="ru-RU" sz="1200" kern="1200" dirty="0" err="1" smtClean="0">
              <a:solidFill>
                <a:schemeClr val="tx1"/>
              </a:solidFill>
            </a:rPr>
            <a:t>заңды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тұлғалардың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жарғылық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капиталына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қатысуы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арқылы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инвестицияларды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іріктеуді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жүргізеді</a:t>
          </a:r>
          <a:r>
            <a:rPr lang="ru-RU" sz="1200" kern="1200" dirty="0" smtClean="0">
              <a:solidFill>
                <a:schemeClr val="tx1"/>
              </a:solidFill>
            </a:rPr>
            <a:t>;
9) </a:t>
          </a:r>
          <a:r>
            <a:rPr lang="ru-RU" sz="1200" kern="1200" dirty="0" err="1" smtClean="0">
              <a:solidFill>
                <a:schemeClr val="tx1"/>
              </a:solidFill>
            </a:rPr>
            <a:t>Жаңа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объектілерді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құру</a:t>
          </a:r>
          <a:r>
            <a:rPr lang="ru-RU" sz="1200" kern="1200" dirty="0" smtClean="0">
              <a:solidFill>
                <a:schemeClr val="tx1"/>
              </a:solidFill>
            </a:rPr>
            <a:t> (салу), </a:t>
          </a:r>
          <a:r>
            <a:rPr lang="ru-RU" sz="1200" kern="1200" dirty="0" err="1" smtClean="0">
              <a:solidFill>
                <a:schemeClr val="tx1"/>
              </a:solidFill>
            </a:rPr>
            <a:t>қолда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барларын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реконструкциялау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оларды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кейіннен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пайдалану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кезеңінде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инвестициялық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жобалардың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іске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асырылуына</a:t>
          </a:r>
          <a:r>
            <a:rPr lang="ru-RU" sz="1200" kern="1200" dirty="0" smtClean="0">
              <a:solidFill>
                <a:schemeClr val="tx1"/>
              </a:solidFill>
            </a:rPr>
            <a:t> мониторинг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бағалау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жүргізеді</a:t>
          </a:r>
          <a:r>
            <a:rPr lang="ru-RU" sz="1200" kern="1200" dirty="0" smtClean="0">
              <a:solidFill>
                <a:schemeClr val="tx1"/>
              </a:solidFill>
            </a:rPr>
            <a:t>;
10)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бағдарламалар</a:t>
          </a:r>
          <a:r>
            <a:rPr lang="ru-RU" sz="1200" kern="1200" dirty="0" smtClean="0">
              <a:solidFill>
                <a:schemeClr val="tx1"/>
              </a:solidFill>
            </a:rPr>
            <a:t> д</a:t>
          </a:r>
          <a:r>
            <a:rPr lang="kk-KZ" sz="1200" kern="1200" dirty="0" smtClean="0">
              <a:solidFill>
                <a:schemeClr val="tx1"/>
              </a:solidFill>
            </a:rPr>
            <a:t>ың </a:t>
          </a:r>
          <a:r>
            <a:rPr lang="ru-RU" sz="1200" kern="1200" smtClean="0">
              <a:solidFill>
                <a:schemeClr val="tx1"/>
              </a:solidFill>
            </a:rPr>
            <a:t>мониторингісін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жүргізеді</a:t>
          </a:r>
          <a:r>
            <a:rPr lang="ru-RU" sz="1200" kern="1200" dirty="0" smtClean="0">
              <a:solidFill>
                <a:schemeClr val="tx1"/>
              </a:solidFill>
            </a:rPr>
            <a:t>;
11)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қызмет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көрсетеді</a:t>
          </a:r>
          <a:r>
            <a:rPr lang="ru-RU" sz="1200" kern="1200" dirty="0" smtClean="0">
              <a:solidFill>
                <a:schemeClr val="tx1"/>
              </a:solidFill>
            </a:rPr>
            <a:t>;;
12) </a:t>
          </a:r>
          <a:r>
            <a:rPr lang="ru-RU" sz="1200" kern="1200" dirty="0" err="1" smtClean="0">
              <a:solidFill>
                <a:schemeClr val="tx1"/>
              </a:solidFill>
            </a:rPr>
            <a:t>заңды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тұлғалар</a:t>
          </a:r>
          <a:r>
            <a:rPr lang="ru-RU" sz="1200" kern="1200" dirty="0" smtClean="0">
              <a:solidFill>
                <a:schemeClr val="tx1"/>
              </a:solidFill>
            </a:rPr>
            <a:t> мен </a:t>
          </a:r>
          <a:r>
            <a:rPr lang="ru-RU" sz="1200" kern="1200" dirty="0" err="1" smtClean="0">
              <a:solidFill>
                <a:schemeClr val="tx1"/>
              </a:solidFill>
            </a:rPr>
            <a:t>азаматтардың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өтініштерін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қарайды</a:t>
          </a:r>
          <a:r>
            <a:rPr lang="ru-RU" sz="1200" kern="1200" dirty="0" smtClean="0">
              <a:solidFill>
                <a:schemeClr val="tx1"/>
              </a:solidFill>
            </a:rPr>
            <a:t>;</a:t>
          </a:r>
          <a:r>
            <a:rPr lang="ru-RU" sz="1200" kern="1200" dirty="0" smtClean="0"/>
            <a:t>
</a:t>
          </a:r>
          <a:r>
            <a:rPr lang="ru-RU" sz="1200" kern="1200" dirty="0" smtClean="0">
              <a:solidFill>
                <a:schemeClr val="tx1"/>
              </a:solidFill>
            </a:rPr>
            <a:t>13) "</a:t>
          </a:r>
          <a:r>
            <a:rPr lang="ru-RU" sz="1200" kern="1200" dirty="0" err="1" smtClean="0">
              <a:solidFill>
                <a:schemeClr val="tx1"/>
              </a:solidFill>
            </a:rPr>
            <a:t>Успен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ауданының</a:t>
          </a:r>
          <a:r>
            <a:rPr lang="ru-RU" sz="1200" kern="1200" dirty="0" smtClean="0">
              <a:solidFill>
                <a:schemeClr val="tx1"/>
              </a:solidFill>
            </a:rPr>
            <a:t> экономика </a:t>
          </a:r>
          <a:r>
            <a:rPr lang="ru-RU" sz="1200" kern="1200" dirty="0" err="1" smtClean="0">
              <a:solidFill>
                <a:schemeClr val="tx1"/>
              </a:solidFill>
            </a:rPr>
            <a:t>және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бюджеттік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жоспарлау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бөлімі</a:t>
          </a:r>
          <a:r>
            <a:rPr lang="ru-RU" sz="1200" kern="1200" dirty="0" smtClean="0">
              <a:solidFill>
                <a:schemeClr val="tx1"/>
              </a:solidFill>
            </a:rPr>
            <a:t>"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мекемесіне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жүктелген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міндеттерді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іске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асыру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үшін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мемлекеттік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органдармен</a:t>
          </a:r>
          <a:r>
            <a:rPr lang="ru-RU" sz="1200" kern="1200" dirty="0" smtClean="0">
              <a:solidFill>
                <a:schemeClr val="tx1"/>
              </a:solidFill>
            </a:rPr>
            <a:t>, </a:t>
          </a:r>
          <a:r>
            <a:rPr lang="ru-RU" sz="1200" kern="1200" dirty="0" err="1" smtClean="0">
              <a:solidFill>
                <a:schemeClr val="tx1"/>
              </a:solidFill>
            </a:rPr>
            <a:t>лауазымды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тұлғалармен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өзара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іс-қимылды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жүзеге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асырады</a:t>
          </a:r>
          <a:r>
            <a:rPr lang="ru-RU" sz="1200" kern="1200" dirty="0" smtClean="0">
              <a:solidFill>
                <a:schemeClr val="tx1"/>
              </a:solidFill>
            </a:rPr>
            <a:t>;  
14) </a:t>
          </a:r>
          <a:r>
            <a:rPr lang="ru-RU" sz="1200" kern="1200" dirty="0" err="1" smtClean="0">
              <a:solidFill>
                <a:schemeClr val="tx1"/>
              </a:solidFill>
            </a:rPr>
            <a:t>Қазақстан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Республикасының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қолданыстағы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заңнамасымен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оның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құзыретіне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жатқызылған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өзге</a:t>
          </a:r>
          <a:r>
            <a:rPr lang="ru-RU" sz="1200" kern="1200" dirty="0" smtClean="0">
              <a:solidFill>
                <a:schemeClr val="tx1"/>
              </a:solidFill>
            </a:rPr>
            <a:t> де </a:t>
          </a:r>
          <a:r>
            <a:rPr lang="ru-RU" sz="1200" kern="1200" dirty="0" err="1" smtClean="0">
              <a:solidFill>
                <a:schemeClr val="tx1"/>
              </a:solidFill>
            </a:rPr>
            <a:t>әрекеттерді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жүзеге</a:t>
          </a:r>
          <a:r>
            <a:rPr lang="ru-RU" sz="1200" kern="1200" dirty="0" smtClean="0">
              <a:solidFill>
                <a:schemeClr val="tx1"/>
              </a:solidFill>
            </a:rPr>
            <a:t> </a:t>
          </a:r>
          <a:r>
            <a:rPr lang="ru-RU" sz="1200" kern="1200" dirty="0" err="1" smtClean="0">
              <a:solidFill>
                <a:schemeClr val="tx1"/>
              </a:solidFill>
            </a:rPr>
            <a:t>асырады</a:t>
          </a:r>
          <a:r>
            <a:rPr lang="ru-RU" sz="1200" kern="1200" dirty="0" smtClean="0">
              <a:solidFill>
                <a:schemeClr val="tx1"/>
              </a:solidFill>
            </a:rPr>
            <a:t>.</a:t>
          </a:r>
          <a:endParaRPr lang="ru-RU" sz="1200" kern="1200" dirty="0">
            <a:solidFill>
              <a:schemeClr val="tx1"/>
            </a:solidFill>
          </a:endParaRPr>
        </a:p>
      </dsp:txBody>
      <dsp:txXfrm>
        <a:off x="153926" y="329770"/>
        <a:ext cx="8261099" cy="481306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hierarchy3">
  <dgm:title val=""/>
  <dgm:desc val=""/>
  <dgm:catLst>
    <dgm:cat type="hierarchy" pri="7000"/>
    <dgm:cat type="list" pri="23000"/>
    <dgm:cat type="relationship" pri="15000"/>
    <dgm:cat type="convert" pri="7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</dgm:ptLst>
      <dgm:cxnLst>
        <dgm:cxn modelId="4" srcId="0" destId="1" srcOrd="0" destOrd="0"/>
        <dgm:cxn modelId="5" srcId="1" destId="11" srcOrd="0" destOrd="0"/>
        <dgm:cxn modelId="6" srcId="1" destId="12" srcOrd="1" destOrd="0"/>
        <dgm:cxn modelId="7" srcId="0" destId="2" srcOrd="1" destOrd="0"/>
        <dgm:cxn modelId="8" srcId="2" destId="21" srcOrd="0" destOrd="0"/>
        <dgm:cxn modelId="9" srcId="2" destId="2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diagram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forName="rootText" op="equ" val="65"/>
      <dgm:constr type="primFontSz" for="des" forName="childText" op="equ" val="65"/>
      <dgm:constr type="w" for="des" forName="rootComposite" refType="w"/>
      <dgm:constr type="h" for="des" forName="rootComposite" refType="w" fact="0.5"/>
      <dgm:constr type="w" for="des" forName="childText" refType="w" refFor="des" refForName="rootComposite" fact="0.8"/>
      <dgm:constr type="h" for="des" forName="childText" refType="h" refFor="des" refForName="rootComposite"/>
      <dgm:constr type="sibSp" refType="w" refFor="des" refForName="rootComposite" fact="0.25"/>
      <dgm:constr type="sibSp" for="des" forName="childShape" refType="h" refFor="des" refForName="childText" fact="0.25"/>
      <dgm:constr type="sp" for="des" forName="root" refType="h" refFor="des" refForName="childText" fact="0.25"/>
    </dgm:constrLst>
    <dgm:ruleLst/>
    <dgm:forEach name="Name3" axis="ch">
      <dgm:forEach name="Name4" axis="self" ptType="node" cnt="1">
        <dgm:layoutNode name="root">
          <dgm:choose name="Name5">
            <dgm:if name="Name6" func="var" arg="dir" op="equ" val="norm">
              <dgm:alg type="hierRoot">
                <dgm:param type="hierAlign" val="tL"/>
              </dgm:alg>
            </dgm:if>
            <dgm:else name="Name7">
              <dgm:alg type="hierRoot">
                <dgm:param type="hierAlign" val="tR"/>
              </dgm:alg>
            </dgm:else>
          </dgm:choose>
          <dgm:shape xmlns:r="http://schemas.openxmlformats.org/officeDocument/2006/relationships" r:blip="">
            <dgm:adjLst/>
          </dgm:shape>
          <dgm:presOf/>
          <dgm:constrLst>
            <dgm:constr type="alignOff" val="0.2"/>
          </dgm:constrLst>
          <dgm:ruleLst/>
          <dgm:layoutNode name="rootComposite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8">
              <dgm:if name="Name9" func="var" arg="dir" op="equ" val="norm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l" for="ch" forName="rootConnector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if>
              <dgm:else name="Name10">
                <dgm:constrLst>
                  <dgm:constr type="l" for="ch" forName="rootText"/>
                  <dgm:constr type="t" for="ch" forName="rootText"/>
                  <dgm:constr type="w" for="ch" forName="rootText" refType="w"/>
                  <dgm:constr type="h" for="ch" forName="rootText" refType="h"/>
                  <dgm:constr type="r" for="ch" forName="rootConnector" refType="w"/>
                  <dgm:constr type="t" for="ch" forName="rootConnector"/>
                  <dgm:constr type="w" for="ch" forName="rootConnector" refType="w" refFor="ch" refForName="rootText" fact="0.2"/>
                  <dgm:constr type="h" for="ch" forName="rootConnector" refType="h" refFor="ch" refForName="rootText"/>
                </dgm:constrLst>
              </dgm:else>
            </dgm:choose>
            <dgm:ruleLst/>
            <dgm:layoutNode name="rootText" styleLbl="node1"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 ptType="node" cnt="1"/>
              <dgm:constrLst>
                <dgm:constr type="tMarg" refType="primFontSz" fact="0.1"/>
                <dgm:constr type="bMarg" refType="primFontSz" fact="0.1"/>
                <dgm:constr type="lMarg" refType="primFontSz" fact="0.15"/>
                <dgm:constr type="rMarg" refType="primFontSz" fact="0.15"/>
              </dgm:constrLst>
              <dgm:ruleLst>
                <dgm:rule type="primFontSz" val="5" fact="NaN" max="NaN"/>
              </dgm:ruleLst>
            </dgm:layoutNode>
            <dgm:layoutNode name="rootConnector" moveWith="rootText">
              <dgm:alg type="sp"/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 axis="self" ptType="node" cnt="1"/>
              <dgm:constrLst/>
              <dgm:ruleLst/>
            </dgm:layoutNode>
          </dgm:layoutNode>
          <dgm:layoutNode name="childShape">
            <dgm:alg type="hierChild">
              <dgm:param type="chAlign" val="l"/>
              <dgm:param type="linDir" val="fromT"/>
            </dgm:alg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11" axis="ch">
              <dgm:forEach name="Name12" axis="self" ptType="parTrans" cnt="1">
                <dgm:layoutNode name="Name13">
                  <dgm:choose name="Name14">
                    <dgm:if name="Name15" func="var" arg="dir" op="equ" val="norm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L"/>
                      </dgm:alg>
                    </dgm:if>
                    <dgm:else name="Name16">
                      <dgm:alg type="conn">
                        <dgm:param type="dim" val="1D"/>
                        <dgm:param type="endSty" val="noArr"/>
                        <dgm:param type="connRout" val="bend"/>
                        <dgm:param type="srcNode" val="rootConnector"/>
                        <dgm:param type="begPts" val="bCtr"/>
                        <dgm:param type="endPts" val="midR"/>
                      </dgm:alg>
                    </dgm:else>
                  </dgm:choose>
                  <dgm:shape xmlns:r="http://schemas.openxmlformats.org/officeDocument/2006/relationships" type="conn" r:blip="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7" axis="self" ptType="node">
                <dgm:layoutNode name="childText" styleLbl="bgAcc1">
                  <dgm:varLst>
                    <dgm:bulletEnabled val="1"/>
                  </dgm:varLst>
                  <dgm:alg type="tx"/>
                  <dgm:shape xmlns:r="http://schemas.openxmlformats.org/officeDocument/2006/relationships" type="roundRect" r:blip="">
                    <dgm:adjLst>
                      <dgm:adj idx="1" val="0.1"/>
                    </dgm:adjLst>
                  </dgm:shape>
                  <dgm:presOf axis="self desOrSelf" ptType="node node" st="1 1" cnt="1 0"/>
                  <dgm:constrLst>
                    <dgm:constr type="tMarg" refType="primFontSz" fact="0.1"/>
                    <dgm:constr type="bMarg" refType="primFontSz" fact="0.1"/>
                    <dgm:constr type="lMarg" refType="primFontSz" fact="0.15"/>
                    <dgm:constr type="rMarg" refType="primFontSz" fact="0.15"/>
                  </dgm:constrLst>
                  <dgm:ruleLst>
                    <dgm:rule type="primFontSz" val="5" fact="NaN" max="NaN"/>
                  </dgm:ruleLst>
                </dgm:layoutNode>
              </dgm:forEach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4">
  <dgm:title val=""/>
  <dgm:desc val=""/>
  <dgm:catLst>
    <dgm:cat type="3D" pri="11400"/>
  </dgm:catLst>
  <dgm:scene3d>
    <a:camera prst="orthographicFront"/>
    <a:lightRig rig="threePt" dir="t"/>
  </dgm:scene3d>
  <dgm:styleLbl name="node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chilly" dir="t"/>
    </dgm:scene3d>
    <dgm:sp3d z="12700" extrusionH="12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ImgPlace1">
    <dgm:scene3d>
      <a:camera prst="orthographicFront"/>
      <a:lightRig rig="chilly" dir="t"/>
    </dgm:scene3d>
    <dgm:sp3d z="-257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chilly" dir="t"/>
    </dgm:scene3d>
    <dgm:sp3d z="-700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ibTrans2D1">
    <dgm:scene3d>
      <a:camera prst="orthographicFront"/>
      <a:lightRig rig="chilly" dir="t"/>
    </dgm:scene3d>
    <dgm:sp3d z="-25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1D1">
    <dgm:scene3d>
      <a:camera prst="orthographicFront"/>
      <a:lightRig rig="chilly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chilly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chilly" dir="t"/>
    </dgm:scene3d>
    <dgm:sp3d prstMaterial="translucentPowder">
      <a:bevelT w="127000" h="25400" prst="softRound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chilly" dir="t"/>
    </dgm:scene3d>
    <dgm:sp3d z="1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chilly" dir="t"/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chilly" dir="t"/>
    </dgm:scene3d>
    <dgm:sp3d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chilly" dir="t"/>
    </dgm:scene3d>
    <dgm:sp3d prstMaterial="dkEdge">
      <a:bevelT w="127000" h="254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chilly" dir="t"/>
    </dgm:scene3d>
    <dgm:sp3d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chilly" dir="t"/>
    </dgm:scene3d>
    <dgm:sp3d z="-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chilly" dir="t"/>
    </dgm:scene3d>
    <dgm:sp3d z="12700" extrusionH="1700" prstMaterial="dkEdge">
      <a:bevelT w="25400" h="6350" prst="softRound"/>
      <a:bevelB w="0" h="0" prst="convex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chilly" dir="t"/>
    </dgm:scene3d>
    <dgm:sp3d z="-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chilly" dir="t"/>
    </dgm:scene3d>
    <dgm:sp3d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chilly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chilly" dir="t"/>
    </dgm:scene3d>
    <dgm:sp3d z="12700" extrusionH="1700" prstMaterial="translucentPowder">
      <a:bevelT w="25400" h="6350" prst="softRound"/>
      <a:bevelB w="0" h="0" prst="convex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DD75F8-E013-4C92-A9F1-1F4FD9AAFC6E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768" y="4715908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1A57AEE-D9F2-4D33-9DC3-C5CA5F2AFA6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610721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Snip and Round Single Corner Rectangle 8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Right Triangle 11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ru-RU" smtClean="0"/>
              <a:t>Вставка рисунка</a:t>
            </a:r>
            <a:endParaRPr kumimoji="0" lang="en-US" dirty="0"/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F5793A5A-AB46-4633-B48F-A1BD8A2E0182}" type="datetimeFigureOut">
              <a:rPr lang="ru-RU" smtClean="0"/>
              <a:pPr/>
              <a:t>27.10.2026</a:t>
            </a:fld>
            <a:endParaRPr lang="ru-RU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105B1783-07FB-41DC-B249-4CC6FB46D864}" type="slidenum">
              <a:rPr lang="ru-RU" smtClean="0"/>
              <a:pPr/>
              <a:t>‹#›</a:t>
            </a:fld>
            <a:endParaRPr lang="ru-RU"/>
          </a:p>
        </p:txBody>
      </p:sp>
      <p:grpSp>
        <p:nvGrpSpPr>
          <p:cNvPr id="2" name="Group 1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Freeform 11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Freeform 12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33" r:id="rId1"/>
    <p:sldLayoutId id="2147483734" r:id="rId2"/>
    <p:sldLayoutId id="2147483735" r:id="rId3"/>
    <p:sldLayoutId id="2147483736" r:id="rId4"/>
    <p:sldLayoutId id="2147483737" r:id="rId5"/>
    <p:sldLayoutId id="2147483738" r:id="rId6"/>
    <p:sldLayoutId id="2147483739" r:id="rId7"/>
    <p:sldLayoutId id="2147483740" r:id="rId8"/>
    <p:sldLayoutId id="2147483741" r:id="rId9"/>
    <p:sldLayoutId id="2147483742" r:id="rId10"/>
    <p:sldLayoutId id="2147483743" r:id="rId11"/>
  </p:sldLayoutIdLst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6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hyperlink" Target="http://ekonom-balkhash.gov.kz/ru/index.php?option=com_content&amp;view=article&amp;id=384:-16022012-&amp;catid=1:2009-05-25-04-31-51&amp;Itemid=2" TargetMode="Externa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467544" y="2060848"/>
            <a:ext cx="7851648" cy="1828800"/>
          </a:xfrm>
        </p:spPr>
        <p:txBody>
          <a:bodyPr>
            <a:noAutofit/>
          </a:bodyPr>
          <a:lstStyle/>
          <a:p>
            <a:r>
              <a:rPr lang="ru-RU" sz="6000" b="1" dirty="0" smtClean="0">
                <a:solidFill>
                  <a:schemeClr val="bg1"/>
                </a:solidFill>
                <a:latin typeface="KZ_Churchward" pitchFamily="2" charset="-52"/>
              </a:rPr>
              <a:t>АЗАМАТТЫҚ</a:t>
            </a:r>
            <a:r>
              <a:rPr lang="ru-RU" sz="6000" b="1" dirty="0" smtClean="0">
                <a:latin typeface="KZ_Churchward" pitchFamily="2" charset="-52"/>
              </a:rPr>
              <a:t> </a:t>
            </a:r>
            <a:r>
              <a:rPr lang="ru-RU" sz="6000" b="1" dirty="0" smtClean="0">
                <a:solidFill>
                  <a:schemeClr val="bg1"/>
                </a:solidFill>
                <a:latin typeface="KZ_Churchward" pitchFamily="2" charset="-52"/>
              </a:rPr>
              <a:t>БЮДЖЕТТІҢ ЖОБАСЫ</a:t>
            </a:r>
            <a:endParaRPr lang="ru-RU" sz="6000" b="1" dirty="0">
              <a:solidFill>
                <a:schemeClr val="bg1"/>
              </a:solidFill>
              <a:latin typeface="KZ_Churchward" pitchFamily="2" charset="-52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533400" y="3789040"/>
            <a:ext cx="7854696" cy="1192096"/>
          </a:xfrm>
        </p:spPr>
        <p:txBody>
          <a:bodyPr>
            <a:normAutofit fontScale="62500" lnSpcReduction="20000"/>
          </a:bodyPr>
          <a:lstStyle/>
          <a:p>
            <a:r>
              <a:rPr lang="ru-RU" sz="4000" i="1" dirty="0" smtClean="0">
                <a:solidFill>
                  <a:schemeClr val="bg1"/>
                </a:solidFill>
              </a:rPr>
              <a:t>  </a:t>
            </a:r>
            <a:r>
              <a:rPr lang="kk-KZ" sz="4000" b="1" dirty="0">
                <a:solidFill>
                  <a:schemeClr val="bg1"/>
                </a:solidFill>
              </a:rPr>
              <a:t>«Успен ауданының экономика және бюджеттік жоспарлау бөлімі»  ММ</a:t>
            </a:r>
            <a:endParaRPr lang="ru-RU" sz="4000" b="1" dirty="0">
              <a:solidFill>
                <a:schemeClr val="bg1"/>
              </a:solidFill>
            </a:endParaRPr>
          </a:p>
          <a:p>
            <a:r>
              <a:rPr lang="ru-RU" sz="4000" b="1" dirty="0" smtClean="0">
                <a:solidFill>
                  <a:schemeClr val="bg1"/>
                </a:solidFill>
              </a:rPr>
              <a:t>2027-2029 </a:t>
            </a:r>
            <a:r>
              <a:rPr lang="ru-RU" sz="4000" b="1" dirty="0" err="1" smtClean="0">
                <a:solidFill>
                  <a:schemeClr val="bg1"/>
                </a:solidFill>
              </a:rPr>
              <a:t>жылдарға</a:t>
            </a:r>
            <a:r>
              <a:rPr lang="ru-RU" sz="4000" b="1" dirty="0" smtClean="0">
                <a:solidFill>
                  <a:schemeClr val="bg1"/>
                </a:solidFill>
              </a:rPr>
              <a:t> </a:t>
            </a:r>
            <a:r>
              <a:rPr lang="ru-RU" sz="4000" b="1" dirty="0" err="1" smtClean="0">
                <a:solidFill>
                  <a:schemeClr val="bg1"/>
                </a:solidFill>
              </a:rPr>
              <a:t>арналған</a:t>
            </a:r>
            <a:endParaRPr lang="ru-RU" sz="4000" b="1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5494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539552" y="980728"/>
            <a:ext cx="8229600" cy="490066"/>
          </a:xfrm>
        </p:spPr>
        <p:txBody>
          <a:bodyPr>
            <a:normAutofit fontScale="90000"/>
          </a:bodyPr>
          <a:lstStyle/>
          <a:p>
            <a:pPr algn="ctr"/>
            <a:r>
              <a:rPr lang="ru-RU" dirty="0" err="1" smtClean="0"/>
              <a:t>Құрметті</a:t>
            </a:r>
            <a:r>
              <a:rPr lang="ru-RU" dirty="0" smtClean="0"/>
              <a:t> сайт </a:t>
            </a:r>
            <a:r>
              <a:rPr lang="ru-RU" dirty="0" err="1" smtClean="0"/>
              <a:t>қонақтары</a:t>
            </a:r>
            <a:r>
              <a:rPr lang="ru-RU" dirty="0" smtClean="0"/>
              <a:t> !</a:t>
            </a:r>
            <a:endParaRPr lang="ru-RU" dirty="0"/>
          </a:p>
        </p:txBody>
      </p:sp>
      <p:sp>
        <p:nvSpPr>
          <p:cNvPr id="5" name="Объект 4"/>
          <p:cNvSpPr>
            <a:spLocks noGrp="1"/>
          </p:cNvSpPr>
          <p:nvPr>
            <p:ph idx="1"/>
          </p:nvPr>
        </p:nvSpPr>
        <p:spPr>
          <a:xfrm>
            <a:off x="467544" y="1628800"/>
            <a:ext cx="8229600" cy="4929411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Сіздердің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назарларыңызға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экономика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бюджеттік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бөлімі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ММ-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2027-2029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жылдарға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ұсынылады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онда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Успен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ауданының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экономикалық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саясатын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жүйесін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қалыптастыру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дамыту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салаларында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саясатты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жүзеге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асыру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ақпарат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қамтылған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/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Азаматтық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бюджеттің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жобасы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Бюджет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Салық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кодекстеріне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Республикасының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2001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23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қаңтардағы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№148 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Республикасындағы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жергілікті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мемлекеттік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өзін-өзі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Заңына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Қазақстан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Республикасы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Ұлттық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экономика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министрінің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2014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6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қарашадағы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№72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бұйрығымен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20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«Ауылдық елді мекендерге жұмыс істеуге және тұруға келген денсаулық сақтау, білім беру, әлеуметтік қамсыздандыру, мәдениет, спорт және агроөнеркәсіптік кешен саласындағы мамандарға, ауылдар, кенттер, ауылдық округтер әкімдері аппараттарының мемлекеттік қызметшілеріне,</a:t>
            </a:r>
            <a:r>
              <a:rPr lang="kk-KZ" sz="2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әлеуметтік қолдау шараларын ұсыну </a:t>
            </a:r>
            <a:r>
              <a:rPr lang="kk-KZ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қағидалары».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110827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5E9EFF"/>
            </a:gs>
            <a:gs pos="39999">
              <a:srgbClr val="85C2FF"/>
            </a:gs>
            <a:gs pos="70000">
              <a:srgbClr val="C4D6EB"/>
            </a:gs>
            <a:gs pos="100000">
              <a:srgbClr val="FFEBFA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908720"/>
            <a:ext cx="8305800" cy="432048"/>
          </a:xfrm>
        </p:spPr>
        <p:txBody>
          <a:bodyPr>
            <a:noAutofit/>
          </a:bodyPr>
          <a:lstStyle/>
          <a:p>
            <a:pPr algn="ctr"/>
            <a:r>
              <a:rPr lang="ru-RU" sz="2800" b="1" dirty="0" smtClean="0">
                <a:solidFill>
                  <a:schemeClr val="tx1"/>
                </a:solidFill>
              </a:rPr>
              <a:t>«</a:t>
            </a:r>
            <a:r>
              <a:rPr lang="ru-RU" sz="2800" b="1" dirty="0" err="1" smtClean="0">
                <a:solidFill>
                  <a:schemeClr val="tx1"/>
                </a:solidFill>
              </a:rPr>
              <a:t>Успен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ауданының</a:t>
            </a:r>
            <a:r>
              <a:rPr lang="ru-RU" sz="2800" b="1" dirty="0">
                <a:solidFill>
                  <a:schemeClr val="tx1"/>
                </a:solidFill>
              </a:rPr>
              <a:t> экономика </a:t>
            </a:r>
            <a:r>
              <a:rPr lang="ru-RU" sz="2800" b="1" dirty="0" err="1">
                <a:solidFill>
                  <a:schemeClr val="tx1"/>
                </a:solidFill>
              </a:rPr>
              <a:t>және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бюджеттік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>
                <a:solidFill>
                  <a:schemeClr val="tx1"/>
                </a:solidFill>
              </a:rPr>
              <a:t>жоспарлау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бөлімі</a:t>
            </a:r>
            <a:r>
              <a:rPr lang="ru-RU" sz="2800" b="1" dirty="0" smtClean="0">
                <a:solidFill>
                  <a:schemeClr val="tx1"/>
                </a:solidFill>
              </a:rPr>
              <a:t>»   </a:t>
            </a:r>
            <a:r>
              <a:rPr lang="ru-RU" sz="2800" b="1" dirty="0">
                <a:solidFill>
                  <a:schemeClr val="tx1"/>
                </a:solidFill>
              </a:rPr>
              <a:t>ММ </a:t>
            </a:r>
            <a:r>
              <a:rPr lang="ru-RU" sz="2800" b="1" dirty="0" err="1">
                <a:solidFill>
                  <a:schemeClr val="tx1"/>
                </a:solidFill>
              </a:rPr>
              <a:t>негізгі</a:t>
            </a:r>
            <a:r>
              <a:rPr lang="ru-RU" sz="2800" b="1" dirty="0">
                <a:solidFill>
                  <a:schemeClr val="tx1"/>
                </a:solidFill>
              </a:rPr>
              <a:t> </a:t>
            </a:r>
            <a:r>
              <a:rPr lang="ru-RU" sz="2800" b="1" dirty="0" err="1" smtClean="0">
                <a:solidFill>
                  <a:schemeClr val="tx1"/>
                </a:solidFill>
              </a:rPr>
              <a:t>функциялары</a:t>
            </a:r>
            <a:r>
              <a:rPr lang="ru-RU" sz="2800" b="1" dirty="0" smtClean="0">
                <a:solidFill>
                  <a:schemeClr val="tx1"/>
                </a:solidFill>
              </a:rPr>
              <a:t> </a:t>
            </a:r>
            <a:endParaRPr lang="ru-RU" sz="2800" b="1" dirty="0">
              <a:solidFill>
                <a:schemeClr val="tx1"/>
              </a:solidFill>
            </a:endParaRPr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572505925"/>
              </p:ext>
            </p:extLst>
          </p:nvPr>
        </p:nvGraphicFramePr>
        <p:xfrm>
          <a:off x="323528" y="1196752"/>
          <a:ext cx="8568952" cy="547260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0323359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http://ekonom-balkhash.gov.kz/ru/images/stories/5645132.jpg">
            <a:hlinkClick r:id="rId2"/>
          </p:cNvPr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3131840" cy="148478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3" name="Содержимое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81788299"/>
              </p:ext>
            </p:extLst>
          </p:nvPr>
        </p:nvGraphicFramePr>
        <p:xfrm>
          <a:off x="323528" y="1514912"/>
          <a:ext cx="7034637" cy="4763968"/>
        </p:xfrm>
        <a:graphic>
          <a:graphicData uri="http://schemas.openxmlformats.org/drawingml/2006/table">
            <a:tbl>
              <a:tblPr firstRow="1" bandRow="1">
                <a:tableStyleId>{7DF18680-E054-41AD-8BC1-D1AEF772440D}</a:tableStyleId>
              </a:tblPr>
              <a:tblGrid>
                <a:gridCol w="35283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5212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68276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185841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</a:tblGrid>
              <a:tr h="432048">
                <a:tc>
                  <a:txBody>
                    <a:bodyPr/>
                    <a:lstStyle/>
                    <a:p>
                      <a:pPr algn="ctr"/>
                      <a:r>
                        <a:rPr lang="kk-KZ" dirty="0" smtClean="0"/>
                        <a:t>Атауы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>
                          <a:solidFill>
                            <a:schemeClr val="bg1"/>
                          </a:solidFill>
                        </a:rPr>
                        <a:t>2027</a:t>
                      </a:r>
                      <a:r>
                        <a:rPr lang="ru-RU" baseline="0" dirty="0" smtClean="0">
                          <a:solidFill>
                            <a:schemeClr val="bg1"/>
                          </a:solidFill>
                        </a:rPr>
                        <a:t> </a:t>
                      </a:r>
                      <a:r>
                        <a:rPr lang="ru-RU" baseline="0" dirty="0" err="1" smtClean="0">
                          <a:solidFill>
                            <a:schemeClr val="bg1"/>
                          </a:solidFill>
                        </a:rPr>
                        <a:t>жыл</a:t>
                      </a:r>
                      <a:endParaRPr lang="ru-RU" dirty="0">
                        <a:solidFill>
                          <a:schemeClr val="bg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2028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жыл</a:t>
                      </a:r>
                      <a:endParaRPr lang="ru-R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dirty="0" smtClean="0"/>
                        <a:t>2029</a:t>
                      </a:r>
                      <a:r>
                        <a:rPr lang="ru-RU" baseline="0" dirty="0" smtClean="0"/>
                        <a:t> </a:t>
                      </a:r>
                      <a:r>
                        <a:rPr lang="ru-RU" baseline="0" dirty="0" err="1" smtClean="0"/>
                        <a:t>жыл</a:t>
                      </a:r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50033"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1</a:t>
                      </a:r>
                      <a:endParaRPr lang="ru-RU" sz="800" b="1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>
                          <a:solidFill>
                            <a:schemeClr val="tx1"/>
                          </a:solidFill>
                        </a:rPr>
                        <a:t>3</a:t>
                      </a:r>
                      <a:endParaRPr lang="ru-RU" sz="800" dirty="0">
                        <a:solidFill>
                          <a:schemeClr val="tx1"/>
                        </a:solidFill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4</a:t>
                      </a:r>
                      <a:endParaRPr lang="ru-RU" sz="8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800" dirty="0" smtClean="0"/>
                        <a:t>5</a:t>
                      </a:r>
                      <a:endParaRPr lang="ru-RU" sz="8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pPr algn="r"/>
                      <a:r>
                        <a:rPr lang="ru-RU" sz="16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Барлығы</a:t>
                      </a:r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74,2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kk-KZ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75,6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90,7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29531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1.5.453.001. «</a:t>
                      </a:r>
                      <a:r>
                        <a:rPr lang="kk-KZ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Экономикалық саясатты, мемлекеттік жоспарлау жүйесін қалыптастыру мен дамыту саласындағы мемлекеттік саясатты іске асыру жөніндегі қызметтер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52,5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52,7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53,9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428628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1.5.</a:t>
                      </a:r>
                      <a:r>
                        <a:rPr lang="kk-KZ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453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.004.« </a:t>
                      </a:r>
                      <a:r>
                        <a:rPr lang="ru-RU" sz="14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мемлекеттік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органның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к</a:t>
                      </a:r>
                      <a:r>
                        <a:rPr lang="ru-RU" sz="1400" b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үрделі</a:t>
                      </a:r>
                      <a:r>
                        <a:rPr lang="ru-RU" sz="1400" b="1" kern="1200" baseline="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kern="1200" baseline="0" dirty="0" err="1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шығыстары</a:t>
                      </a:r>
                      <a:r>
                        <a:rPr lang="ru-RU" sz="1400" b="1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823947">
                <a:tc>
                  <a:txBody>
                    <a:bodyPr/>
                    <a:lstStyle/>
                    <a:p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10.1.453.099. «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Мамандарға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әлеуметтік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қолдау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көрсету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жөніндегі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шараларды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іске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400" b="1" dirty="0" err="1" smtClean="0">
                          <a:latin typeface="Times New Roman" pitchFamily="18" charset="0"/>
                          <a:cs typeface="Times New Roman" pitchFamily="18" charset="0"/>
                        </a:rPr>
                        <a:t>асыру</a:t>
                      </a:r>
                      <a:r>
                        <a:rPr lang="ru-RU" sz="1400" b="1" dirty="0" smtClean="0"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  <a:endParaRPr lang="ru-RU" sz="14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21,7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kk-KZ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22,8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600" b="1" dirty="0" smtClean="0">
                          <a:latin typeface="Times New Roman" pitchFamily="18" charset="0"/>
                          <a:ea typeface="Times New Roman"/>
                          <a:cs typeface="Times New Roman" pitchFamily="18" charset="0"/>
                        </a:rPr>
                        <a:t>36,7</a:t>
                      </a:r>
                      <a:endParaRPr lang="ru-RU" sz="1600" b="1" dirty="0">
                        <a:latin typeface="Times New Roman" pitchFamily="18" charset="0"/>
                        <a:ea typeface="Times New Roman"/>
                        <a:cs typeface="Times New Roman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50033">
                <a:tc>
                  <a:txBody>
                    <a:bodyPr/>
                    <a:lstStyle/>
                    <a:p>
                      <a:pPr marL="0" marR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10.1.453.006 .«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Мамандарды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әлеуметтік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қолдау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шараларын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kk-KZ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і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ске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асыру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үшін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kumimoji="0" lang="ru-RU" sz="1400" b="1" kern="1200" dirty="0" err="1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кредиттер</a:t>
                      </a:r>
                      <a:r>
                        <a:rPr kumimoji="0" lang="ru-RU" sz="1400" b="1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»</a:t>
                      </a:r>
                    </a:p>
                    <a:p>
                      <a:r>
                        <a:rPr lang="ru-RU" sz="1400" b="1" u="none" kern="1200" dirty="0" smtClean="0">
                          <a:solidFill>
                            <a:schemeClr val="dk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endParaRPr lang="ru-RU" sz="1400" b="1" u="none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dirty="0" smtClean="0">
                          <a:latin typeface="Times New Roman" pitchFamily="18" charset="0"/>
                          <a:cs typeface="Times New Roman" pitchFamily="18" charset="0"/>
                        </a:rPr>
                        <a:t>     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ru-RU" sz="1600" b="1" dirty="0" smtClean="0">
                        <a:latin typeface="Times New Roman" pitchFamily="18" charset="0"/>
                        <a:cs typeface="Times New Roman" pitchFamily="18" charset="0"/>
                      </a:endParaRPr>
                    </a:p>
                    <a:p>
                      <a:r>
                        <a:rPr lang="ru-RU" sz="1600" b="1" baseline="0" dirty="0" smtClean="0">
                          <a:latin typeface="Times New Roman" pitchFamily="18" charset="0"/>
                          <a:cs typeface="Times New Roman" pitchFamily="18" charset="0"/>
                        </a:rPr>
                        <a:t>          0</a:t>
                      </a:r>
                      <a:endParaRPr lang="ru-RU" sz="1600" b="1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</a:tbl>
          </a:graphicData>
        </a:graphic>
      </p:graphicFrame>
      <p:sp>
        <p:nvSpPr>
          <p:cNvPr id="4" name="Заголовок 1"/>
          <p:cNvSpPr txBox="1">
            <a:spLocks/>
          </p:cNvSpPr>
          <p:nvPr/>
        </p:nvSpPr>
        <p:spPr>
          <a:xfrm>
            <a:off x="3059832" y="214290"/>
            <a:ext cx="5727010" cy="910454"/>
          </a:xfrm>
          <a:prstGeom prst="rect">
            <a:avLst/>
          </a:prstGeom>
        </p:spPr>
        <p:txBody>
          <a:bodyPr>
            <a:normAutofit fontScale="67500" lnSpcReduction="2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3000" b="1" dirty="0" smtClean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2027-2029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жылдарға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арналған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бюджеттік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бағдарламалар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бойынша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бөлімнің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 </a:t>
            </a:r>
            <a:r>
              <a:rPr lang="ru-RU" sz="3000" b="1" dirty="0" err="1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шығыстары</a:t>
            </a:r>
            <a:r>
              <a:rPr lang="ru-RU" sz="30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rPr>
              <a:t>:</a:t>
            </a:r>
            <a:endParaRPr kumimoji="0" lang="ru-RU" sz="3000" b="1" i="0" u="none" strike="noStrike" kern="1200" cap="none" spc="0" normalizeH="0" baseline="0" noProof="0" dirty="0">
              <a:ln w="6350">
                <a:noFill/>
              </a:ln>
              <a:gradFill>
                <a:gsLst>
                  <a:gs pos="0">
                    <a:schemeClr val="accent1">
                      <a:tint val="73000"/>
                      <a:satMod val="145000"/>
                    </a:schemeClr>
                  </a:gs>
                  <a:gs pos="73000">
                    <a:schemeClr val="accent1">
                      <a:tint val="73000"/>
                      <a:satMod val="145000"/>
                    </a:schemeClr>
                  </a:gs>
                  <a:gs pos="100000">
                    <a:schemeClr val="accent1">
                      <a:tint val="83000"/>
                      <a:satMod val="143000"/>
                    </a:schemeClr>
                  </a:gs>
                </a:gsLst>
                <a:lin ang="4800000" scaled="1"/>
              </a:gra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538587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1237501"/>
              </p:ext>
            </p:extLst>
          </p:nvPr>
        </p:nvGraphicFramePr>
        <p:xfrm>
          <a:off x="107504" y="5589240"/>
          <a:ext cx="9036496" cy="1080120"/>
        </p:xfrm>
        <a:graphic>
          <a:graphicData uri="http://schemas.openxmlformats.org/drawingml/2006/table">
            <a:tbl>
              <a:tblPr/>
              <a:tblGrid>
                <a:gridCol w="9036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080120">
                <a:tc>
                  <a:txBody>
                    <a:bodyPr/>
                    <a:lstStyle/>
                    <a:p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бағдарламаның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түпкілікті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нәтижесі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көтерме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жәрдемақы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бөлу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жолымен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әлеуметтік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сала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агроөнеркәсіптік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кешен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мамандарына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әлеуметтік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қолдау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шараларын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ұсыну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b="1" i="1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27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AutoShape 62"/>
          <p:cNvSpPr>
            <a:spLocks noChangeArrowheads="1"/>
          </p:cNvSpPr>
          <p:nvPr/>
        </p:nvSpPr>
        <p:spPr bwMode="auto">
          <a:xfrm flipV="1">
            <a:off x="2195736" y="4077072"/>
            <a:ext cx="2016125" cy="108108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" name="Group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18037415"/>
              </p:ext>
            </p:extLst>
          </p:nvPr>
        </p:nvGraphicFramePr>
        <p:xfrm>
          <a:off x="899592" y="2197654"/>
          <a:ext cx="6480720" cy="2016761"/>
        </p:xfrm>
        <a:graphic>
          <a:graphicData uri="http://schemas.openxmlformats.org/drawingml/2006/table">
            <a:tbl>
              <a:tblPr/>
              <a:tblGrid>
                <a:gridCol w="326838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21233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Көтерме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жәрдемақы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(100 АЕК)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2027 </a:t>
                      </a: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жыл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Мамандар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саны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kk-KZ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Сома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15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          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6,9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Group 18"/>
          <p:cNvGraphicFramePr>
            <a:graphicFrameLocks/>
          </p:cNvGraphicFramePr>
          <p:nvPr/>
        </p:nvGraphicFramePr>
        <p:xfrm>
          <a:off x="3275856" y="1628800"/>
          <a:ext cx="874712" cy="222885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3038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97494822"/>
              </p:ext>
            </p:extLst>
          </p:nvPr>
        </p:nvGraphicFramePr>
        <p:xfrm>
          <a:off x="8100392" y="1101155"/>
          <a:ext cx="874712" cy="244475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2"/>
          <p:cNvSpPr txBox="1">
            <a:spLocks/>
          </p:cNvSpPr>
          <p:nvPr/>
        </p:nvSpPr>
        <p:spPr>
          <a:xfrm>
            <a:off x="107504" y="524396"/>
            <a:ext cx="8229600" cy="868958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Ауылдық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жерлерге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жұмыс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істеу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үшін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келген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әлеуметтік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сала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және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агроөнеркәсіптік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кешен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мамандарына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көтерме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жәрдемақы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түрінде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қаржылық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қолдау</a:t>
            </a:r>
            <a:endParaRPr kumimoji="0" lang="ru-RU" sz="2000" b="1" i="1" u="none" strike="noStrike" kern="1200" cap="none" spc="0" normalizeH="0" baseline="0" noProof="0" dirty="0" smtClean="0">
              <a:ln w="63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-315416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 smtClean="0"/>
          </a:p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Мамандарға әлеуметтік қолдау көрсету жөніндегі шараларды іске асыру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74173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26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45052163"/>
              </p:ext>
            </p:extLst>
          </p:nvPr>
        </p:nvGraphicFramePr>
        <p:xfrm>
          <a:off x="115893" y="5373216"/>
          <a:ext cx="9036496" cy="1268760"/>
        </p:xfrm>
        <a:graphic>
          <a:graphicData uri="http://schemas.openxmlformats.org/drawingml/2006/table">
            <a:tbl>
              <a:tblPr/>
              <a:tblGrid>
                <a:gridCol w="90364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268760">
                <a:tc>
                  <a:txBody>
                    <a:bodyPr/>
                    <a:lstStyle/>
                    <a:p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бағдарламаның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түпкілікті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нәтижесі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: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бюджеттік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кредиттер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бөлу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жолымен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әлеуметтік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сала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және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агроөнеркәсіптік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кешен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мамандарына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әлеуметтік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қолдау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шараларын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ru-RU" sz="1800" b="1" i="1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ұсыну</a:t>
                      </a:r>
                      <a:r>
                        <a:rPr lang="ru-RU" sz="1800" b="1" i="1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.</a:t>
                      </a:r>
                      <a:endParaRPr lang="ru-RU" b="1" i="1" dirty="0"/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>
                      <a:gsLst>
                        <a:gs pos="0">
                          <a:srgbClr val="5E9EFF"/>
                        </a:gs>
                        <a:gs pos="39999">
                          <a:srgbClr val="85C2FF"/>
                        </a:gs>
                        <a:gs pos="70000">
                          <a:srgbClr val="C4D6EB"/>
                        </a:gs>
                        <a:gs pos="100000">
                          <a:srgbClr val="FFEBFA"/>
                        </a:gs>
                      </a:gsLst>
                      <a:lin ang="2700000" scaled="0"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4" name="AutoShape 62"/>
          <p:cNvSpPr>
            <a:spLocks noChangeArrowheads="1"/>
          </p:cNvSpPr>
          <p:nvPr/>
        </p:nvSpPr>
        <p:spPr bwMode="auto">
          <a:xfrm flipV="1">
            <a:off x="2195736" y="4077072"/>
            <a:ext cx="2016125" cy="1081088"/>
          </a:xfrm>
          <a:custGeom>
            <a:avLst/>
            <a:gdLst>
              <a:gd name="G0" fmla="+- 15126 0 0"/>
              <a:gd name="G1" fmla="+- 2912 0 0"/>
              <a:gd name="G2" fmla="+- 12158 0 2912"/>
              <a:gd name="G3" fmla="+- G2 0 2912"/>
              <a:gd name="G4" fmla="*/ G3 32768 32059"/>
              <a:gd name="G5" fmla="*/ G4 1 2"/>
              <a:gd name="G6" fmla="+- 21600 0 15126"/>
              <a:gd name="G7" fmla="*/ G6 2912 6079"/>
              <a:gd name="G8" fmla="+- G7 15126 0"/>
              <a:gd name="T0" fmla="*/ 15126 w 21600"/>
              <a:gd name="T1" fmla="*/ 0 h 21600"/>
              <a:gd name="T2" fmla="*/ 15126 w 21600"/>
              <a:gd name="T3" fmla="*/ 12158 h 21600"/>
              <a:gd name="T4" fmla="*/ 3237 w 21600"/>
              <a:gd name="T5" fmla="*/ 21600 h 21600"/>
              <a:gd name="T6" fmla="*/ 21600 w 21600"/>
              <a:gd name="T7" fmla="*/ 6079 h 21600"/>
              <a:gd name="T8" fmla="*/ 17694720 60000 65536"/>
              <a:gd name="T9" fmla="*/ 5898240 60000 65536"/>
              <a:gd name="T10" fmla="*/ 5898240 60000 65536"/>
              <a:gd name="T11" fmla="*/ 0 60000 65536"/>
              <a:gd name="T12" fmla="*/ 12427 w 21600"/>
              <a:gd name="T13" fmla="*/ G1 h 21600"/>
              <a:gd name="T14" fmla="*/ G8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21600" y="6079"/>
                </a:moveTo>
                <a:lnTo>
                  <a:pt x="15126" y="0"/>
                </a:lnTo>
                <a:lnTo>
                  <a:pt x="15126" y="2912"/>
                </a:lnTo>
                <a:lnTo>
                  <a:pt x="12427" y="2912"/>
                </a:lnTo>
                <a:cubicBezTo>
                  <a:pt x="5564" y="2912"/>
                  <a:pt x="0" y="7052"/>
                  <a:pt x="0" y="12158"/>
                </a:cubicBezTo>
                <a:lnTo>
                  <a:pt x="0" y="21600"/>
                </a:lnTo>
                <a:lnTo>
                  <a:pt x="6474" y="21600"/>
                </a:lnTo>
                <a:lnTo>
                  <a:pt x="6474" y="12158"/>
                </a:lnTo>
                <a:cubicBezTo>
                  <a:pt x="6474" y="10550"/>
                  <a:pt x="9139" y="9246"/>
                  <a:pt x="12427" y="9246"/>
                </a:cubicBezTo>
                <a:lnTo>
                  <a:pt x="15126" y="9246"/>
                </a:lnTo>
                <a:lnTo>
                  <a:pt x="15126" y="12158"/>
                </a:lnTo>
                <a:close/>
              </a:path>
            </a:pathLst>
          </a:custGeom>
          <a:solidFill>
            <a:srgbClr val="0070C0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ru-RU"/>
          </a:p>
        </p:txBody>
      </p:sp>
      <p:graphicFrame>
        <p:nvGraphicFramePr>
          <p:cNvPr id="5" name="Group 7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08495114"/>
              </p:ext>
            </p:extLst>
          </p:nvPr>
        </p:nvGraphicFramePr>
        <p:xfrm>
          <a:off x="1187624" y="1916832"/>
          <a:ext cx="6336704" cy="2016761"/>
        </p:xfrm>
        <a:graphic>
          <a:graphicData uri="http://schemas.openxmlformats.org/drawingml/2006/table">
            <a:tbl>
              <a:tblPr/>
              <a:tblGrid>
                <a:gridCol w="319575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140954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76263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Бюджеттік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</a:t>
                      </a: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кредиттер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(2500 РЦ, 2000СНП - АЕК)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27038"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2027 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год</a:t>
                      </a: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64770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Мамандар</a:t>
                      </a: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 саны</a:t>
                      </a:r>
                      <a:endParaRPr kumimoji="0" lang="ru-RU" sz="16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Сома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88925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 typeface="Arial" charset="0"/>
                        <a:buNone/>
                        <a:tabLst/>
                      </a:pPr>
                      <a:r>
                        <a:rPr kumimoji="0" lang="ru-RU" sz="18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Calibri" pitchFamily="34" charset="0"/>
                        </a:rPr>
                        <a:t>0</a:t>
                      </a:r>
                      <a:endParaRPr kumimoji="0" lang="ru-RU" sz="18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Calibri" pitchFamily="34" charset="0"/>
                      </a:endParaRP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00CC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graphicFrame>
        <p:nvGraphicFramePr>
          <p:cNvPr id="6" name="Group 18"/>
          <p:cNvGraphicFramePr>
            <a:graphicFrameLocks/>
          </p:cNvGraphicFramePr>
          <p:nvPr/>
        </p:nvGraphicFramePr>
        <p:xfrm>
          <a:off x="3275856" y="1628800"/>
          <a:ext cx="874712" cy="222885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73038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graphicFrame>
        <p:nvGraphicFramePr>
          <p:cNvPr id="7" name="Group 56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44675125"/>
              </p:ext>
            </p:extLst>
          </p:nvPr>
        </p:nvGraphicFramePr>
        <p:xfrm>
          <a:off x="8100392" y="1075185"/>
          <a:ext cx="874712" cy="244475"/>
        </p:xfrm>
        <a:graphic>
          <a:graphicData uri="http://schemas.openxmlformats.org/drawingml/2006/table">
            <a:tbl>
              <a:tblPr/>
              <a:tblGrid>
                <a:gridCol w="87471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244475">
                <a:tc>
                  <a:txBody>
                    <a:bodyPr/>
                    <a:lstStyle/>
                    <a:p>
                      <a:pPr marL="0" marR="0" lvl="0" indent="0" algn="r" defTabSz="914400" rtl="0" eaLnBrk="1" fontAlgn="t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Pct val="70000"/>
                        <a:buFontTx/>
                        <a:buNone/>
                        <a:tabLst/>
                      </a:pPr>
                      <a:r>
                        <a:rPr kumimoji="0" lang="ru-RU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Garamond" pitchFamily="18" charset="0"/>
                        </a:rPr>
                        <a:t>млн.теңге</a:t>
                      </a:r>
                      <a:endParaRPr kumimoji="0" lang="ru-RU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Garamond" pitchFamily="18" charset="0"/>
                      </a:endParaRPr>
                    </a:p>
                  </a:txBody>
                  <a:tcPr marL="9525" marR="9525" marT="9525" marB="0" horzOverflow="overflow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81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sp>
        <p:nvSpPr>
          <p:cNvPr id="8" name="Rectangle 2"/>
          <p:cNvSpPr txBox="1">
            <a:spLocks/>
          </p:cNvSpPr>
          <p:nvPr/>
        </p:nvSpPr>
        <p:spPr>
          <a:xfrm>
            <a:off x="745504" y="567763"/>
            <a:ext cx="8229600" cy="868958"/>
          </a:xfrm>
          <a:prstGeom prst="rect">
            <a:avLst/>
          </a:prstGeom>
        </p:spPr>
        <p:txBody>
          <a:bodyPr>
            <a:normAutofit fontScale="90000" lnSpcReduction="10000"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Ауылдық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жерлерге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жұмыс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істеу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үшін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келген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әлеуметтік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сала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және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агроөнеркәсіптік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кешен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мамандарына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бюджеттік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кредит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түрінде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қаржылық</a:t>
            </a:r>
            <a:r>
              <a:rPr lang="ru-RU" sz="2000" b="1" i="1" dirty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lang="ru-RU" sz="2000" b="1" i="1" dirty="0" err="1" smtClean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қолдау</a:t>
            </a:r>
            <a:r>
              <a:rPr lang="ru-RU" sz="2000" b="1" i="1" dirty="0" smtClean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Arial" charset="0"/>
                <a:ea typeface="+mj-ea"/>
                <a:cs typeface="+mj-cs"/>
              </a:rPr>
              <a:t> </a:t>
            </a:r>
            <a:r>
              <a:rPr kumimoji="0" lang="ru-RU" sz="2000" b="1" i="1" u="none" strike="noStrike" kern="1200" cap="none" spc="0" normalizeH="0" noProof="0" dirty="0" smtClean="0">
                <a:ln w="6350">
                  <a:noFill/>
                </a:ln>
                <a:solidFill>
                  <a:schemeClr val="tx1">
                    <a:lumMod val="95000"/>
                    <a:lumOff val="5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uLnTx/>
                <a:uFillTx/>
                <a:latin typeface="Arial" charset="0"/>
                <a:ea typeface="+mj-ea"/>
                <a:cs typeface="+mj-cs"/>
              </a:rPr>
              <a:t> </a:t>
            </a:r>
            <a:endParaRPr kumimoji="0" lang="ru-RU" sz="2000" b="1" i="1" u="none" strike="noStrike" kern="1200" cap="none" spc="0" normalizeH="0" baseline="0" noProof="0" dirty="0" smtClean="0">
              <a:ln w="6350"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>
                <a:outerShdw blurRad="114300" dist="101600" dir="2700000" algn="tl" rotWithShape="0">
                  <a:srgbClr val="000000">
                    <a:alpha val="40000"/>
                  </a:srgbClr>
                </a:outerShdw>
              </a:effectLst>
              <a:uLnTx/>
              <a:uFillTx/>
              <a:latin typeface="Arial" charset="0"/>
              <a:ea typeface="+mj-ea"/>
              <a:cs typeface="+mj-cs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259632" y="-315416"/>
            <a:ext cx="612068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endParaRPr lang="ru-RU" b="1" dirty="0" smtClean="0"/>
          </a:p>
          <a:p>
            <a:pPr algn="ctr">
              <a:buClr>
                <a:schemeClr val="accent6">
                  <a:lumMod val="75000"/>
                </a:schemeClr>
              </a:buClr>
              <a:defRPr/>
            </a:pPr>
            <a:r>
              <a:rPr lang="kk-KZ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Мамандарды </a:t>
            </a:r>
            <a:r>
              <a:rPr lang="kk-KZ" b="1" dirty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әлеуметтік қолдау шараларын іске асыру үшін бюджеттік кредиттер</a:t>
            </a:r>
            <a:endParaRPr lang="ru-RU" b="1" dirty="0" smtClean="0">
              <a:solidFill>
                <a:schemeClr val="tx1">
                  <a:lumMod val="95000"/>
                  <a:lumOff val="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1268964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Поток">
  <a:themeElements>
    <a:clrScheme name="Поток">
      <a:dk1>
        <a:sysClr val="windowText" lastClr="000000"/>
      </a:dk1>
      <a:lt1>
        <a:sysClr val="window" lastClr="FFFFFF"/>
      </a:lt1>
      <a:dk2>
        <a:srgbClr val="04617B"/>
      </a:dk2>
      <a:lt2>
        <a:srgbClr val="DBF5F9"/>
      </a:lt2>
      <a:accent1>
        <a:srgbClr val="0F6FC6"/>
      </a:accent1>
      <a:accent2>
        <a:srgbClr val="009DD9"/>
      </a:accent2>
      <a:accent3>
        <a:srgbClr val="0BD0D9"/>
      </a:accent3>
      <a:accent4>
        <a:srgbClr val="10CF9B"/>
      </a:accent4>
      <a:accent5>
        <a:srgbClr val="7CCA62"/>
      </a:accent5>
      <a:accent6>
        <a:srgbClr val="A5C249"/>
      </a:accent6>
      <a:hlink>
        <a:srgbClr val="F49100"/>
      </a:hlink>
      <a:folHlink>
        <a:srgbClr val="85DFD0"/>
      </a:folHlink>
    </a:clrScheme>
    <a:fontScheme name="Поток">
      <a:majorFont>
        <a:latin typeface="Calibri"/>
        <a:ea typeface=""/>
        <a:cs typeface=""/>
        <a:font script="Jpan" typeface="ＭＳ Ｐゴシック"/>
        <a:font script="Hang" typeface="HY중고딕"/>
        <a:font script="Hans" typeface="隶书"/>
        <a:font script="Hant" typeface="微軟正黑體"/>
        <a:font script="Arab" typeface="Traditional Arabic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nstantia"/>
        <a:ea typeface=""/>
        <a:cs typeface=""/>
        <a:font script="Jpan" typeface="HGP明朝E"/>
        <a:font script="Hang" typeface="HY신명조"/>
        <a:font script="Hans" typeface="宋体"/>
        <a:font script="Hant" typeface="新細明體"/>
        <a:font script="Arab" typeface="Majalla UI"/>
        <a:font script="Hebr" typeface="David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Поток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alpha val="48000"/>
                <a:satMod val="105000"/>
              </a:scheme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7167</TotalTime>
  <Words>389</Words>
  <Application>Microsoft Office PowerPoint</Application>
  <PresentationFormat>Экран (4:3)</PresentationFormat>
  <Paragraphs>65</Paragraphs>
  <Slides>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6</vt:i4>
      </vt:variant>
    </vt:vector>
  </HeadingPairs>
  <TitlesOfParts>
    <vt:vector size="14" baseType="lpstr">
      <vt:lpstr>Arial</vt:lpstr>
      <vt:lpstr>Calibri</vt:lpstr>
      <vt:lpstr>Constantia</vt:lpstr>
      <vt:lpstr>Garamond</vt:lpstr>
      <vt:lpstr>KZ_Churchward</vt:lpstr>
      <vt:lpstr>Times New Roman</vt:lpstr>
      <vt:lpstr>Wingdings 2</vt:lpstr>
      <vt:lpstr>Поток</vt:lpstr>
      <vt:lpstr>АЗАМАТТЫҚ БЮДЖЕТТІҢ ЖОБАСЫ</vt:lpstr>
      <vt:lpstr>Құрметті сайт қонақтары !</vt:lpstr>
      <vt:lpstr>«Успен ауданының экономика және бюджеттік жоспарлау бөлімі»   ММ негізгі функциялары 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ГРАЖДАНСКИЙ БЮДЖЕТ</dc:title>
  <dc:creator>таня</dc:creator>
  <cp:lastModifiedBy>PC</cp:lastModifiedBy>
  <cp:revision>463</cp:revision>
  <cp:lastPrinted>2023-01-31T06:48:00Z</cp:lastPrinted>
  <dcterms:created xsi:type="dcterms:W3CDTF">2011-08-18T13:14:55Z</dcterms:created>
  <dcterms:modified xsi:type="dcterms:W3CDTF">2026-10-27T13:05:50Z</dcterms:modified>
</cp:coreProperties>
</file>