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6" r:id="rId4"/>
    <p:sldId id="270" r:id="rId5"/>
    <p:sldId id="275" r:id="rId6"/>
    <p:sldId id="263" r:id="rId7"/>
    <p:sldId id="277" r:id="rId8"/>
    <p:sldId id="278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972F1"/>
    <a:srgbClr val="67B0F3"/>
    <a:srgbClr val="99CCFF"/>
    <a:srgbClr val="CCECFF"/>
    <a:srgbClr val="2016E4"/>
    <a:srgbClr val="000099"/>
    <a:srgbClr val="003399"/>
    <a:srgbClr val="E6FDFE"/>
    <a:srgbClr val="0D72E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0" autoAdjust="0"/>
    <p:restoredTop sz="94750" autoAdjust="0"/>
  </p:normalViewPr>
  <p:slideViewPr>
    <p:cSldViewPr showGuides="1"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24274" y="754083"/>
            <a:ext cx="2549128" cy="37228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9" y="4714598"/>
            <a:ext cx="5436567" cy="4467463"/>
          </a:xfrm>
          <a:noFill/>
        </p:spPr>
        <p:txBody>
          <a:bodyPr wrap="none" numCol="1" anchor="ctr" anchorCtr="0" compatLnSpc="1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43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3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45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025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7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929618" cy="5736700"/>
          </a:xfr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2027-2029 </a:t>
            </a:r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ЖЫЛДАРҒА АРНАЛҒАН «УСПЕН АУДАНЫНЫҢ МӘДЕНИЕТ, ТІЛДЕРДІ ДАМЫТУ, ДЕНЕ ТӘРБИЕ ЖӘНЕ СПОРТ БӨЛІМІ» КММ  </a:t>
            </a:r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  <a:t/>
            </a:r>
            <a:b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АЗАМАТТЫҚ БЮДЖЕТІ</a:t>
            </a:r>
            <a:b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ЖОБАСЫ</a:t>
            </a:r>
            <a:endParaRPr lang="ru-RU" sz="4400" i="1" cap="non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7643866" cy="65403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Құрметті сайт қонақтары!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628762"/>
            <a:ext cx="8072494" cy="4832092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тілдерді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шынықтыру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спорт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КММ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ru-RU" sz="28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ru-RU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оны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жұмсау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en-US" alt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800" dirty="0" smtClean="0">
                <a:solidFill>
                  <a:srgbClr val="000099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Законодательная база </a:t>
            </a:r>
            <a:br>
              <a:rPr lang="ru-RU" sz="4000" dirty="0" smtClean="0"/>
            </a:br>
            <a:r>
              <a:rPr lang="ru-RU" sz="4000" dirty="0" smtClean="0"/>
              <a:t>бюджетного процесса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683568" y="530352"/>
            <a:ext cx="8003232" cy="4914872"/>
          </a:xfr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just">
              <a:buFont typeface="Wingdings 2" panose="05020102010507070707" pitchFamily="18" charset="2"/>
              <a:buNone/>
            </a:pPr>
            <a:r>
              <a:rPr lang="ru-RU" sz="2800" dirty="0" smtClean="0">
                <a:latin typeface="Arial Narrow" panose="020B0606020202030204" pitchFamily="34" charset="0"/>
              </a:rPr>
              <a:t>	</a:t>
            </a:r>
          </a:p>
          <a:p>
            <a:pPr algn="just">
              <a:buFont typeface="Wingdings 2" panose="05020102010507070707" pitchFamily="18" charset="2"/>
              <a:buNone/>
            </a:pP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тілдерді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" altLang="ru-RU" sz="2800" b="1" dirty="0" smtClean="0">
                <a:latin typeface="Times New Roman" pitchFamily="18" charset="0"/>
                <a:cs typeface="Times New Roman" pitchFamily="18" charset="0"/>
              </a:rPr>
              <a:t>тәрбиесі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спорт</a:t>
            </a:r>
            <a:r>
              <a:rPr lang="en-US" alt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en-US" altLang="ru-RU" sz="2800" b="1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altLang="ru-RU"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2027-2029 жылдарға арналған Азаматтық бюджет жобасы Қазақстан Республикасының Бюджет және Салық кодекстеріне сәйкес қалыптастырылды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9837"/>
            <a:ext cx="100990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.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/>
          <p:nvPr/>
        </p:nvSpPr>
        <p:spPr>
          <a:xfrm>
            <a:off x="2928926" y="928670"/>
            <a:ext cx="2714644" cy="500066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/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Орындау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19323" y="214290"/>
            <a:ext cx="3288208" cy="338554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Бюджеттік процестің сызбасы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59632" y="1628801"/>
            <a:ext cx="6264696" cy="584775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Успен ауданының мәдениет, тілдерді дамыту, дене тәрбиесі және спорт бөлімі</a:t>
            </a:r>
            <a:endParaRPr lang="ru-RU" sz="2200" b="1" dirty="0" smtClean="0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2585" y="2584382"/>
            <a:ext cx="7062766" cy="338554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Қаржыландырудың жиынтық жоспарын жасау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4624177"/>
            <a:ext cx="8477351" cy="339568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Бөлім бюджетінің орындалуы бойынша жылдық есепті қалыптастыру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572140"/>
            <a:ext cx="8429684" cy="338554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Бөлімнің қаржыландырудың жиынтық жоспарына өзгерістер енгізу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57158" y="3357562"/>
            <a:ext cx="8501122" cy="584775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Аудандық мәслихаттың шешімімен бюджеттің атқарылуы жөніндегі жылдық есепті бекіту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желтоқсанда 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371513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dirty="0" smtClean="0"/>
              <a:t> </a:t>
            </a:r>
            <a:r>
              <a:rPr lang="ru-RU" altLang="ru-RU" b="1" dirty="0" err="1" smtClean="0"/>
              <a:t>Бюджетті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атқару үшін мынадай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құжаттар негіз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болып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табылады</a:t>
            </a:r>
            <a:endParaRPr lang="ru-RU" altLang="ru-RU" sz="2000" b="1" dirty="0"/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қаңтардан 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71538" y="2143116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кодексі</a:t>
            </a:r>
            <a:endParaRPr lang="ru-RU" altLang="ru-RU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Заң және мәслихаттың 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шешімі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584202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заңды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мәслихаттың шешімін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іске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асыру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ҚР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Үкіметінің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әкімдіктің қаулылары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3857628"/>
            <a:ext cx="6934200" cy="500066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01.07.2024 ж. №106-V</a:t>
            </a:r>
            <a:r>
              <a:rPr lang="en-US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III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Мемлекеттік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сатып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алу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Заңы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500570"/>
            <a:ext cx="6934200" cy="571504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Бюджеттік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бағдарламалар әкімшісінің міндеттемелері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мен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төлемдері 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қаржыландыру жоспарлары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кодексіне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071538" y="5214950"/>
            <a:ext cx="7000924" cy="571504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000" dirty="0" smtClean="0">
                <a:solidFill>
                  <a:schemeClr val="tx1"/>
                </a:solidFill>
              </a:rPr>
              <a:t>ҚР 15.12.2006 ж. № 207-111 «</a:t>
            </a:r>
            <a:r>
              <a:rPr lang="ru-RU" sz="1000" dirty="0" err="1" smtClean="0">
                <a:solidFill>
                  <a:schemeClr val="tx1"/>
                </a:solidFill>
              </a:rPr>
              <a:t>Мәдениет туралы</a:t>
            </a:r>
            <a:r>
              <a:rPr lang="ru-RU" sz="1000" dirty="0" smtClean="0">
                <a:solidFill>
                  <a:schemeClr val="tx1"/>
                </a:solidFill>
              </a:rPr>
              <a:t>» </a:t>
            </a:r>
            <a:r>
              <a:rPr lang="ru-RU" sz="1000" dirty="0" err="1" smtClean="0">
                <a:solidFill>
                  <a:schemeClr val="tx1"/>
                </a:solidFill>
              </a:rPr>
              <a:t>Заңы</a:t>
            </a:r>
            <a:r>
              <a:rPr lang="ru-RU" sz="1000" dirty="0" smtClean="0">
                <a:solidFill>
                  <a:schemeClr val="tx1"/>
                </a:solidFill>
              </a:rPr>
              <a:t>, «</a:t>
            </a:r>
            <a:r>
              <a:rPr lang="ru-RU" sz="1000" dirty="0" err="1" smtClean="0">
                <a:solidFill>
                  <a:schemeClr val="tx1"/>
                </a:solidFill>
              </a:rPr>
              <a:t>Дене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</a:rPr>
              <a:t>шынықтыру және </a:t>
            </a:r>
            <a:r>
              <a:rPr lang="ru-RU" sz="1000" dirty="0" smtClean="0">
                <a:solidFill>
                  <a:schemeClr val="tx1"/>
                </a:solidFill>
              </a:rPr>
              <a:t>спорт </a:t>
            </a:r>
            <a:r>
              <a:rPr lang="ru-RU" sz="1000" dirty="0" err="1" smtClean="0">
                <a:solidFill>
                  <a:schemeClr val="tx1"/>
                </a:solidFill>
              </a:rPr>
              <a:t>туралы</a:t>
            </a:r>
            <a:r>
              <a:rPr lang="ru-RU" sz="1000" dirty="0" smtClean="0">
                <a:solidFill>
                  <a:schemeClr val="tx1"/>
                </a:solidFill>
              </a:rPr>
              <a:t>»  </a:t>
            </a:r>
            <a:r>
              <a:rPr lang="en-US" altLang="ru-RU" sz="1000" dirty="0" smtClean="0">
                <a:solidFill>
                  <a:schemeClr val="tx1"/>
                </a:solidFill>
              </a:rPr>
              <a:t>03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  <a:r>
              <a:rPr lang="en-US" altLang="ru-RU" sz="1000" dirty="0" smtClean="0">
                <a:solidFill>
                  <a:schemeClr val="tx1"/>
                </a:solidFill>
              </a:rPr>
              <a:t>07/2014</a:t>
            </a:r>
            <a:r>
              <a:rPr lang="ru-RU" sz="1000" dirty="0" smtClean="0">
                <a:solidFill>
                  <a:schemeClr val="tx1"/>
                </a:solidFill>
              </a:rPr>
              <a:t> ж.№</a:t>
            </a:r>
            <a:r>
              <a:rPr lang="en-US" altLang="ru-RU" sz="1000" dirty="0" smtClean="0">
                <a:solidFill>
                  <a:schemeClr val="tx1"/>
                </a:solidFill>
              </a:rPr>
              <a:t>228-V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</a:rPr>
              <a:t>Заңы</a:t>
            </a:r>
            <a:endParaRPr lang="ru-RU" altLang="ru-RU" sz="11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399"/>
                </a:solidFill>
              </a:rPr>
              <a:t>2027-2029 </a:t>
            </a:r>
            <a:r>
              <a:rPr lang="ru-RU" sz="1600" b="1" dirty="0" err="1" smtClean="0">
                <a:solidFill>
                  <a:srgbClr val="003399"/>
                </a:solidFill>
              </a:rPr>
              <a:t>жылдарға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  <a:r>
              <a:rPr lang="ru-RU" sz="1600" b="1" dirty="0" err="1" smtClean="0">
                <a:solidFill>
                  <a:srgbClr val="003399"/>
                </a:solidFill>
              </a:rPr>
              <a:t>арналған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  <a:r>
              <a:rPr lang="ru-RU" sz="1600" b="1" dirty="0" err="1" smtClean="0">
                <a:solidFill>
                  <a:srgbClr val="003399"/>
                </a:solidFill>
              </a:rPr>
              <a:t>бөлім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sz="1600" b="1" dirty="0" err="1" smtClean="0">
                <a:solidFill>
                  <a:srgbClr val="003399"/>
                </a:solidFill>
              </a:rPr>
              <a:t>бюджетінің шығыстар құрылымы, мың теңге</a:t>
            </a:r>
            <a:endParaRPr lang="ru-RU" sz="16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5" y="727628"/>
          <a:ext cx="8784974" cy="428554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0025"/>
                <a:gridCol w="4721400"/>
                <a:gridCol w="1191183"/>
                <a:gridCol w="1191183"/>
                <a:gridCol w="1191183"/>
              </a:tblGrid>
              <a:tr h="444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/с</a:t>
                      </a:r>
                      <a:endParaRPr lang="ru-RU" sz="1400" b="1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400" dirty="0" smtClean="0">
                        <a:solidFill>
                          <a:srgbClr val="2016E4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400" dirty="0" smtClean="0">
                        <a:solidFill>
                          <a:srgbClr val="2016E4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2029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400" dirty="0" smtClean="0">
                        <a:solidFill>
                          <a:srgbClr val="2016E4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70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702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baseline="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400" b="1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613695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614494</a:t>
                      </a:r>
                      <a:endParaRPr kumimoji="0" lang="ru-RU" sz="1400" b="1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633468</a:t>
                      </a:r>
                      <a:endParaRPr lang="ru-RU" sz="1400" b="1" i="0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2276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     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457.001.Жергілікті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деңгейде мәдениет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тілдерді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дамыту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дене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шынықтыру және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спорт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саласындағы мемлекеттік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жөніндегі қызметтер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38092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37103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37507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7227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457.003. «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Мәдени демалыс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жұмыстарын қолдау»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427047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427817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438423</a:t>
                      </a:r>
                      <a:endParaRPr lang="ru-RU" sz="1000" b="0" i="1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8912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457.006.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«Аудандық (қалалық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кітапханалардың жұмыс істеуі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130380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131322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138337</a:t>
                      </a:r>
                      <a:endParaRPr lang="ru-RU" sz="1000" b="0" i="1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2999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457.014.Мемлекеттік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органның күрделі шығыстары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ru-RU" sz="1000" b="0" i="1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63302">
                <a:tc>
                  <a:txBody>
                    <a:bodyPr/>
                    <a:lstStyle/>
                    <a:p>
                      <a:pPr algn="ctr" fontAlgn="b"/>
                      <a:endParaRPr kumimoji="0" lang="ru-RU" sz="10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457.032.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Ведомстволық бағыныстағы мемлекеттік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мекемелерінің және ұйымдарының күрделі шығыстары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endParaRPr lang="ru-RU" sz="1000" b="0" i="1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35416">
                <a:tc>
                  <a:txBody>
                    <a:bodyPr/>
                    <a:lstStyle/>
                    <a:p>
                      <a:pPr algn="ctr" fontAlgn="b"/>
                      <a:endParaRPr kumimoji="0" lang="ru-RU" sz="10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457 009 «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Аудандық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облыстық маңызы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бар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деңгейде спорттық жарыстар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өткізу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15245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15321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16163</a:t>
                      </a:r>
                      <a:endParaRPr lang="ru-RU" sz="1000" b="0" i="1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87689">
                <a:tc>
                  <a:txBody>
                    <a:bodyPr/>
                    <a:lstStyle/>
                    <a:p>
                      <a:pPr algn="ctr" fontAlgn="b"/>
                      <a:endParaRPr kumimoji="0" lang="ru-RU" sz="10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457 010.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«Әртүрлі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спорт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түрлері бойынша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аудан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облыстық маңызы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бар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қала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құрама командаларының мүшелерін дайындау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және олардың облыстық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спорт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жарыстарына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қатысуы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kumimoji="0" lang="ru-RU" sz="1000" i="1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2008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2008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2008</a:t>
                      </a:r>
                      <a:endParaRPr lang="ru-RU" sz="1000" b="0" i="1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1707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457 007. «Мемлекеттік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тілді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және Қазақстан халқының басқа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тілдерін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дамыту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kumimoji="0" lang="ru-RU" sz="1000" i="1" u="non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ru-RU" sz="1000" i="1" u="non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923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923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1030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6"/>
          <p:cNvGraphicFramePr>
            <a:graphicFrameLocks noGrp="1"/>
          </p:cNvGraphicFramePr>
          <p:nvPr/>
        </p:nvGraphicFramePr>
        <p:xfrm>
          <a:off x="467544" y="1052734"/>
          <a:ext cx="8280920" cy="4877000"/>
        </p:xfrm>
        <a:graphic>
          <a:graphicData uri="http://schemas.openxmlformats.org/drawingml/2006/table">
            <a:tbl>
              <a:tblPr/>
              <a:tblGrid>
                <a:gridCol w="4464496"/>
                <a:gridCol w="1008112"/>
                <a:gridCol w="899187"/>
                <a:gridCol w="1909125"/>
              </a:tblGrid>
              <a:tr h="48136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Көрсеткіштер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Факт </a:t>
                      </a: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2024 </a:t>
                      </a:r>
                      <a:r>
                        <a:rPr kumimoji="0" lang="ru-RU" sz="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жыл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2025жыл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Жоспар</a:t>
                      </a:r>
                      <a:r>
                        <a:rPr kumimoji="0" lang="en-US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kumimoji="0" lang="en-US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жыл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669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1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9957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Мәдениет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815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Клубтар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4565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Кітапханалар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4588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Мұражайлар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7111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 саласында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 істейтін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адамдар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122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Мәдени-бұқаралық іс-шаралар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өткізілді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927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сомасына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14552,0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7111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құрамаларының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7111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 объектілеріне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жүргізілген күрделі жөндеулер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9957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</a:t>
                      </a: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13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қоры,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122770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124901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124901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1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 ішінде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тілінде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дана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69035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70342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70342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621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Оқырмандар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89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Келу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59472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4322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186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объектілерінің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356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 ішінде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залдары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06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спортпен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шұғылданушылар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646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спорттық-бұқаралық іс-шаралар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өткізілді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764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өткізуге жұмсалды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1560" y="620688"/>
            <a:ext cx="7960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2016E4"/>
                </a:solidFill>
              </a:rPr>
              <a:t>Мәдениет және </a:t>
            </a:r>
            <a:r>
              <a:rPr lang="ru-RU" b="1" dirty="0" smtClean="0">
                <a:solidFill>
                  <a:srgbClr val="2016E4"/>
                </a:solidFill>
              </a:rPr>
              <a:t>спорт </a:t>
            </a:r>
            <a:r>
              <a:rPr lang="ru-RU" b="1" dirty="0" err="1" smtClean="0">
                <a:solidFill>
                  <a:srgbClr val="2016E4"/>
                </a:solidFill>
              </a:rPr>
              <a:t>саласындағы әлеуметтік-экономикалық көрсеткіштер</a:t>
            </a:r>
            <a:endParaRPr lang="ru-RU" b="1" dirty="0">
              <a:solidFill>
                <a:srgbClr val="2016E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1981200"/>
            <a:ext cx="4038600" cy="38862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43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31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45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025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71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sz="1400" b="1" smtClean="0">
                <a:solidFill>
                  <a:srgbClr val="0033CC"/>
                </a:solidFill>
              </a:rPr>
              <a:t>       </a:t>
            </a:r>
            <a:endParaRPr lang="ru-RU" sz="2800">
              <a:solidFill>
                <a:srgbClr val="0033CC"/>
              </a:solidFill>
            </a:endParaRPr>
          </a:p>
        </p:txBody>
      </p:sp>
      <p:graphicFrame>
        <p:nvGraphicFramePr>
          <p:cNvPr id="4" name="Group 82"/>
          <p:cNvGraphicFramePr/>
          <p:nvPr/>
        </p:nvGraphicFramePr>
        <p:xfrm>
          <a:off x="251520" y="2004398"/>
          <a:ext cx="8496300" cy="3885885"/>
        </p:xfrm>
        <a:graphic>
          <a:graphicData uri="http://schemas.openxmlformats.org/drawingml/2006/table">
            <a:tbl>
              <a:tblPr/>
              <a:tblGrid>
                <a:gridCol w="4176713"/>
                <a:gridCol w="1079500"/>
                <a:gridCol w="1079500"/>
                <a:gridCol w="1081087"/>
                <a:gridCol w="1079500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Аты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2026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2027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2028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2029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Мәдениет, спорт және тілдерді дамытуға жұмсалған қаражат, барлығы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584655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575603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577391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595961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Олардың ішінен: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Спорттық ұйымдар, спорттық шаралар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демалыс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жұмыстарын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қолдау</a:t>
                      </a:r>
                      <a:endParaRPr kumimoji="0"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436524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427047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427817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438423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134098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130380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тілді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Қазақстан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халқының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да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тілдерін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дамыту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76"/>
          <p:cNvSpPr>
            <a:spLocks noChangeArrowheads="1"/>
          </p:cNvSpPr>
          <p:nvPr/>
        </p:nvSpPr>
        <p:spPr bwMode="auto">
          <a:xfrm>
            <a:off x="7667625" y="1682392"/>
            <a:ext cx="1150938" cy="3194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sz="1400" i="1" dirty="0" smtClean="0"/>
              <a:t>мың</a:t>
            </a:r>
            <a:r>
              <a:rPr lang="ru-RU" sz="1400" i="1" dirty="0" smtClean="0"/>
              <a:t>. </a:t>
            </a:r>
            <a:r>
              <a:rPr lang="ru-RU" sz="1400" i="1" dirty="0"/>
              <a:t>тенге</a:t>
            </a:r>
            <a:r>
              <a:rPr lang="ru-RU" dirty="0"/>
              <a:t>               </a:t>
            </a:r>
            <a:endParaRPr lang="ru-RU" sz="8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59632" y="404664"/>
            <a:ext cx="6816553" cy="620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Мәдениет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,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тілдер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және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спорт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саласындағы</a:t>
            </a:r>
            <a:endParaRPr kumimoji="0" lang="ru-RU" altLang="ru-RU" sz="2100" b="0" i="0" u="none" strike="noStrike" cap="none" normalizeH="0" baseline="0" dirty="0" smtClean="0">
              <a:ln>
                <a:noFill/>
              </a:ln>
              <a:solidFill>
                <a:srgbClr val="0972F1"/>
              </a:solidFill>
              <a:effectLst/>
              <a:latin typeface="inheri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іс-шараларды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жүзеге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асыруға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арналған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шығыстар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972F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</TotalTime>
  <Words>607</Words>
  <Application>WPS Presentation</Application>
  <PresentationFormat>Экран (4:3)</PresentationFormat>
  <Paragraphs>208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Интеграл</vt:lpstr>
      <vt:lpstr>2027-2029 ЖЫЛДАРҒА АРНАЛҒАН «УСПЕН АУДАНЫНЫҢ МӘДЕНИЕТ, ТІЛДЕРДІ ДАМЫТУ, ДЕНЕ ТӘРБИЕ ЖӘНЕ СПОРТ БӨЛІМІ» КММ   АЗАМАТТЫҚ БЮДЖЕТІ ЖОБАСЫ</vt:lpstr>
      <vt:lpstr>Құрметті сайт қонақтары!</vt:lpstr>
      <vt:lpstr>Законодательная база  бюджетного процесса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Matrix</cp:lastModifiedBy>
  <cp:revision>291</cp:revision>
  <cp:lastPrinted>2021-01-08T04:09:00Z</cp:lastPrinted>
  <dcterms:created xsi:type="dcterms:W3CDTF">2018-01-26T02:54:00Z</dcterms:created>
  <dcterms:modified xsi:type="dcterms:W3CDTF">2026-10-27T13:07:06Z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92831CC51885417EACE1E6CFF457B0EF_13</vt:lpwstr>
  </property>
  <property fmtid="{D5CDD505-2E9C-101B-9397-08002B2CF9AE}" pid="3" name="KSOProductBuildVer">
    <vt:lpwstr>1049-12.2.0.23196</vt:lpwstr>
  </property>
</Properties>
</file>