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76" r:id="rId4"/>
    <p:sldId id="275" r:id="rId5"/>
    <p:sldId id="27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803" autoAdjust="0"/>
  </p:normalViewPr>
  <p:slideViewPr>
    <p:cSldViewPr>
      <p:cViewPr varScale="1">
        <p:scale>
          <a:sx n="85" d="100"/>
          <a:sy n="85" d="100"/>
        </p:scale>
        <p:origin x="2707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800" dirty="0" smtClean="0"/>
              <a:t>Объем бюджета, .млн. тенге</a:t>
            </a:r>
            <a:endParaRPr lang="ru-RU" sz="1800" dirty="0"/>
          </a:p>
        </c:rich>
      </c:tx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300073080008671E-2"/>
          <c:y val="0.1288578369193728"/>
          <c:w val="0.94650646263556681"/>
          <c:h val="0.548889146500768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Столбец6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31040</c:v>
                </c:pt>
                <c:pt idx="1">
                  <c:v>32112</c:v>
                </c:pt>
                <c:pt idx="2">
                  <c:v>33411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48-484C-A143-85BF17B31D4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46</a:t>
                    </a:r>
                    <a:r>
                      <a:rPr lang="ru-RU" dirty="0" smtClean="0"/>
                      <a:t>165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48-484C-A143-85BF17B31D4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6456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48-484C-A143-85BF17B31D4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6828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48-484C-A143-85BF17B31D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2198625</c:v>
                </c:pt>
                <c:pt idx="1">
                  <c:v>2153040</c:v>
                </c:pt>
                <c:pt idx="2">
                  <c:v>2167511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48-484C-A143-85BF17B31D47}"/>
            </c:ext>
          </c:extLst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508</c:v>
                </c:pt>
                <c:pt idx="1">
                  <c:v>508</c:v>
                </c:pt>
                <c:pt idx="2">
                  <c:v>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48-484C-A143-85BF17B31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1199616"/>
        <c:axId val="110171264"/>
        <c:axId val="0"/>
      </c:bar3DChart>
      <c:catAx>
        <c:axId val="14119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10171264"/>
        <c:crosses val="autoZero"/>
        <c:auto val="1"/>
        <c:lblAlgn val="ctr"/>
        <c:lblOffset val="100"/>
        <c:noMultiLvlLbl val="0"/>
      </c:catAx>
      <c:valAx>
        <c:axId val="110171264"/>
        <c:scaling>
          <c:orientation val="minMax"/>
          <c:max val="1"/>
        </c:scaling>
        <c:delete val="1"/>
        <c:axPos val="l"/>
        <c:majorGridlines/>
        <c:numFmt formatCode="0%" sourceLinked="0"/>
        <c:majorTickMark val="out"/>
        <c:minorTickMark val="none"/>
        <c:tickLblPos val="nextTo"/>
        <c:crossAx val="141199616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"/>
          <c:y val="0.75667604183940063"/>
          <c:w val="1"/>
          <c:h val="0.24104483853448297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1430891122389E-4"/>
          <c:y val="8.6348126595710534E-2"/>
          <c:w val="0.55777888985320601"/>
          <c:h val="0.840311839139408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Лист1!$A$2:$A$7</c:f>
              <c:strCache>
                <c:ptCount val="1"/>
                <c:pt idx="0">
                  <c:v>Услуги по обеспечению деятельности маслихата района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22295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EE-4DCA-87AB-3DE82F1D7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8973643812350163"/>
          <c:y val="0.13311119426578708"/>
          <c:w val="0.31709629328928796"/>
          <c:h val="0.2827385687547673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357166"/>
            <a:ext cx="7572428" cy="542928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000099"/>
                </a:solidFill>
              </a:rPr>
              <a:t>Проект</a:t>
            </a:r>
            <a:br>
              <a:rPr lang="ru-RU" sz="4800" dirty="0" smtClean="0">
                <a:solidFill>
                  <a:srgbClr val="000099"/>
                </a:solidFill>
              </a:rPr>
            </a:br>
            <a:r>
              <a:rPr lang="ru-RU" sz="4800" dirty="0" smtClean="0">
                <a:solidFill>
                  <a:srgbClr val="000099"/>
                </a:solidFill>
              </a:rPr>
              <a:t>ГРАЖДАНСКОГО БЮДЖЕТА</a:t>
            </a:r>
            <a:r>
              <a:rPr lang="ru-RU" sz="4800" dirty="0" smtClean="0">
                <a:solidFill>
                  <a:srgbClr val="000099"/>
                </a:solidFill>
              </a:rPr>
              <a:t/>
            </a:r>
            <a:br>
              <a:rPr lang="ru-RU" sz="4800" dirty="0" smtClean="0">
                <a:solidFill>
                  <a:srgbClr val="000099"/>
                </a:solidFill>
              </a:rPr>
            </a:br>
            <a:r>
              <a:rPr lang="ru-RU" sz="4800" dirty="0" smtClean="0">
                <a:solidFill>
                  <a:srgbClr val="000099"/>
                </a:solidFill>
              </a:rPr>
              <a:t> КГУ «Аппарат </a:t>
            </a:r>
            <a:r>
              <a:rPr lang="ru-RU" sz="4800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4800" dirty="0" smtClean="0">
                <a:solidFill>
                  <a:srgbClr val="000099"/>
                </a:solidFill>
              </a:rPr>
              <a:t> Успенского района» </a:t>
            </a:r>
            <a:br>
              <a:rPr lang="ru-RU" sz="4800" dirty="0" smtClean="0">
                <a:solidFill>
                  <a:srgbClr val="000099"/>
                </a:solidFill>
              </a:rPr>
            </a:br>
            <a:r>
              <a:rPr lang="ru-RU" sz="4800" dirty="0" smtClean="0">
                <a:solidFill>
                  <a:srgbClr val="000099"/>
                </a:solidFill>
              </a:rPr>
              <a:t>на 2027-2029</a:t>
            </a:r>
            <a:r>
              <a:rPr lang="en-US" sz="4800" dirty="0" smtClean="0">
                <a:solidFill>
                  <a:srgbClr val="000099"/>
                </a:solidFill>
              </a:rPr>
              <a:t> </a:t>
            </a:r>
            <a:r>
              <a:rPr lang="ru-RU" sz="4800" dirty="0" smtClean="0">
                <a:solidFill>
                  <a:srgbClr val="000099"/>
                </a:solidFill>
              </a:rPr>
              <a:t>годы</a:t>
            </a:r>
            <a:endParaRPr lang="ru-RU" sz="4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Уважаемые посетители сайта!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00108"/>
            <a:ext cx="80724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Вашему вниманию представлен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 Гражданский бюджет </a:t>
            </a:r>
            <a:r>
              <a:rPr lang="ru-RU" sz="2800" b="1" dirty="0" smtClean="0">
                <a:solidFill>
                  <a:srgbClr val="000099"/>
                </a:solidFill>
              </a:rPr>
              <a:t>КГУ «Аппарат </a:t>
            </a:r>
            <a:r>
              <a:rPr lang="ru-RU" sz="2800" b="1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2800" b="1" dirty="0" smtClean="0">
                <a:solidFill>
                  <a:srgbClr val="000099"/>
                </a:solidFill>
              </a:rPr>
              <a:t> Успенского района»</a:t>
            </a:r>
            <a:r>
              <a:rPr lang="ru-RU" sz="2800" dirty="0" smtClean="0">
                <a:solidFill>
                  <a:srgbClr val="000099"/>
                </a:solidFill>
              </a:rPr>
              <a:t> на 2027-2029 годы,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 который содержит информацию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об основных показателях бюджета аппарата, параметрах его формирования, направлениях расходования бюджетных средств.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 smtClean="0">
              <a:solidFill>
                <a:srgbClr val="000099"/>
              </a:solidFill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Данный документ включает подробную информацию о поступлениях и расходах бюджета </a:t>
            </a:r>
            <a:r>
              <a:rPr lang="ru-RU" sz="2800" b="1" dirty="0" smtClean="0">
                <a:solidFill>
                  <a:srgbClr val="000099"/>
                </a:solidFill>
              </a:rPr>
              <a:t>КГУ «Аппарат </a:t>
            </a:r>
            <a:r>
              <a:rPr lang="ru-RU" sz="2800" b="1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2800" b="1" dirty="0" smtClean="0">
                <a:solidFill>
                  <a:srgbClr val="000099"/>
                </a:solidFill>
              </a:rPr>
              <a:t> Успенского района»</a:t>
            </a:r>
            <a:r>
              <a:rPr lang="ru-RU" sz="2800" dirty="0" smtClean="0">
                <a:solidFill>
                  <a:srgbClr val="000099"/>
                </a:solidFill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smtClean="0"/>
              <a:t>Законодательная база </a:t>
            </a:r>
            <a:br>
              <a:rPr lang="ru-RU" sz="4000" smtClean="0"/>
            </a:br>
            <a:r>
              <a:rPr lang="ru-RU" sz="4000" smtClean="0"/>
              <a:t>бюджетного процесса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	</a:t>
            </a:r>
          </a:p>
          <a:p>
            <a:pPr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  </a:t>
            </a:r>
            <a:r>
              <a:rPr lang="ru-RU" sz="2000" b="1" dirty="0" smtClean="0">
                <a:latin typeface="Arial Narrow" pitchFamily="34" charset="0"/>
              </a:rPr>
              <a:t> Б</a:t>
            </a:r>
            <a:r>
              <a:rPr lang="ru-RU" altLang="ru-RU" sz="2000" b="1" dirty="0" smtClean="0">
                <a:latin typeface="Arial Narrow" pitchFamily="34" charset="0"/>
              </a:rPr>
              <a:t>юджет </a:t>
            </a:r>
            <a:r>
              <a:rPr lang="ru-RU" sz="2000" b="1" dirty="0" smtClean="0">
                <a:solidFill>
                  <a:srgbClr val="000099"/>
                </a:solidFill>
                <a:latin typeface="Arial Narrow" pitchFamily="34" charset="0"/>
              </a:rPr>
              <a:t>КГУ «Аппарат </a:t>
            </a:r>
            <a:r>
              <a:rPr lang="ru-RU" sz="2000" b="1" dirty="0" err="1" smtClean="0">
                <a:solidFill>
                  <a:srgbClr val="000099"/>
                </a:solidFill>
                <a:latin typeface="Arial Narrow" pitchFamily="34" charset="0"/>
              </a:rPr>
              <a:t>маслихата</a:t>
            </a:r>
            <a:r>
              <a:rPr lang="ru-RU" sz="2000" b="1" dirty="0" smtClean="0">
                <a:solidFill>
                  <a:srgbClr val="000099"/>
                </a:solidFill>
                <a:latin typeface="Arial Narrow" pitchFamily="34" charset="0"/>
              </a:rPr>
              <a:t> Успенского района» </a:t>
            </a:r>
            <a:r>
              <a:rPr lang="ru-RU" altLang="ru-RU" sz="2000" dirty="0" smtClean="0">
                <a:latin typeface="Arial Narrow" pitchFamily="34" charset="0"/>
              </a:rPr>
              <a:t>разработан на 3-х летний период в соответствии с Правилами разработки проектов местных бюджетов, утвержденным приказом Министра финансов Республики Казахстан от 31 октября 2014 года  № 470.</a:t>
            </a:r>
            <a:endParaRPr lang="ru-RU" sz="2000" dirty="0" smtClean="0">
              <a:latin typeface="Arial Narrow" pitchFamily="34" charset="0"/>
            </a:endParaRPr>
          </a:p>
          <a:p>
            <a:pPr algn="just">
              <a:buFont typeface="Wingdings 2" pitchFamily="18" charset="2"/>
              <a:buNone/>
            </a:pPr>
            <a:r>
              <a:rPr lang="ru-RU" sz="2000" dirty="0" smtClean="0">
                <a:latin typeface="Arial Narrow" pitchFamily="34" charset="0"/>
              </a:rPr>
              <a:t>	</a:t>
            </a:r>
          </a:p>
          <a:p>
            <a:pPr algn="just">
              <a:buNone/>
            </a:pPr>
            <a:r>
              <a:rPr lang="ru-RU" sz="2000" b="1" dirty="0" smtClean="0">
                <a:latin typeface="Arial Narrow" pitchFamily="34" charset="0"/>
              </a:rPr>
              <a:t>	 Проект Б</a:t>
            </a:r>
            <a:r>
              <a:rPr lang="ru-RU" altLang="ru-RU" sz="2000" b="1" dirty="0" smtClean="0">
                <a:latin typeface="Arial Narrow" pitchFamily="34" charset="0"/>
              </a:rPr>
              <a:t>юджета </a:t>
            </a:r>
            <a:r>
              <a:rPr lang="ru-RU" sz="2000" b="1" dirty="0" smtClean="0">
                <a:solidFill>
                  <a:srgbClr val="000099"/>
                </a:solidFill>
                <a:latin typeface="Arial Narrow" pitchFamily="34" charset="0"/>
              </a:rPr>
              <a:t>КГУ «Аппарат </a:t>
            </a:r>
            <a:r>
              <a:rPr lang="ru-RU" sz="2000" b="1" dirty="0" err="1" smtClean="0">
                <a:solidFill>
                  <a:srgbClr val="000099"/>
                </a:solidFill>
                <a:latin typeface="Arial Narrow" pitchFamily="34" charset="0"/>
              </a:rPr>
              <a:t>маслихата</a:t>
            </a:r>
            <a:r>
              <a:rPr lang="ru-RU" sz="2000" b="1" dirty="0" smtClean="0">
                <a:solidFill>
                  <a:srgbClr val="000099"/>
                </a:solidFill>
                <a:latin typeface="Arial Narrow" pitchFamily="34" charset="0"/>
              </a:rPr>
              <a:t> Успенского района»</a:t>
            </a:r>
            <a:r>
              <a:rPr lang="ru-RU" sz="2000" dirty="0" smtClean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ru-RU" sz="2000" dirty="0" smtClean="0">
                <a:latin typeface="Arial Narrow" pitchFamily="34" charset="0"/>
              </a:rPr>
              <a:t>на 20</a:t>
            </a:r>
            <a:r>
              <a:rPr lang="en-US" sz="2000" dirty="0" smtClean="0">
                <a:latin typeface="Arial Narrow" pitchFamily="34" charset="0"/>
              </a:rPr>
              <a:t>2</a:t>
            </a:r>
            <a:r>
              <a:rPr lang="ru-RU" sz="2000" dirty="0" smtClean="0">
                <a:latin typeface="Arial Narrow" pitchFamily="34" charset="0"/>
              </a:rPr>
              <a:t>7-2029 годы сформирован в соответствии с Бюджетным и Налоговым кодексами Республики Казахстан, Постановлением районного </a:t>
            </a:r>
            <a:r>
              <a:rPr lang="ru-RU" sz="2000" dirty="0" err="1" smtClean="0">
                <a:latin typeface="Arial Narrow" pitchFamily="34" charset="0"/>
              </a:rPr>
              <a:t>акимата</a:t>
            </a:r>
            <a:r>
              <a:rPr lang="ru-RU" sz="2000" dirty="0" smtClean="0">
                <a:latin typeface="Arial Narrow" pitchFamily="34" charset="0"/>
              </a:rPr>
              <a:t> от </a:t>
            </a:r>
            <a:r>
              <a:rPr lang="en-US" sz="2000" dirty="0" smtClean="0">
                <a:latin typeface="Arial Narrow" pitchFamily="34" charset="0"/>
              </a:rPr>
              <a:t>1</a:t>
            </a:r>
            <a:r>
              <a:rPr lang="ru-RU" sz="2000" dirty="0" smtClean="0">
                <a:latin typeface="Arial Narrow" pitchFamily="34" charset="0"/>
              </a:rPr>
              <a:t>4  октября 2026 года № 197/10 «О проекте Успенского районного бюджета на 2027-2029 годы».</a:t>
            </a:r>
          </a:p>
          <a:p>
            <a:pPr algn="just">
              <a:buFont typeface="Wingdings 2" pitchFamily="18" charset="2"/>
              <a:buNone/>
            </a:pPr>
            <a:endParaRPr lang="ru-RU" sz="2000" dirty="0" smtClean="0">
              <a:latin typeface="Arial Narrow" pitchFamily="34" charset="0"/>
            </a:endParaRP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</a:rPr>
              <a:t>Завер-шается           31 декабря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709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>
                <a:solidFill>
                  <a:srgbClr val="000000"/>
                </a:solidFill>
              </a:rPr>
              <a:t>      </a:t>
            </a:r>
            <a:r>
              <a:rPr lang="ru-RU" altLang="ru-RU" sz="2000" b="1">
                <a:solidFill>
                  <a:srgbClr val="0000FF"/>
                </a:solidFill>
              </a:rPr>
              <a:t>Основанием для исполнения бюджета являются следующие документы</a:t>
            </a: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</a:rPr>
              <a:t>Начи-нается        1 января</a:t>
            </a: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>
                <a:solidFill>
                  <a:srgbClr val="000000"/>
                </a:solidFill>
              </a:rPr>
              <a:t>ИСПОЛНЕНИЕ БЮДЖЕТА</a:t>
            </a: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Бюджетный</a:t>
            </a:r>
            <a:r>
              <a:rPr lang="ru-RU" altLang="ru-RU" sz="1200" dirty="0" smtClean="0">
                <a:solidFill>
                  <a:srgbClr val="000000"/>
                </a:solidFill>
                <a:latin typeface="Arial" charset="0"/>
              </a:rPr>
              <a:t> кодекс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Закон о республиканском бюджете и решение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71538" y="3643314"/>
            <a:ext cx="6929462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Индивидуальные планы финансирования по обязательствам и платежам государственных учреждений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500570"/>
            <a:ext cx="6934200" cy="71438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ПРОЕКТ Бюджета </a:t>
            </a:r>
            <a:r>
              <a:rPr lang="ru-RU" sz="2800" b="1" dirty="0" smtClean="0">
                <a:solidFill>
                  <a:srgbClr val="000099"/>
                </a:solidFill>
              </a:rPr>
              <a:t>КГУ «Аппарат </a:t>
            </a:r>
            <a:r>
              <a:rPr lang="ru-RU" sz="2800" b="1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2800" b="1" dirty="0" smtClean="0">
                <a:solidFill>
                  <a:srgbClr val="000099"/>
                </a:solidFill>
              </a:rPr>
              <a:t> Успенского района»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7-2029 годы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500174"/>
            <a:ext cx="3714744" cy="485778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Гражданский бюджет – это информация, раскрывающая основные положения республиканского и местных бюджетов, публикуемая в средствах массовой информации в доступной для общественности форме.</a:t>
            </a:r>
          </a:p>
          <a:p>
            <a:r>
              <a:rPr lang="ru-RU" sz="2000" dirty="0" smtClean="0"/>
              <a:t>Гражданский бюджет составляется на следующих стадиях бюджетного процесса: планирования (формирования, утверждения, уточнения), исполнения бюджета.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6189814"/>
              </p:ext>
            </p:extLst>
          </p:nvPr>
        </p:nvGraphicFramePr>
        <p:xfrm>
          <a:off x="4071934" y="1071546"/>
          <a:ext cx="414340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Структура расходов проекта бюджета </a:t>
            </a:r>
          </a:p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ГУ «Аппарат </a:t>
            </a:r>
            <a:r>
              <a:rPr lang="ru-RU" sz="2400" b="1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2400" b="1" dirty="0" smtClean="0">
                <a:solidFill>
                  <a:srgbClr val="000099"/>
                </a:solidFill>
              </a:rPr>
              <a:t> Успенского района» </a:t>
            </a:r>
            <a:r>
              <a:rPr lang="ru-RU" sz="2400" b="1" dirty="0" smtClean="0">
                <a:solidFill>
                  <a:srgbClr val="003399"/>
                </a:solidFill>
              </a:rPr>
              <a:t>на 2027-2029 годы, тыс. тенге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500175"/>
          <a:ext cx="8143932" cy="317239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43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1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5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1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2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63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КГУ </a:t>
                      </a:r>
                      <a:r>
                        <a:rPr lang="ru-RU" sz="1600" u="none" strike="noStrike" dirty="0"/>
                        <a:t>"Аппарат </a:t>
                      </a:r>
                      <a:r>
                        <a:rPr lang="ru-RU" sz="1600" u="none" strike="noStrike" dirty="0" err="1" smtClean="0"/>
                        <a:t>маслихата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/>
                        <a:t>Успенского района" на </a:t>
                      </a:r>
                      <a:r>
                        <a:rPr lang="ru-RU" sz="1600" u="none" strike="noStrike" dirty="0" smtClean="0"/>
                        <a:t>2027-2029 </a:t>
                      </a:r>
                      <a:r>
                        <a:rPr lang="ru-RU" sz="1600" u="none" strike="noStrike" dirty="0"/>
                        <a:t>годы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637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/>
                        <a:t>тыс. тенге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1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n-lt"/>
                        </a:rPr>
                        <a:t>№ </a:t>
                      </a:r>
                      <a:r>
                        <a:rPr lang="ru-RU" sz="1600" u="none" strike="noStrike" dirty="0" err="1">
                          <a:latin typeface="+mn-lt"/>
                        </a:rPr>
                        <a:t>п</a:t>
                      </a:r>
                      <a:r>
                        <a:rPr lang="ru-RU" sz="1600" u="none" strike="noStrike" dirty="0">
                          <a:latin typeface="+mn-lt"/>
                        </a:rPr>
                        <a:t>/</a:t>
                      </a:r>
                      <a:r>
                        <a:rPr lang="ru-RU" sz="1600" u="none" strike="noStrike" dirty="0" err="1">
                          <a:latin typeface="+mn-lt"/>
                        </a:rPr>
                        <a:t>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n-lt"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2027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2028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latin typeface="+mn-lt"/>
                        </a:rPr>
                        <a:t>2029</a:t>
                      </a:r>
                      <a:r>
                        <a:rPr lang="ru-RU" sz="1600" u="none" strike="noStrike" baseline="0" dirty="0" smtClean="0">
                          <a:latin typeface="+mn-lt"/>
                        </a:rPr>
                        <a:t> го</a:t>
                      </a:r>
                      <a:r>
                        <a:rPr lang="ru-RU" sz="1600" u="none" strike="noStrike" dirty="0" smtClean="0">
                          <a:latin typeface="+mn-lt"/>
                        </a:rPr>
                        <a:t>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>
                          <a:latin typeface="+mn-lt"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latin typeface="+mn-lt"/>
                        </a:rPr>
                        <a:t>Расходы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46456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46828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261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>
                          <a:latin typeface="+mn-lt"/>
                        </a:rPr>
                        <a:t>001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n-lt"/>
                        </a:rPr>
                        <a:t>Услуги по обеспечению деятельности </a:t>
                      </a:r>
                      <a:r>
                        <a:rPr lang="ru-RU" sz="1600" u="none" strike="noStrike" dirty="0" err="1" smtClean="0">
                          <a:latin typeface="+mn-lt"/>
                        </a:rPr>
                        <a:t>маслихата</a:t>
                      </a:r>
                      <a:r>
                        <a:rPr lang="ru-RU" sz="1600" u="none" strike="noStrike" dirty="0" smtClean="0">
                          <a:latin typeface="+mn-lt"/>
                        </a:rPr>
                        <a:t> </a:t>
                      </a:r>
                      <a:r>
                        <a:rPr lang="ru-RU" sz="1600" u="none" strike="noStrike" dirty="0">
                          <a:latin typeface="+mn-lt"/>
                        </a:rPr>
                        <a:t>района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46456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46828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028"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015- За счет средств местного бюджета</a:t>
                      </a:r>
                      <a:r>
                        <a:rPr kumimoji="0"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46456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46828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231" marR="7231" marT="723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Основные направления расходования средств бюджета ГУ «Аппарат </a:t>
            </a:r>
            <a:r>
              <a:rPr lang="ru-RU" sz="2400" b="1" dirty="0" err="1" smtClean="0">
                <a:solidFill>
                  <a:srgbClr val="000099"/>
                </a:solidFill>
              </a:rPr>
              <a:t>маслихата</a:t>
            </a:r>
            <a:r>
              <a:rPr lang="ru-RU" sz="2400" b="1" dirty="0" smtClean="0">
                <a:solidFill>
                  <a:srgbClr val="000099"/>
                </a:solidFill>
              </a:rPr>
              <a:t> Успенского района» в 2027 году, тыс</a:t>
            </a:r>
            <a:r>
              <a:rPr lang="ru-RU" sz="2400" b="1" dirty="0" smtClean="0">
                <a:solidFill>
                  <a:srgbClr val="003399"/>
                </a:solidFill>
              </a:rPr>
              <a:t>. тенге</a:t>
            </a:r>
            <a:endParaRPr lang="ru-RU" sz="2800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000108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1710</TotalTime>
  <Words>270</Words>
  <Application>Microsoft Office PowerPoint</Application>
  <PresentationFormat>Экран (4:3)</PresentationFormat>
  <Paragraphs>52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Narrow</vt:lpstr>
      <vt:lpstr>Calibri</vt:lpstr>
      <vt:lpstr>Times New Roman</vt:lpstr>
      <vt:lpstr>Wingdings</vt:lpstr>
      <vt:lpstr>Wingdings 2</vt:lpstr>
      <vt:lpstr>Эркер</vt:lpstr>
      <vt:lpstr>Проект ГРАЖДАНСКОГО БЮДЖЕТА  КГУ «Аппарат маслихата Успенского района»  на 2027-2029 годы</vt:lpstr>
      <vt:lpstr>Уважаемые посетители сайта!</vt:lpstr>
      <vt:lpstr>Законодательная база  бюджетного процесса</vt:lpstr>
      <vt:lpstr>Презентация PowerPoint</vt:lpstr>
      <vt:lpstr> ПРОЕКТ Бюджета КГУ «Аппарат маслихата Успенского района» 2027-2029 годы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Sanchez7z</cp:lastModifiedBy>
  <cp:revision>289</cp:revision>
  <dcterms:created xsi:type="dcterms:W3CDTF">2018-01-26T02:54:43Z</dcterms:created>
  <dcterms:modified xsi:type="dcterms:W3CDTF">2026-10-27T16:28:57Z</dcterms:modified>
</cp:coreProperties>
</file>