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70" r:id="rId4"/>
    <p:sldId id="259" r:id="rId5"/>
    <p:sldId id="262" r:id="rId6"/>
    <p:sldId id="263" r:id="rId7"/>
    <p:sldId id="264" r:id="rId8"/>
    <p:sldId id="271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6E4"/>
    <a:srgbClr val="000099"/>
    <a:srgbClr val="003399"/>
    <a:srgbClr val="E6FDFE"/>
    <a:srgbClr val="CCECFF"/>
    <a:srgbClr val="0D72ED"/>
    <a:srgbClr val="99CCFF"/>
    <a:srgbClr val="0972F1"/>
    <a:srgbClr val="67B0F3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38" autoAdjust="0"/>
    <p:restoredTop sz="98718" autoAdjust="0"/>
  </p:normalViewPr>
  <p:slideViewPr>
    <p:cSldViewPr>
      <p:cViewPr>
        <p:scale>
          <a:sx n="70" d="100"/>
          <a:sy n="70" d="100"/>
        </p:scale>
        <p:origin x="-2832" y="-10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2.3560872558447681E-2"/>
          <c:y val="3.6213738305062471E-2"/>
          <c:w val="0.67955509921708113"/>
          <c:h val="0.69300652313894562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тұрған мемлекеттік басқару органдарынан берілетін трансферттер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1.0709487526567191E-2"/>
                  <c:y val="6.584316055465883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36858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44005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43331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ru-RU" smtClean="0"/>
                      <a:t>41 583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 жыл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46549</c:v>
                </c:pt>
                <c:pt idx="1">
                  <c:v>25723</c:v>
                </c:pt>
                <c:pt idx="2">
                  <c:v>24999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Өз кірістері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22917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22474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3.9910128004517252E-3"/>
                  <c:y val="-2.5922504155377456E-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23512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ru-RU" smtClean="0"/>
                      <a:t>2903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 жыл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17236</c:v>
                </c:pt>
                <c:pt idx="1">
                  <c:v>28487</c:v>
                </c:pt>
                <c:pt idx="2">
                  <c:v>29570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b="1" dirty="0" smtClean="0"/>
                      <a:t>9</a:t>
                    </a:r>
                    <a:r>
                      <a:rPr lang="ru-RU" sz="1200" b="1" dirty="0" smtClean="0"/>
                      <a:t>3 387</a:t>
                    </a:r>
                    <a:endParaRPr lang="en-US" sz="1200" b="1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 жыл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shape val="box"/>
        <c:axId val="123404288"/>
        <c:axId val="123405824"/>
        <c:axId val="0"/>
      </c:bar3DChart>
      <c:catAx>
        <c:axId val="123404288"/>
        <c:scaling>
          <c:orientation val="minMax"/>
        </c:scaling>
        <c:axPos val="b"/>
        <c:tickLblPos val="nextTo"/>
        <c:crossAx val="123405824"/>
        <c:crosses val="autoZero"/>
        <c:auto val="1"/>
        <c:lblAlgn val="ctr"/>
        <c:lblOffset val="100"/>
      </c:catAx>
      <c:valAx>
        <c:axId val="123405824"/>
        <c:scaling>
          <c:orientation val="minMax"/>
        </c:scaling>
        <c:axPos val="l"/>
        <c:majorGridlines/>
        <c:numFmt formatCode="General" sourceLinked="1"/>
        <c:tickLblPos val="none"/>
        <c:crossAx val="123404288"/>
        <c:crosses val="autoZero"/>
        <c:crossBetween val="between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4409264505749864"/>
          <c:y val="3.8046200123806238E-2"/>
          <c:w val="0.35590735494250142"/>
          <c:h val="0.86794117250598102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4.3114308911223922E-4"/>
          <c:y val="7.3340034264885737E-2"/>
          <c:w val="0.55777888985320601"/>
          <c:h val="0.8403118391394083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4"/>
            <c:explosion val="3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45069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2.4651562660395608E-2"/>
                  <c:y val="-0.18044153084420253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30729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delete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7953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delete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6969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7649</a:t>
                    </a:r>
                    <a:endParaRPr lang="en-US" dirty="0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Лист1!$A$2:$A$8</c:f>
              <c:strCache>
                <c:ptCount val="7"/>
                <c:pt idx="0">
                  <c:v>Жалпы сипаттағы мемлекеттік қызметтер</c:v>
                </c:pt>
                <c:pt idx="3">
                  <c:v>Тұрғын-үй коммуналдық шаруашылығы</c:v>
                </c:pt>
                <c:pt idx="4">
                  <c:v>Басқалар</c:v>
                </c:pt>
                <c:pt idx="6">
                  <c:v>Көлік және коммуникациялар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41024</c:v>
                </c:pt>
                <c:pt idx="3">
                  <c:v>4607</c:v>
                </c:pt>
                <c:pt idx="4">
                  <c:v>174415</c:v>
                </c:pt>
                <c:pt idx="6">
                  <c:v>6969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5838419328648614"/>
          <c:y val="5.0726609503896909E-2"/>
          <c:w val="0.34026871786257662"/>
          <c:h val="0.7421311283990919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A594B-4FDC-4A1D-B8D6-4CC325FD784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4786322"/>
            <a:ext cx="8215370" cy="1785950"/>
          </a:xfrm>
        </p:spPr>
        <p:txBody>
          <a:bodyPr>
            <a:noAutofit/>
          </a:bodyPr>
          <a:lstStyle/>
          <a:p>
            <a:pPr algn="ctr"/>
            <a:r>
              <a:rPr lang="ru-RU" sz="4800" i="1" dirty="0" err="1" smtClean="0">
                <a:solidFill>
                  <a:srgbClr val="FF0000"/>
                </a:solidFill>
              </a:rPr>
              <a:t>Успен</a:t>
            </a:r>
            <a:r>
              <a:rPr lang="ru-RU" sz="4800" i="1" dirty="0" smtClean="0">
                <a:solidFill>
                  <a:srgbClr val="FF0000"/>
                </a:solidFill>
              </a:rPr>
              <a:t> </a:t>
            </a:r>
            <a:r>
              <a:rPr lang="ru-RU" sz="4800" i="1" dirty="0" err="1" smtClean="0">
                <a:solidFill>
                  <a:srgbClr val="FF0000"/>
                </a:solidFill>
              </a:rPr>
              <a:t>ауданының Қозыкеткен ауылдық округінің </a:t>
            </a:r>
            <a:r>
              <a:rPr lang="ru-RU" sz="4800" i="1" dirty="0" smtClean="0">
                <a:solidFill>
                  <a:srgbClr val="FF0000"/>
                </a:solidFill>
              </a:rPr>
              <a:t>2026-2028 </a:t>
            </a:r>
            <a:r>
              <a:rPr lang="ru-RU" sz="4800" i="1" dirty="0" err="1" smtClean="0">
                <a:solidFill>
                  <a:srgbClr val="FF0000"/>
                </a:solidFill>
              </a:rPr>
              <a:t>жылдарға арналған Азаматтық </a:t>
            </a:r>
            <a:r>
              <a:rPr lang="ru-RU" sz="4800" i="1" dirty="0" smtClean="0">
                <a:solidFill>
                  <a:srgbClr val="FF0000"/>
                </a:solidFill>
              </a:rPr>
              <a:t>БЮДЖЕТ </a:t>
            </a:r>
            <a:endParaRPr lang="ru-RU" sz="4800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rgbClr val="000099"/>
                </a:solidFill>
              </a:rPr>
              <a:t>Құрметті</a:t>
            </a:r>
            <a:r>
              <a:rPr lang="ru-RU" b="1" dirty="0" smtClean="0">
                <a:solidFill>
                  <a:srgbClr val="000099"/>
                </a:solidFill>
              </a:rPr>
              <a:t> сайт </a:t>
            </a:r>
            <a:r>
              <a:rPr lang="ru-RU" b="1" dirty="0" err="1" smtClean="0">
                <a:solidFill>
                  <a:srgbClr val="000099"/>
                </a:solidFill>
              </a:rPr>
              <a:t>қонақтары</a:t>
            </a:r>
            <a:r>
              <a:rPr lang="ru-RU" b="1" dirty="0" smtClean="0">
                <a:solidFill>
                  <a:srgbClr val="000099"/>
                </a:solidFill>
              </a:rPr>
              <a:t>!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785794"/>
            <a:ext cx="81439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Назарларыңызға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Успен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ауданының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Қозыкеткен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ауылдық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округінің</a:t>
            </a:r>
            <a:r>
              <a:rPr lang="ru-RU" sz="2800" dirty="0" smtClean="0">
                <a:solidFill>
                  <a:srgbClr val="000099"/>
                </a:solidFill>
              </a:rPr>
              <a:t> 2026-2028 </a:t>
            </a:r>
            <a:r>
              <a:rPr lang="ru-RU" sz="2800" dirty="0" err="1" smtClean="0">
                <a:solidFill>
                  <a:srgbClr val="000099"/>
                </a:solidFill>
              </a:rPr>
              <a:t>жылдарға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арналған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Азаматтық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бюджеттің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жобасы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ұсынылды</a:t>
            </a:r>
            <a:r>
              <a:rPr lang="ru-RU" sz="2800" dirty="0" smtClean="0">
                <a:solidFill>
                  <a:srgbClr val="000099"/>
                </a:solidFill>
              </a:rPr>
              <a:t>, </a:t>
            </a:r>
            <a:r>
              <a:rPr lang="ru-RU" sz="2800" dirty="0" err="1" smtClean="0">
                <a:solidFill>
                  <a:srgbClr val="000099"/>
                </a:solidFill>
              </a:rPr>
              <a:t>онда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Қозыкеткен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ауылдық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округі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бюджетінің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негізгі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көрсеткіштері</a:t>
            </a:r>
            <a:r>
              <a:rPr lang="ru-RU" sz="2800" dirty="0" smtClean="0">
                <a:solidFill>
                  <a:srgbClr val="000099"/>
                </a:solidFill>
              </a:rPr>
              <a:t>, оны </a:t>
            </a:r>
            <a:r>
              <a:rPr lang="ru-RU" sz="2800" dirty="0" err="1" smtClean="0">
                <a:solidFill>
                  <a:srgbClr val="000099"/>
                </a:solidFill>
              </a:rPr>
              <a:t>қалыптастыру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параметрлері</a:t>
            </a:r>
            <a:r>
              <a:rPr lang="ru-RU" sz="2800" dirty="0" smtClean="0">
                <a:solidFill>
                  <a:srgbClr val="000099"/>
                </a:solidFill>
              </a:rPr>
              <a:t>, бюджет </a:t>
            </a:r>
            <a:r>
              <a:rPr lang="ru-RU" sz="2800" dirty="0" err="1" smtClean="0">
                <a:solidFill>
                  <a:srgbClr val="000099"/>
                </a:solidFill>
              </a:rPr>
              <a:t>қаражатын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жұмсау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бағыттары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туралы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ақпарат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орналастыруда</a:t>
            </a:r>
            <a:r>
              <a:rPr lang="ru-RU" sz="2800" dirty="0" smtClean="0">
                <a:solidFill>
                  <a:srgbClr val="000099"/>
                </a:solidFill>
              </a:rPr>
              <a:t>.</a:t>
            </a: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Бұл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құжат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Успен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ауданының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Қозыкеткен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ауылдық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округі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бюджетінің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түсімдері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және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шығыстары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туралы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толық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ақпаратты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қамтиды</a:t>
            </a:r>
            <a:r>
              <a:rPr lang="ru-RU" sz="2800" dirty="0" smtClean="0">
                <a:solidFill>
                  <a:srgbClr val="000099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467600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000099"/>
                </a:solidFill>
              </a:rPr>
              <a:t>Бюджеттік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процестің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заңнамалық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базасы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14422"/>
            <a:ext cx="81752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Успен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ауданының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Қозыкеткен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ауылдық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округі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бюджетінің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жобасы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Қазақстан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Республикасы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Қаржы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министрінің</a:t>
            </a:r>
            <a:r>
              <a:rPr lang="ru-RU" sz="2400" dirty="0" smtClean="0">
                <a:solidFill>
                  <a:srgbClr val="000099"/>
                </a:solidFill>
              </a:rPr>
              <a:t> 2014 </a:t>
            </a:r>
            <a:r>
              <a:rPr lang="ru-RU" sz="2400" dirty="0" err="1" smtClean="0">
                <a:solidFill>
                  <a:srgbClr val="000099"/>
                </a:solidFill>
              </a:rPr>
              <a:t>жылғы</a:t>
            </a:r>
            <a:r>
              <a:rPr lang="ru-RU" sz="2400" dirty="0" smtClean="0">
                <a:solidFill>
                  <a:srgbClr val="000099"/>
                </a:solidFill>
              </a:rPr>
              <a:t> 31 </a:t>
            </a:r>
            <a:r>
              <a:rPr lang="ru-RU" sz="2400" dirty="0" err="1" smtClean="0">
                <a:solidFill>
                  <a:srgbClr val="000099"/>
                </a:solidFill>
              </a:rPr>
              <a:t>қазандағы</a:t>
            </a:r>
            <a:r>
              <a:rPr lang="ru-RU" sz="2400" dirty="0" smtClean="0">
                <a:solidFill>
                  <a:srgbClr val="000099"/>
                </a:solidFill>
              </a:rPr>
              <a:t> № 470 </a:t>
            </a:r>
            <a:r>
              <a:rPr lang="ru-RU" sz="2400" dirty="0" err="1" smtClean="0">
                <a:solidFill>
                  <a:srgbClr val="000099"/>
                </a:solidFill>
              </a:rPr>
              <a:t>бұйрығымен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бекітілген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жергілікті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бюджеттердің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жобаларын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әзірлеу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қағидаларына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сәйкес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үш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жылдық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кезеңге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әзірленді</a:t>
            </a:r>
            <a:r>
              <a:rPr lang="ru-RU" sz="2400" dirty="0" smtClean="0">
                <a:solidFill>
                  <a:srgbClr val="000099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43890" cy="107154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Успен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ауданы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Қозыкеткен ауылдық округінің </a:t>
            </a:r>
            <a:r>
              <a:rPr lang="ru-RU" sz="2400" b="1" dirty="0" smtClean="0">
                <a:solidFill>
                  <a:srgbClr val="000099"/>
                </a:solidFill>
              </a:rPr>
              <a:t>2026-2028 </a:t>
            </a:r>
            <a:r>
              <a:rPr lang="ru-RU" sz="2400" b="1" dirty="0" err="1" smtClean="0">
                <a:solidFill>
                  <a:srgbClr val="000099"/>
                </a:solidFill>
              </a:rPr>
              <a:t>жылдарға арналған бюджеттің</a:t>
            </a: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5" name="Содержимое 5"/>
          <p:cNvSpPr txBox="1">
            <a:spLocks/>
          </p:cNvSpPr>
          <p:nvPr/>
        </p:nvSpPr>
        <p:spPr>
          <a:xfrm>
            <a:off x="3357554" y="1428736"/>
            <a:ext cx="5000660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74320" indent="-274320" algn="ctr">
              <a:spcBef>
                <a:spcPts val="600"/>
              </a:spcBef>
              <a:buClr>
                <a:schemeClr val="accent1"/>
              </a:buClr>
              <a:buSzPct val="70000"/>
              <a:buBlip>
                <a:blip r:embed="rId2"/>
              </a:buBlip>
              <a:defRPr/>
            </a:pPr>
            <a:r>
              <a:rPr lang="ru-RU" b="1" dirty="0" err="1" smtClean="0">
                <a:solidFill>
                  <a:srgbClr val="000099"/>
                </a:solidFill>
              </a:rPr>
              <a:t>Успен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ауданы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Қозыкеткен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ауылдық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округінің</a:t>
            </a:r>
            <a:r>
              <a:rPr lang="ru-RU" b="1" dirty="0" smtClean="0">
                <a:solidFill>
                  <a:srgbClr val="000099"/>
                </a:solidFill>
              </a:rPr>
              <a:t> бюджет </a:t>
            </a:r>
            <a:r>
              <a:rPr lang="ru-RU" b="1" dirty="0" err="1" smtClean="0">
                <a:solidFill>
                  <a:srgbClr val="000099"/>
                </a:solidFill>
              </a:rPr>
              <a:t>жобасының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көлемі</a:t>
            </a:r>
            <a:r>
              <a:rPr lang="ru-RU" b="1" dirty="0" smtClean="0">
                <a:solidFill>
                  <a:srgbClr val="000099"/>
                </a:solidFill>
              </a:rPr>
              <a:t>, </a:t>
            </a:r>
            <a:r>
              <a:rPr lang="ru-RU" b="1" dirty="0" err="1" smtClean="0">
                <a:solidFill>
                  <a:srgbClr val="000099"/>
                </a:solidFill>
              </a:rPr>
              <a:t>мың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теңге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000364" y="2143116"/>
          <a:ext cx="5929322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2844" y="1571612"/>
            <a:ext cx="31432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Ауылдық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округтің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бюджеті-бұл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ауылдық</a:t>
            </a:r>
            <a:r>
              <a:rPr lang="ru-RU" b="1" dirty="0" smtClean="0">
                <a:solidFill>
                  <a:srgbClr val="000099"/>
                </a:solidFill>
              </a:rPr>
              <a:t> округ </a:t>
            </a:r>
            <a:r>
              <a:rPr lang="ru-RU" b="1" dirty="0" err="1" smtClean="0">
                <a:solidFill>
                  <a:srgbClr val="000099"/>
                </a:solidFill>
              </a:rPr>
              <a:t>әкімінің</a:t>
            </a:r>
            <a:r>
              <a:rPr lang="ru-RU" b="1" dirty="0" smtClean="0">
                <a:solidFill>
                  <a:srgbClr val="000099"/>
                </a:solidFill>
              </a:rPr>
              <a:t>, </a:t>
            </a:r>
            <a:r>
              <a:rPr lang="ru-RU" b="1" dirty="0" err="1" smtClean="0">
                <a:solidFill>
                  <a:srgbClr val="000099"/>
                </a:solidFill>
              </a:rPr>
              <a:t>оған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ведомстволық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бағынысты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мемлекеттік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мекемелердің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міндеттері</a:t>
            </a:r>
            <a:r>
              <a:rPr lang="ru-RU" b="1" dirty="0" smtClean="0">
                <a:solidFill>
                  <a:srgbClr val="000099"/>
                </a:solidFill>
              </a:rPr>
              <a:t> мен </a:t>
            </a:r>
            <a:r>
              <a:rPr lang="ru-RU" b="1" dirty="0" err="1" smtClean="0">
                <a:solidFill>
                  <a:srgbClr val="000099"/>
                </a:solidFill>
              </a:rPr>
              <a:t>функцияларын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қаржылай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қамтамасыз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етуге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және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тиісті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әкімшілік-аумақтық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бірлікте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мемлекеттік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саясатты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іске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асыруға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арналған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орталықтандырылған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ақша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қоры</a:t>
            </a:r>
            <a:r>
              <a:rPr lang="ru-RU" b="1" dirty="0" smtClean="0">
                <a:solidFill>
                  <a:srgbClr val="000099"/>
                </a:solidFill>
              </a:rPr>
              <a:t>.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858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3399"/>
                </a:solidFill>
              </a:rPr>
              <a:t>Қозыкеткен ауылдық округінің </a:t>
            </a:r>
            <a:r>
              <a:rPr lang="ru-RU" sz="2400" b="1" dirty="0" smtClean="0">
                <a:solidFill>
                  <a:srgbClr val="003399"/>
                </a:solidFill>
              </a:rPr>
              <a:t>2026-2028 </a:t>
            </a:r>
            <a:r>
              <a:rPr lang="ru-RU" sz="2400" b="1" dirty="0" err="1" smtClean="0">
                <a:solidFill>
                  <a:srgbClr val="003399"/>
                </a:solidFill>
              </a:rPr>
              <a:t>жылдарға арналған </a:t>
            </a:r>
            <a:r>
              <a:rPr lang="ru-RU" sz="2400" b="1" dirty="0" smtClean="0">
                <a:solidFill>
                  <a:srgbClr val="003399"/>
                </a:solidFill>
              </a:rPr>
              <a:t>бюджет </a:t>
            </a:r>
            <a:r>
              <a:rPr lang="ru-RU" sz="2400" b="1" dirty="0" err="1" smtClean="0">
                <a:solidFill>
                  <a:srgbClr val="003399"/>
                </a:solidFill>
              </a:rPr>
              <a:t>түсімдері  құрылымы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 smtClean="0">
                <a:solidFill>
                  <a:srgbClr val="003399"/>
                </a:solidFill>
              </a:rPr>
              <a:t>мың теңге</a:t>
            </a:r>
            <a:endParaRPr lang="ru-RU" sz="2400" dirty="0">
              <a:solidFill>
                <a:srgbClr val="00339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619388"/>
              </p:ext>
            </p:extLst>
          </p:nvPr>
        </p:nvGraphicFramePr>
        <p:xfrm>
          <a:off x="285720" y="1187164"/>
          <a:ext cx="7340353" cy="889355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7180"/>
                <a:gridCol w="3554057"/>
                <a:gridCol w="1089331"/>
                <a:gridCol w="1073902"/>
                <a:gridCol w="1205883"/>
              </a:tblGrid>
              <a:tr h="7697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р</a:t>
                      </a: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/с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</a:t>
                      </a:r>
                      <a:r>
                        <a:rPr lang="ru-RU" sz="180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800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</a:t>
                      </a:r>
                      <a:r>
                        <a:rPr lang="ru-RU" sz="180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800" u="none" strike="noStrike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74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1899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ru-RU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Салық</a:t>
                      </a:r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түсімдері</a:t>
                      </a:r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ru-RU" sz="18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оның</a:t>
                      </a:r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ішінде</a:t>
                      </a:r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: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22917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22474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23512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531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  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жеке</a:t>
                      </a:r>
                      <a:r>
                        <a:rPr kumimoji="0" lang="ru-RU" sz="18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табыс</a:t>
                      </a:r>
                      <a:r>
                        <a:rPr kumimoji="0" lang="ru-RU" sz="18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kumimoji="0" lang="ru-RU" sz="18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9578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16968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17817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4866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мүлік</a:t>
                      </a:r>
                      <a:r>
                        <a:rPr kumimoji="0" lang="ru-RU" sz="18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12</a:t>
                      </a:r>
                      <a:endParaRPr kumimoji="0" lang="ru-RU" sz="1800" b="0" i="1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251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264</a:t>
                      </a:r>
                      <a:endParaRPr lang="ru-RU" sz="18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2714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44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46</a:t>
                      </a:r>
                      <a:endParaRPr lang="ru-RU" sz="18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5310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көлік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құралдарына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салық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5883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3406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3491</a:t>
                      </a:r>
                      <a:endParaRPr lang="ru-RU" sz="18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5310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Мұнай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секторы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ұйымдарынан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бөлінгендерді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қоспағанда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кең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таралған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пайдалы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қазбаларға,жер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асты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суларына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балшықты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емдеуге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арналған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пайдалы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қазбаларды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өндіруге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салық</a:t>
                      </a:r>
                      <a:endParaRPr kumimoji="0" lang="ru-RU" sz="18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8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207</a:t>
                      </a:r>
                      <a:endParaRPr kumimoji="0" lang="ru-RU" sz="18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2016E4"/>
                          </a:solidFill>
                          <a:latin typeface="+mn-lt"/>
                          <a:cs typeface="Arial" pitchFamily="34" charset="0"/>
                        </a:rPr>
                        <a:t>217</a:t>
                      </a:r>
                      <a:endParaRPr lang="ru-RU" sz="1800" i="1" dirty="0">
                        <a:solidFill>
                          <a:srgbClr val="2016E4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4144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1" i="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Салықтық</a:t>
                      </a:r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1" i="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емес</a:t>
                      </a:r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1" i="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түсімдер</a:t>
                      </a:r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1" i="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оның</a:t>
                      </a:r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1" i="0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ішінде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134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140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4144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учаскелерін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сатудан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түсетін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түсімдер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13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15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0577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материалдық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емес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активтерді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сату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121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125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мемлекеттік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басқару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дың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жоғары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тұрған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органдардан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трансферттер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түсімдері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36858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44005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43331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Структура проекта расходов бюджета </a:t>
            </a:r>
          </a:p>
          <a:p>
            <a:pPr algn="ctr"/>
            <a:r>
              <a:rPr lang="ru-RU" sz="2400" b="1" dirty="0" err="1" smtClean="0">
                <a:solidFill>
                  <a:srgbClr val="003399"/>
                </a:solidFill>
              </a:rPr>
              <a:t>Козыкеткенского</a:t>
            </a:r>
            <a:r>
              <a:rPr lang="ru-RU" sz="2400" b="1" dirty="0" smtClean="0">
                <a:solidFill>
                  <a:srgbClr val="003399"/>
                </a:solidFill>
              </a:rPr>
              <a:t> сельского округа на 2026-2028 годы, тыс. тенге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619388"/>
              </p:ext>
            </p:extLst>
          </p:nvPr>
        </p:nvGraphicFramePr>
        <p:xfrm>
          <a:off x="251520" y="1340768"/>
          <a:ext cx="7423153" cy="409562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1886"/>
                <a:gridCol w="3981680"/>
                <a:gridCol w="1006529"/>
                <a:gridCol w="1006529"/>
                <a:gridCol w="1006529"/>
              </a:tblGrid>
              <a:tr h="656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 год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год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год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690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Расходы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60671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66479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66893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304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Государственные услуги общего  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характера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45069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45169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45493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845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Жилищно-коммунальное</a:t>
                      </a:r>
                      <a:r>
                        <a:rPr kumimoji="0" lang="ru-RU" sz="1800" b="0" i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хозяйство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7649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7687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7727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16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Культура, спорт, туризм и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информационное пространство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530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0099"/>
                          </a:solidFill>
                        </a:rPr>
                        <a:t>   5</a:t>
                      </a:r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Транспорт и коммуникации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7953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13623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13623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530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99"/>
                          </a:solidFill>
                        </a:rPr>
                        <a:t>6</a:t>
                      </a:r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Прочие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0099"/>
                </a:solidFill>
              </a:rPr>
              <a:t>Успен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ауданыҚозыкеткен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ауылдық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округінің</a:t>
            </a:r>
            <a:r>
              <a:rPr lang="ru-RU" sz="2400" b="1" dirty="0" smtClean="0">
                <a:solidFill>
                  <a:srgbClr val="000099"/>
                </a:solidFill>
              </a:rPr>
              <a:t> 2026 </a:t>
            </a:r>
            <a:r>
              <a:rPr lang="ru-RU" sz="2400" b="1" dirty="0" err="1" smtClean="0">
                <a:solidFill>
                  <a:srgbClr val="000099"/>
                </a:solidFill>
              </a:rPr>
              <a:t>жылы</a:t>
            </a:r>
            <a:r>
              <a:rPr lang="ru-RU" sz="2400" b="1" dirty="0" smtClean="0">
                <a:solidFill>
                  <a:srgbClr val="000099"/>
                </a:solidFill>
              </a:rPr>
              <a:t> бюджет </a:t>
            </a:r>
            <a:r>
              <a:rPr lang="ru-RU" sz="2400" b="1" dirty="0" err="1" smtClean="0">
                <a:solidFill>
                  <a:srgbClr val="000099"/>
                </a:solidFill>
              </a:rPr>
              <a:t>қаражатын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жұмсаудың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негізгі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бағыттары</a:t>
            </a:r>
            <a:r>
              <a:rPr lang="ru-RU" sz="2400" b="1" dirty="0" smtClean="0">
                <a:solidFill>
                  <a:srgbClr val="000099"/>
                </a:solidFill>
              </a:rPr>
              <a:t>, </a:t>
            </a:r>
            <a:r>
              <a:rPr lang="ru-RU" sz="2400" b="1" dirty="0" err="1" smtClean="0">
                <a:solidFill>
                  <a:srgbClr val="000099"/>
                </a:solidFill>
              </a:rPr>
              <a:t>мың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теңге</a:t>
            </a:r>
            <a:endParaRPr lang="ru-RU" sz="2800" dirty="0" smtClean="0">
              <a:solidFill>
                <a:srgbClr val="003399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1643050"/>
          <a:ext cx="9144000" cy="628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142852"/>
            <a:ext cx="8858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3399"/>
                </a:solidFill>
              </a:rPr>
              <a:t>Успен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</a:rPr>
              <a:t>ауданының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</a:rPr>
              <a:t>Қозыкеткен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</a:rPr>
              <a:t>ауылдық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</a:rPr>
              <a:t>округінде</a:t>
            </a:r>
            <a:r>
              <a:rPr lang="ru-RU" sz="2800" b="1" dirty="0" smtClean="0">
                <a:solidFill>
                  <a:srgbClr val="003399"/>
                </a:solidFill>
              </a:rPr>
              <a:t> 2026-2028 </a:t>
            </a:r>
            <a:r>
              <a:rPr lang="ru-RU" sz="2800" b="1" dirty="0" err="1" smtClean="0">
                <a:solidFill>
                  <a:srgbClr val="003399"/>
                </a:solidFill>
              </a:rPr>
              <a:t>жылдары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</a:rPr>
              <a:t>абаттандыру</a:t>
            </a:r>
            <a:endParaRPr lang="ru-RU" sz="2800" dirty="0">
              <a:solidFill>
                <a:srgbClr val="0033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428737"/>
            <a:ext cx="850112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Қозыкеткен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ауылы</a:t>
            </a:r>
            <a:r>
              <a:rPr lang="ru-RU" dirty="0" smtClean="0">
                <a:solidFill>
                  <a:srgbClr val="000099"/>
                </a:solidFill>
              </a:rPr>
              <a:t>, Ковалев </a:t>
            </a:r>
            <a:r>
              <a:rPr lang="ru-RU" dirty="0" err="1" smtClean="0">
                <a:solidFill>
                  <a:srgbClr val="000099"/>
                </a:solidFill>
              </a:rPr>
              <a:t>ауылы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елді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мекендерінің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көшелерін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жарықтандыру</a:t>
            </a:r>
            <a:r>
              <a:rPr lang="ru-RU" dirty="0" smtClean="0">
                <a:solidFill>
                  <a:srgbClr val="000099"/>
                </a:solidFill>
              </a:rPr>
              <a:t> (</a:t>
            </a:r>
            <a:r>
              <a:rPr lang="ru-RU" dirty="0" err="1" smtClean="0">
                <a:solidFill>
                  <a:srgbClr val="000099"/>
                </a:solidFill>
              </a:rPr>
              <a:t>шамдар</a:t>
            </a:r>
            <a:r>
              <a:rPr lang="ru-RU" dirty="0" smtClean="0">
                <a:solidFill>
                  <a:srgbClr val="000099"/>
                </a:solidFill>
              </a:rPr>
              <a:t> саны 240 дана) - 5903,0 </a:t>
            </a:r>
            <a:r>
              <a:rPr lang="ru-RU" dirty="0" err="1" smtClean="0">
                <a:solidFill>
                  <a:srgbClr val="000099"/>
                </a:solidFill>
              </a:rPr>
              <a:t>теңге</a:t>
            </a:r>
            <a:endParaRPr lang="ru-RU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000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Қозыкеткен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ауылы</a:t>
            </a:r>
            <a:r>
              <a:rPr lang="ru-RU" dirty="0" smtClean="0">
                <a:solidFill>
                  <a:srgbClr val="000099"/>
                </a:solidFill>
              </a:rPr>
              <a:t>, Ковалев </a:t>
            </a:r>
            <a:r>
              <a:rPr lang="ru-RU" dirty="0" err="1" smtClean="0">
                <a:solidFill>
                  <a:srgbClr val="000099"/>
                </a:solidFill>
              </a:rPr>
              <a:t>ауылы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елді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мекендерінің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санитариясын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қамтамасыз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ету</a:t>
            </a:r>
            <a:r>
              <a:rPr lang="ru-RU" dirty="0" smtClean="0">
                <a:solidFill>
                  <a:srgbClr val="000099"/>
                </a:solidFill>
              </a:rPr>
              <a:t> (</a:t>
            </a:r>
            <a:r>
              <a:rPr lang="ru-RU" dirty="0" err="1" smtClean="0">
                <a:solidFill>
                  <a:srgbClr val="000099"/>
                </a:solidFill>
              </a:rPr>
              <a:t>ұйымдастырылмаған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қоқыс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үйінділерін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шығару</a:t>
            </a:r>
            <a:r>
              <a:rPr lang="ru-RU" dirty="0" smtClean="0">
                <a:solidFill>
                  <a:srgbClr val="000099"/>
                </a:solidFill>
              </a:rPr>
              <a:t>, </a:t>
            </a:r>
            <a:r>
              <a:rPr lang="ru-RU" dirty="0" err="1" smtClean="0">
                <a:solidFill>
                  <a:srgbClr val="000099"/>
                </a:solidFill>
              </a:rPr>
              <a:t>қоқысты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бұрау</a:t>
            </a:r>
            <a:r>
              <a:rPr lang="ru-RU" dirty="0" smtClean="0">
                <a:solidFill>
                  <a:srgbClr val="000099"/>
                </a:solidFill>
              </a:rPr>
              <a:t>) – 780,0. </a:t>
            </a:r>
            <a:r>
              <a:rPr lang="ru-RU" dirty="0" err="1" smtClean="0">
                <a:solidFill>
                  <a:srgbClr val="000099"/>
                </a:solidFill>
              </a:rPr>
              <a:t>теңге</a:t>
            </a:r>
            <a:endParaRPr lang="ru-RU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000" b="1" dirty="0" smtClean="0">
              <a:solidFill>
                <a:srgbClr val="000099"/>
              </a:solidFill>
            </a:endParaRPr>
          </a:p>
        </p:txBody>
      </p:sp>
      <p:pic>
        <p:nvPicPr>
          <p:cNvPr id="6" name="Рисунок 5" descr="C:\Users\alser\Documents\УЧРЕЖДЕНИЯ, КХ, ФХ И ДР\20170511_1120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717032"/>
            <a:ext cx="421484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7158" y="3357538"/>
            <a:ext cx="40005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 err="1" smtClean="0">
                <a:solidFill>
                  <a:srgbClr val="000099"/>
                </a:solidFill>
              </a:rPr>
              <a:t>Елді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мекендерді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абаттандыру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және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көгалдандыру</a:t>
            </a:r>
            <a:r>
              <a:rPr lang="ru-RU" dirty="0" smtClean="0">
                <a:solidFill>
                  <a:srgbClr val="000099"/>
                </a:solidFill>
              </a:rPr>
              <a:t> (</a:t>
            </a:r>
            <a:r>
              <a:rPr lang="ru-RU" dirty="0" err="1" smtClean="0">
                <a:solidFill>
                  <a:srgbClr val="000099"/>
                </a:solidFill>
              </a:rPr>
              <a:t>жарнамалық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кенептерін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дайындау</a:t>
            </a:r>
            <a:r>
              <a:rPr lang="ru-RU" dirty="0" smtClean="0">
                <a:solidFill>
                  <a:srgbClr val="000099"/>
                </a:solidFill>
              </a:rPr>
              <a:t>, </a:t>
            </a:r>
            <a:r>
              <a:rPr lang="ru-RU" dirty="0" err="1" smtClean="0">
                <a:solidFill>
                  <a:srgbClr val="000099"/>
                </a:solidFill>
              </a:rPr>
              <a:t>бейнебақылауға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қызмет</a:t>
            </a:r>
            <a:r>
              <a:rPr lang="ru-RU" dirty="0" smtClean="0">
                <a:solidFill>
                  <a:srgbClr val="000099"/>
                </a:solidFill>
              </a:rPr>
              <a:t> көрсету-966 </a:t>
            </a:r>
            <a:r>
              <a:rPr lang="ru-RU" dirty="0" err="1" smtClean="0">
                <a:solidFill>
                  <a:srgbClr val="000099"/>
                </a:solidFill>
              </a:rPr>
              <a:t>мың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теңге</a:t>
            </a:r>
            <a:r>
              <a:rPr lang="ru-RU" dirty="0" smtClean="0">
                <a:solidFill>
                  <a:srgbClr val="000099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774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0099"/>
                </a:solidFill>
              </a:rPr>
              <a:t>Успен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ауданы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Қозыкеткен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ауылдық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округінің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кентішілік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жолдарын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күтіп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ұстау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785795"/>
            <a:ext cx="80010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defRPr/>
            </a:pPr>
            <a:r>
              <a:rPr lang="ru-RU" sz="2200" dirty="0" smtClean="0">
                <a:solidFill>
                  <a:srgbClr val="003399"/>
                </a:solidFill>
              </a:rPr>
              <a:t>Автомобиль </a:t>
            </a:r>
            <a:r>
              <a:rPr lang="ru-RU" sz="2200" dirty="0" err="1" smtClean="0">
                <a:solidFill>
                  <a:srgbClr val="003399"/>
                </a:solidFill>
              </a:rPr>
              <a:t>жолдарының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жұмыс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істеуін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қамтамасыз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ету</a:t>
            </a:r>
            <a:r>
              <a:rPr lang="ru-RU" sz="2200" dirty="0" smtClean="0">
                <a:solidFill>
                  <a:srgbClr val="003399"/>
                </a:solidFill>
              </a:rPr>
              <a:t>: </a:t>
            </a:r>
            <a:r>
              <a:rPr lang="ru-RU" sz="2200" dirty="0" err="1" smtClean="0">
                <a:solidFill>
                  <a:srgbClr val="003399"/>
                </a:solidFill>
              </a:rPr>
              <a:t>Қозыкеткен</a:t>
            </a:r>
            <a:r>
              <a:rPr lang="ru-RU" sz="2200" dirty="0" smtClean="0">
                <a:solidFill>
                  <a:srgbClr val="003399"/>
                </a:solidFill>
              </a:rPr>
              <a:t>, Ковалев </a:t>
            </a:r>
            <a:r>
              <a:rPr lang="ru-RU" sz="2200" dirty="0" err="1" smtClean="0">
                <a:solidFill>
                  <a:srgbClr val="003399"/>
                </a:solidFill>
              </a:rPr>
              <a:t>ауылдарының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жолдарын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жазғы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және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қысқы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күтіп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ұстау</a:t>
            </a:r>
            <a:r>
              <a:rPr lang="ru-RU" sz="2200" dirty="0" smtClean="0">
                <a:solidFill>
                  <a:srgbClr val="003399"/>
                </a:solidFill>
              </a:rPr>
              <a:t> (</a:t>
            </a:r>
            <a:r>
              <a:rPr lang="ru-RU" sz="2200" dirty="0" err="1" smtClean="0">
                <a:solidFill>
                  <a:srgbClr val="003399"/>
                </a:solidFill>
              </a:rPr>
              <a:t>грейдерлеу</a:t>
            </a:r>
            <a:r>
              <a:rPr lang="ru-RU" sz="2200" dirty="0" smtClean="0">
                <a:solidFill>
                  <a:srgbClr val="003399"/>
                </a:solidFill>
              </a:rPr>
              <a:t>, </a:t>
            </a:r>
            <a:r>
              <a:rPr lang="ru-RU" sz="2200" dirty="0" err="1" smtClean="0">
                <a:solidFill>
                  <a:srgbClr val="003399"/>
                </a:solidFill>
              </a:rPr>
              <a:t>жол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жиектерін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қиғаштау</a:t>
            </a:r>
            <a:r>
              <a:rPr lang="ru-RU" sz="2200" dirty="0" smtClean="0">
                <a:solidFill>
                  <a:srgbClr val="003399"/>
                </a:solidFill>
              </a:rPr>
              <a:t>, </a:t>
            </a:r>
            <a:r>
              <a:rPr lang="ru-RU" sz="2200" dirty="0" err="1" smtClean="0">
                <a:solidFill>
                  <a:srgbClr val="003399"/>
                </a:solidFill>
              </a:rPr>
              <a:t>жолдарды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қардан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тазарту</a:t>
            </a:r>
            <a:r>
              <a:rPr lang="ru-RU" sz="2200" dirty="0" smtClean="0">
                <a:solidFill>
                  <a:srgbClr val="003399"/>
                </a:solidFill>
              </a:rPr>
              <a:t>), Ковалев </a:t>
            </a:r>
            <a:r>
              <a:rPr lang="ru-RU" sz="2200" dirty="0" err="1" smtClean="0">
                <a:solidFill>
                  <a:srgbClr val="003399"/>
                </a:solidFill>
              </a:rPr>
              <a:t>ауылының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көшелерін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орташа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жөндеу</a:t>
            </a:r>
            <a:r>
              <a:rPr lang="ru-RU" sz="2200" dirty="0" smtClean="0">
                <a:solidFill>
                  <a:srgbClr val="003399"/>
                </a:solidFill>
              </a:rPr>
              <a:t>.</a:t>
            </a:r>
            <a:endParaRPr lang="ru-RU" sz="2200" b="1" dirty="0" smtClean="0">
              <a:solidFill>
                <a:srgbClr val="003399"/>
              </a:solidFill>
              <a:latin typeface="Times New Roman"/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2928934"/>
            <a:ext cx="47149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Font typeface="Wingdings" pitchFamily="2" charset="2"/>
              <a:buChar char="§"/>
              <a:defRPr/>
            </a:pP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</a:rPr>
              <a:t>2026 </a:t>
            </a:r>
            <a:r>
              <a:rPr lang="ru-RU" sz="2200" b="1" dirty="0" err="1" smtClean="0">
                <a:solidFill>
                  <a:srgbClr val="003399"/>
                </a:solidFill>
              </a:rPr>
              <a:t>жылы</a:t>
            </a:r>
            <a:r>
              <a:rPr lang="ru-RU" sz="2200" b="1" dirty="0" smtClean="0">
                <a:solidFill>
                  <a:srgbClr val="003399"/>
                </a:solidFill>
              </a:rPr>
              <a:t> – 7953 </a:t>
            </a:r>
            <a:r>
              <a:rPr lang="ru-RU" sz="2200" b="1" dirty="0" err="1" smtClean="0">
                <a:solidFill>
                  <a:srgbClr val="003399"/>
                </a:solidFill>
              </a:rPr>
              <a:t>мың</a:t>
            </a:r>
            <a:r>
              <a:rPr lang="ru-RU" sz="2200" b="1" dirty="0" smtClean="0">
                <a:solidFill>
                  <a:srgbClr val="003399"/>
                </a:solidFill>
              </a:rPr>
              <a:t> </a:t>
            </a:r>
            <a:r>
              <a:rPr lang="ru-RU" sz="2200" b="1" dirty="0" err="1" smtClean="0">
                <a:solidFill>
                  <a:srgbClr val="003399"/>
                </a:solidFill>
              </a:rPr>
              <a:t>теңге</a:t>
            </a:r>
            <a:endParaRPr lang="ru-RU" sz="2200" b="1" dirty="0" smtClean="0">
              <a:solidFill>
                <a:srgbClr val="003399"/>
              </a:solidFill>
            </a:endParaRP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</a:rPr>
              <a:t>2027 </a:t>
            </a:r>
            <a:r>
              <a:rPr lang="ru-RU" sz="2200" b="1" dirty="0" err="1" smtClean="0">
                <a:solidFill>
                  <a:srgbClr val="003399"/>
                </a:solidFill>
              </a:rPr>
              <a:t>жылы</a:t>
            </a:r>
            <a:r>
              <a:rPr lang="ru-RU" sz="2200" b="1" dirty="0" smtClean="0">
                <a:solidFill>
                  <a:srgbClr val="003399"/>
                </a:solidFill>
              </a:rPr>
              <a:t> – 13623 </a:t>
            </a:r>
            <a:r>
              <a:rPr lang="ru-RU" sz="2200" b="1" dirty="0" err="1" smtClean="0">
                <a:solidFill>
                  <a:srgbClr val="003399"/>
                </a:solidFill>
              </a:rPr>
              <a:t>мың</a:t>
            </a:r>
            <a:r>
              <a:rPr lang="ru-RU" sz="2200" b="1" dirty="0" smtClean="0">
                <a:solidFill>
                  <a:srgbClr val="003399"/>
                </a:solidFill>
              </a:rPr>
              <a:t> </a:t>
            </a:r>
            <a:r>
              <a:rPr lang="ru-RU" sz="2200" b="1" dirty="0" err="1" smtClean="0">
                <a:solidFill>
                  <a:srgbClr val="003399"/>
                </a:solidFill>
              </a:rPr>
              <a:t>теңге</a:t>
            </a:r>
            <a:endParaRPr lang="ru-RU" sz="2200" b="1" dirty="0" smtClean="0">
              <a:solidFill>
                <a:srgbClr val="003399"/>
              </a:solidFill>
            </a:endParaRP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b="1" dirty="0" smtClean="0">
                <a:solidFill>
                  <a:srgbClr val="003399"/>
                </a:solidFill>
              </a:rPr>
              <a:t> 2028 </a:t>
            </a:r>
            <a:r>
              <a:rPr lang="ru-RU" sz="2200" b="1" dirty="0" err="1" smtClean="0">
                <a:solidFill>
                  <a:srgbClr val="003399"/>
                </a:solidFill>
              </a:rPr>
              <a:t>жылы</a:t>
            </a:r>
            <a:r>
              <a:rPr lang="ru-RU" sz="2200" b="1" dirty="0" smtClean="0">
                <a:solidFill>
                  <a:srgbClr val="003399"/>
                </a:solidFill>
              </a:rPr>
              <a:t> – 13623 </a:t>
            </a:r>
            <a:r>
              <a:rPr lang="ru-RU" sz="2200" b="1" dirty="0" err="1" smtClean="0">
                <a:solidFill>
                  <a:srgbClr val="003399"/>
                </a:solidFill>
              </a:rPr>
              <a:t>мың</a:t>
            </a:r>
            <a:r>
              <a:rPr lang="ru-RU" sz="2200" b="1" dirty="0" smtClean="0">
                <a:solidFill>
                  <a:srgbClr val="003399"/>
                </a:solidFill>
              </a:rPr>
              <a:t> </a:t>
            </a:r>
            <a:r>
              <a:rPr lang="ru-RU" sz="2200" b="1" dirty="0" err="1" smtClean="0">
                <a:solidFill>
                  <a:srgbClr val="003399"/>
                </a:solidFill>
              </a:rPr>
              <a:t>теңге</a:t>
            </a:r>
            <a:endParaRPr lang="ru-RU" sz="2200" b="1" dirty="0" smtClean="0">
              <a:solidFill>
                <a:srgbClr val="003399"/>
              </a:solidFill>
            </a:endParaRPr>
          </a:p>
          <a:p>
            <a:pPr algn="ctr" fontAlgn="t">
              <a:defRPr/>
            </a:pPr>
            <a:endParaRPr lang="ru-RU" b="1" dirty="0" smtClean="0">
              <a:solidFill>
                <a:srgbClr val="003399"/>
              </a:solidFill>
              <a:latin typeface="Times New Roman"/>
            </a:endParaRPr>
          </a:p>
          <a:p>
            <a:endParaRPr lang="ru-RU" dirty="0"/>
          </a:p>
        </p:txBody>
      </p:sp>
      <p:pic>
        <p:nvPicPr>
          <p:cNvPr id="1026" name="Picture 2" descr="C:\Users\admin\Desktop\Гражданский бюджет\IMG-20200211-WA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143380"/>
            <a:ext cx="3357586" cy="2500330"/>
          </a:xfrm>
          <a:prstGeom prst="rect">
            <a:avLst/>
          </a:prstGeom>
          <a:noFill/>
        </p:spPr>
      </p:pic>
      <p:pic>
        <p:nvPicPr>
          <p:cNvPr id="1027" name="Picture 3" descr="C:\Users\admin\Desktop\Гражданский бюджет\IMG-20200211-WA0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4143380"/>
            <a:ext cx="3357586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1581</TotalTime>
  <Words>517</Words>
  <Application>Microsoft Office PowerPoint</Application>
  <PresentationFormat>Экран (4:3)</PresentationFormat>
  <Paragraphs>129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Успен ауданының Қозыкеткен ауылдық округінің 2026-2028 жылдарға арналған Азаматтық БЮДЖЕТ </vt:lpstr>
      <vt:lpstr>Құрметті сайт қонақтары!</vt:lpstr>
      <vt:lpstr>Бюджеттік процестің заңнамалық базасы</vt:lpstr>
      <vt:lpstr> Успен ауданы Қозыкеткен ауылдық округінің 2026-2028 жылдарға арналған бюджеттің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admin</cp:lastModifiedBy>
  <cp:revision>266</cp:revision>
  <dcterms:created xsi:type="dcterms:W3CDTF">2018-01-26T02:54:43Z</dcterms:created>
  <dcterms:modified xsi:type="dcterms:W3CDTF">2026-08-14T10:43:06Z</dcterms:modified>
</cp:coreProperties>
</file>