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drawings/drawing4.xml" ContentType="application/vnd.openxmlformats-officedocument.drawingml.chartshapes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9.xml" ContentType="application/vnd.openxmlformats-officedocument.drawingml.chart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drawings/drawing5.xml" ContentType="application/vnd.openxmlformats-officedocument.drawingml.chartshapes+xml"/>
  <Override PartName="/ppt/charts/chart11.xml" ContentType="application/vnd.openxmlformats-officedocument.drawingml.chart+xml"/>
  <Override PartName="/ppt/drawings/drawing6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drawings/drawing7.xml" ContentType="application/vnd.openxmlformats-officedocument.drawingml.chartshapes+xml"/>
  <Override PartName="/ppt/charts/chart13.xml" ContentType="application/vnd.openxmlformats-officedocument.drawingml.chart+xml"/>
  <Override PartName="/ppt/drawings/drawing8.xml" ContentType="application/vnd.openxmlformats-officedocument.drawingml.chartshapes+xml"/>
  <Override PartName="/ppt/charts/chart14.xml" ContentType="application/vnd.openxmlformats-officedocument.drawingml.chart+xml"/>
  <Override PartName="/ppt/drawings/drawing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436" r:id="rId2"/>
    <p:sldId id="441" r:id="rId3"/>
    <p:sldId id="446" r:id="rId4"/>
    <p:sldId id="478" r:id="rId5"/>
    <p:sldId id="482" r:id="rId6"/>
    <p:sldId id="480" r:id="rId7"/>
    <p:sldId id="471" r:id="rId8"/>
    <p:sldId id="481" r:id="rId9"/>
    <p:sldId id="416" r:id="rId10"/>
    <p:sldId id="425" r:id="rId11"/>
    <p:sldId id="379" r:id="rId12"/>
    <p:sldId id="418" r:id="rId13"/>
  </p:sldIdLst>
  <p:sldSz cx="9906000" cy="6858000" type="A4"/>
  <p:notesSz cx="6797675" cy="992505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341" userDrawn="1">
          <p15:clr>
            <a:srgbClr val="A4A3A4"/>
          </p15:clr>
        </p15:guide>
        <p15:guide id="2" pos="24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66FF99"/>
    <a:srgbClr val="66FF66"/>
    <a:srgbClr val="7DFFB8"/>
    <a:srgbClr val="66CCFF"/>
    <a:srgbClr val="CCFFFF"/>
    <a:srgbClr val="CCCCFF"/>
    <a:srgbClr val="FFCCCC"/>
    <a:srgbClr val="0A259A"/>
    <a:srgbClr val="57D6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32" autoAdjust="0"/>
    <p:restoredTop sz="91377" autoAdjust="0"/>
  </p:normalViewPr>
  <p:slideViewPr>
    <p:cSldViewPr snapToGrid="0">
      <p:cViewPr varScale="1">
        <p:scale>
          <a:sx n="66" d="100"/>
          <a:sy n="66" d="100"/>
        </p:scale>
        <p:origin x="66" y="828"/>
      </p:cViewPr>
      <p:guideLst>
        <p:guide orient="horz" pos="2341"/>
        <p:guide pos="248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576699051357605E-2"/>
          <c:y val="0.1456782872821708"/>
          <c:w val="0.94484660189728475"/>
          <c:h val="0.656538775660025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8DA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D7B-4B4B-990E-CCD5FDDB06DF}"/>
              </c:ext>
            </c:extLst>
          </c:dPt>
          <c:dPt>
            <c:idx val="1"/>
            <c:invertIfNegative val="0"/>
            <c:bubble3D val="0"/>
            <c:spPr>
              <a:solidFill>
                <a:srgbClr val="99CC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D7B-4B4B-990E-CCD5FDDB06D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D7B-4B4B-990E-CCD5FDDB06DF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D7B-4B4B-990E-CCD5FDDB06DF}"/>
              </c:ext>
            </c:extLst>
          </c:dPt>
          <c:dLbls>
            <c:dLbl>
              <c:idx val="0"/>
              <c:layout>
                <c:manualLayout>
                  <c:x val="0"/>
                  <c:y val="4.37034861846512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D7B-4B4B-990E-CCD5FDDB06DF}"/>
                </c:ext>
              </c:extLst>
            </c:dLbl>
            <c:dLbl>
              <c:idx val="1"/>
              <c:layout>
                <c:manualLayout>
                  <c:x val="0"/>
                  <c:y val="3.64195718205427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D7B-4B4B-990E-CCD5FDDB06DF}"/>
                </c:ext>
              </c:extLst>
            </c:dLbl>
            <c:dLbl>
              <c:idx val="2"/>
              <c:layout>
                <c:manualLayout>
                  <c:x val="0"/>
                  <c:y val="3.64195718205426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D7B-4B4B-990E-CCD5FDDB06DF}"/>
                </c:ext>
              </c:extLst>
            </c:dLbl>
            <c:dLbl>
              <c:idx val="3"/>
              <c:layout>
                <c:manualLayout>
                  <c:x val="-9.1921268288856792E-17"/>
                  <c:y val="4.37034861846512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D7B-4B4B-990E-CCD5FDDB06D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1358806.4999999998</c:v>
                </c:pt>
                <c:pt idx="1">
                  <c:v>1809622.8000000003</c:v>
                </c:pt>
                <c:pt idx="2">
                  <c:v>2437934.4000000004</c:v>
                </c:pt>
                <c:pt idx="3">
                  <c:v>2419359.8999999994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D7B-4B4B-990E-CCD5FDDB06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05434511"/>
        <c:axId val="1218030095"/>
      </c:barChart>
      <c:catAx>
        <c:axId val="905434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18030095"/>
        <c:crosses val="autoZero"/>
        <c:auto val="1"/>
        <c:lblAlgn val="ctr"/>
        <c:lblOffset val="100"/>
        <c:noMultiLvlLbl val="0"/>
      </c:catAx>
      <c:valAx>
        <c:axId val="121803009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crossAx val="905434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292696225542521E-2"/>
          <c:y val="3.8334884964022126E-2"/>
          <c:w val="0.89767232406670561"/>
          <c:h val="0.8594873144977115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КТС</c:v>
                </c:pt>
                <c:pt idx="1">
                  <c:v>ЖТС</c:v>
                </c:pt>
                <c:pt idx="2">
                  <c:v>Әлеуметтік салық</c:v>
                </c:pt>
                <c:pt idx="3">
                  <c:v>Жарнама орнал-ғы үшін төлем</c:v>
                </c:pt>
                <c:pt idx="4">
                  <c:v>Акциздер</c:v>
                </c:pt>
                <c:pt idx="5">
                  <c:v>Мемлекеттік баж</c:v>
                </c:pt>
              </c:strCache>
            </c:strRef>
          </c:cat>
          <c:val>
            <c:numRef>
              <c:f>Лист1!$B$2:$B$7</c:f>
              <c:numCache>
                <c:formatCode>#\ ##0.0</c:formatCode>
                <c:ptCount val="6"/>
                <c:pt idx="0">
                  <c:v>316305.59999999998</c:v>
                </c:pt>
                <c:pt idx="1">
                  <c:v>419834.9</c:v>
                </c:pt>
                <c:pt idx="2">
                  <c:v>201746.4</c:v>
                </c:pt>
                <c:pt idx="3">
                  <c:v>3043.3</c:v>
                </c:pt>
                <c:pt idx="4">
                  <c:v>18733</c:v>
                </c:pt>
                <c:pt idx="5">
                  <c:v>20586.2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0D-4750-9E46-281701C0A46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30D-4750-9E46-281701C0A46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КТС</c:v>
                </c:pt>
                <c:pt idx="1">
                  <c:v>ЖТС</c:v>
                </c:pt>
                <c:pt idx="2">
                  <c:v>Әлеуметтік салық</c:v>
                </c:pt>
                <c:pt idx="3">
                  <c:v>Жарнама орнал-ғы үшін төлем</c:v>
                </c:pt>
                <c:pt idx="4">
                  <c:v>Акциздер</c:v>
                </c:pt>
                <c:pt idx="5">
                  <c:v>Мемлекеттік баж</c:v>
                </c:pt>
              </c:strCache>
            </c:strRef>
          </c:cat>
          <c:val>
            <c:numRef>
              <c:f>Лист1!$C$2:$C$7</c:f>
              <c:numCache>
                <c:formatCode>#\ ##0.0</c:formatCode>
                <c:ptCount val="6"/>
                <c:pt idx="0">
                  <c:v>454538.8</c:v>
                </c:pt>
                <c:pt idx="1">
                  <c:v>497298.3</c:v>
                </c:pt>
                <c:pt idx="2">
                  <c:v>261721.9</c:v>
                </c:pt>
                <c:pt idx="3">
                  <c:v>3627.2</c:v>
                </c:pt>
                <c:pt idx="4">
                  <c:v>16694.5</c:v>
                </c:pt>
                <c:pt idx="5">
                  <c:v>24060.2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0D-4750-9E46-281701C0A46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КТС</c:v>
                </c:pt>
                <c:pt idx="1">
                  <c:v>ЖТС</c:v>
                </c:pt>
                <c:pt idx="2">
                  <c:v>Әлеуметтік салық</c:v>
                </c:pt>
                <c:pt idx="3">
                  <c:v>Жарнама орнал-ғы үшін төлем</c:v>
                </c:pt>
                <c:pt idx="4">
                  <c:v>Акциздер</c:v>
                </c:pt>
                <c:pt idx="5">
                  <c:v>Мемлекеттік баж</c:v>
                </c:pt>
              </c:strCache>
            </c:strRef>
          </c:cat>
          <c:val>
            <c:numRef>
              <c:f>Лист1!$D$2:$D$7</c:f>
              <c:numCache>
                <c:formatCode>#\ ##0.0</c:formatCode>
                <c:ptCount val="6"/>
                <c:pt idx="0">
                  <c:v>501516.5</c:v>
                </c:pt>
                <c:pt idx="1">
                  <c:v>617938</c:v>
                </c:pt>
                <c:pt idx="2">
                  <c:v>322881.09999999998</c:v>
                </c:pt>
                <c:pt idx="3">
                  <c:v>5883.1</c:v>
                </c:pt>
                <c:pt idx="4">
                  <c:v>16801.7</c:v>
                </c:pt>
                <c:pt idx="5">
                  <c:v>28049.4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0D-4750-9E46-281701C0A46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КТС</c:v>
                </c:pt>
                <c:pt idx="1">
                  <c:v>ЖТС</c:v>
                </c:pt>
                <c:pt idx="2">
                  <c:v>Әлеуметтік салық</c:v>
                </c:pt>
                <c:pt idx="3">
                  <c:v>Жарнама орнал-ғы үшін төлем</c:v>
                </c:pt>
                <c:pt idx="4">
                  <c:v>Акциздер</c:v>
                </c:pt>
                <c:pt idx="5">
                  <c:v>Мемлекеттік баж</c:v>
                </c:pt>
              </c:strCache>
            </c:strRef>
          </c:cat>
          <c:val>
            <c:numRef>
              <c:f>Лист1!$E$2:$E$7</c:f>
              <c:numCache>
                <c:formatCode>#\ ##0.0</c:formatCode>
                <c:ptCount val="6"/>
                <c:pt idx="0">
                  <c:v>382764.79999999999</c:v>
                </c:pt>
                <c:pt idx="1">
                  <c:v>654980.80000000005</c:v>
                </c:pt>
                <c:pt idx="2">
                  <c:v>285678.8</c:v>
                </c:pt>
                <c:pt idx="3">
                  <c:v>8276.6</c:v>
                </c:pt>
                <c:pt idx="4">
                  <c:v>21486.7</c:v>
                </c:pt>
                <c:pt idx="5">
                  <c:v>32789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30D-4750-9E46-281701C0A46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434829679"/>
        <c:axId val="834603519"/>
      </c:barChart>
      <c:catAx>
        <c:axId val="434829679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834603519"/>
        <c:crosses val="autoZero"/>
        <c:auto val="1"/>
        <c:lblAlgn val="ctr"/>
        <c:lblOffset val="100"/>
        <c:noMultiLvlLbl val="0"/>
      </c:catAx>
      <c:valAx>
        <c:axId val="834603519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348296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Cambria" panose="02040503050406030204" pitchFamily="18" charset="0"/>
          <a:ea typeface="Cambria" panose="02040503050406030204" pitchFamily="18" charset="0"/>
        </a:defRPr>
      </a:pPr>
      <a:endParaRPr lang="ru-KZ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601262752963971E-2"/>
          <c:y val="9.7794483513140143E-2"/>
          <c:w val="0.48260159990219637"/>
          <c:h val="0.8729758212867865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7D74F4"/>
              </a:solidFill>
            </c:spPr>
            <c:extLst>
              <c:ext xmlns:c16="http://schemas.microsoft.com/office/drawing/2014/chart" uri="{C3380CC4-5D6E-409C-BE32-E72D297353CC}">
                <c16:uniqueId val="{00000000-2871-4D0E-853C-4D2AC755330B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2871-4D0E-853C-4D2AC755330B}"/>
              </c:ext>
            </c:extLst>
          </c:dPt>
          <c:dPt>
            <c:idx val="2"/>
            <c:bubble3D val="0"/>
            <c:spPr>
              <a:solidFill>
                <a:srgbClr val="88ADF8"/>
              </a:solidFill>
            </c:spPr>
            <c:extLst>
              <c:ext xmlns:c16="http://schemas.microsoft.com/office/drawing/2014/chart" uri="{C3380CC4-5D6E-409C-BE32-E72D297353CC}">
                <c16:uniqueId val="{00000002-2871-4D0E-853C-4D2AC755330B}"/>
              </c:ext>
            </c:extLst>
          </c:dPt>
          <c:dLbls>
            <c:dLbl>
              <c:idx val="0"/>
              <c:layout>
                <c:manualLayout>
                  <c:x val="6.2803156673589947E-2"/>
                  <c:y val="1.88547330163349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871-4D0E-853C-4D2AC755330B}"/>
                </c:ext>
              </c:extLst>
            </c:dLbl>
            <c:dLbl>
              <c:idx val="1"/>
              <c:layout>
                <c:manualLayout>
                  <c:x val="-0.21850288655554789"/>
                  <c:y val="2.4578080407072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871-4D0E-853C-4D2AC755330B}"/>
                </c:ext>
              </c:extLst>
            </c:dLbl>
            <c:dLbl>
              <c:idx val="2"/>
              <c:layout>
                <c:manualLayout>
                  <c:x val="0.13823023609748242"/>
                  <c:y val="-8.82913986333606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871-4D0E-853C-4D2AC75533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мүлікті жалға беруден түсетін түсімдер</c:v>
                </c:pt>
                <c:pt idx="1">
                  <c:v>айыппұлдар, өсімпұлдар, санкциялар</c:v>
                </c:pt>
                <c:pt idx="2">
                  <c:v>басқа да салықтық емес түсімдер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1960.9</c:v>
                </c:pt>
                <c:pt idx="1">
                  <c:v>38679.9</c:v>
                </c:pt>
                <c:pt idx="2">
                  <c:v>48068.1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71-4D0E-853C-4D2AC75533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0">
          <a:noFill/>
        </a:ln>
      </c:spPr>
    </c:plotArea>
    <c:legend>
      <c:legendPos val="tr"/>
      <c:layout>
        <c:manualLayout>
          <c:xMode val="edge"/>
          <c:yMode val="edge"/>
          <c:x val="0.59612312553284674"/>
          <c:y val="0.1229652619220379"/>
          <c:w val="0.37560597899973186"/>
          <c:h val="0.77267524853997471"/>
        </c:manualLayout>
      </c:layout>
      <c:overlay val="0"/>
      <c:txPr>
        <a:bodyPr/>
        <a:lstStyle/>
        <a:p>
          <a:pPr>
            <a:defRPr sz="1400" b="0"/>
          </a:pPr>
          <a:endParaRPr lang="ru-KZ"/>
        </a:p>
      </c:txPr>
    </c:legend>
    <c:plotVisOnly val="1"/>
    <c:dispBlanksAs val="zero"/>
    <c:showDLblsOverMax val="0"/>
  </c:chart>
  <c:txPr>
    <a:bodyPr/>
    <a:lstStyle/>
    <a:p>
      <a:pPr>
        <a:defRPr kumimoji="0" lang="ru-RU" altLang="ru-RU" sz="2800" b="1" i="0" u="none" strike="noStrike" cap="none" spc="0" normalizeH="0" baseline="0" dirty="0">
          <a:ln>
            <a:noFill/>
          </a:ln>
          <a:solidFill>
            <a:schemeClr val="accent1">
              <a:lumMod val="50000"/>
            </a:schemeClr>
          </a:solidFill>
          <a:effectLst/>
          <a:uFillTx/>
          <a:latin typeface="Cambria Math" pitchFamily="18" charset="0"/>
          <a:ea typeface="Cambria Math" pitchFamily="18" charset="0"/>
          <a:cs typeface="Myriad Pro Semibold"/>
          <a:sym typeface="Myriad Pro Semibold"/>
        </a:defRPr>
      </a:pPr>
      <a:endParaRPr lang="ru-KZ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231144020465923E-2"/>
          <c:y val="0.15992028812796275"/>
          <c:w val="0.93561661639762195"/>
          <c:h val="0.627436181432134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7D6E7"/>
              </a:solidFill>
            </c:spPr>
            <c:extLst>
              <c:ext xmlns:c16="http://schemas.microsoft.com/office/drawing/2014/chart" uri="{C3380CC4-5D6E-409C-BE32-E72D297353CC}">
                <c16:uniqueId val="{00000000-B606-47CC-AE14-7F91428D2C9A}"/>
              </c:ext>
            </c:extLst>
          </c:dPt>
          <c:dPt>
            <c:idx val="1"/>
            <c:invertIfNegative val="0"/>
            <c:bubble3D val="0"/>
            <c:spPr>
              <a:solidFill>
                <a:srgbClr val="99CCFF"/>
              </a:solidFill>
            </c:spPr>
            <c:extLst>
              <c:ext xmlns:c16="http://schemas.microsoft.com/office/drawing/2014/chart" uri="{C3380CC4-5D6E-409C-BE32-E72D297353CC}">
                <c16:uniqueId val="{00000001-B606-47CC-AE14-7F91428D2C9A}"/>
              </c:ext>
            </c:extLst>
          </c:dPt>
          <c:dPt>
            <c:idx val="2"/>
            <c:invertIfNegative val="0"/>
            <c:bubble3D val="0"/>
            <c:spPr>
              <a:solidFill>
                <a:srgbClr val="439BB3"/>
              </a:solidFill>
            </c:spPr>
            <c:extLst>
              <c:ext xmlns:c16="http://schemas.microsoft.com/office/drawing/2014/chart" uri="{C3380CC4-5D6E-409C-BE32-E72D297353CC}">
                <c16:uniqueId val="{00000002-B606-47CC-AE14-7F91428D2C9A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3-B606-47CC-AE14-7F91428D2C9A}"/>
              </c:ext>
            </c:extLst>
          </c:dPt>
          <c:dLbls>
            <c:dLbl>
              <c:idx val="0"/>
              <c:layout>
                <c:manualLayout>
                  <c:x val="-1.3461325732185264E-17"/>
                  <c:y val="1.978387287226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606-47CC-AE14-7F91428D2C9A}"/>
                </c:ext>
              </c:extLst>
            </c:dLbl>
            <c:dLbl>
              <c:idx val="1"/>
              <c:layout>
                <c:manualLayout>
                  <c:x val="0"/>
                  <c:y val="1.9783872872259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606-47CC-AE14-7F91428D2C9A}"/>
                </c:ext>
              </c:extLst>
            </c:dLbl>
            <c:dLbl>
              <c:idx val="2"/>
              <c:layout>
                <c:manualLayout>
                  <c:x val="0"/>
                  <c:y val="2.4729841090325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606-47CC-AE14-7F91428D2C9A}"/>
                </c:ext>
              </c:extLst>
            </c:dLbl>
            <c:dLbl>
              <c:idx val="3"/>
              <c:layout>
                <c:manualLayout>
                  <c:x val="0"/>
                  <c:y val="2.9675809308390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606-47CC-AE14-7F91428D2C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18430.400000000001</c:v>
                </c:pt>
                <c:pt idx="1">
                  <c:v>39260.1</c:v>
                </c:pt>
                <c:pt idx="2">
                  <c:v>56853.8</c:v>
                </c:pt>
                <c:pt idx="3">
                  <c:v>88708.9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06-47CC-AE14-7F91428D2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043840"/>
        <c:axId val="41045376"/>
      </c:barChart>
      <c:catAx>
        <c:axId val="41043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1045376"/>
        <c:crosses val="autoZero"/>
        <c:auto val="1"/>
        <c:lblAlgn val="ctr"/>
        <c:lblOffset val="100"/>
        <c:noMultiLvlLbl val="0"/>
      </c:catAx>
      <c:valAx>
        <c:axId val="41045376"/>
        <c:scaling>
          <c:orientation val="minMax"/>
        </c:scaling>
        <c:delete val="1"/>
        <c:axPos val="l"/>
        <c:majorGridlines/>
        <c:numFmt formatCode="#\ ##0.0" sourceLinked="1"/>
        <c:majorTickMark val="out"/>
        <c:minorTickMark val="none"/>
        <c:tickLblPos val="none"/>
        <c:crossAx val="41043840"/>
        <c:crosses val="autoZero"/>
        <c:crossBetween val="between"/>
      </c:valAx>
      <c:spPr>
        <a:noFill/>
        <a:ln w="25419">
          <a:noFill/>
        </a:ln>
      </c:spPr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accent1">
              <a:lumMod val="25000"/>
            </a:schemeClr>
          </a:solidFill>
        </a:defRPr>
      </a:pPr>
      <a:endParaRPr lang="ru-K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676360102175983E-2"/>
          <c:y val="0.10675163966497117"/>
          <c:w val="0.96127634656514527"/>
          <c:h val="0.711301806670955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7D6E7"/>
              </a:solidFill>
            </c:spPr>
            <c:extLst>
              <c:ext xmlns:c16="http://schemas.microsoft.com/office/drawing/2014/chart" uri="{C3380CC4-5D6E-409C-BE32-E72D297353CC}">
                <c16:uniqueId val="{00000006-B6A5-4857-BBBD-7237430FBD08}"/>
              </c:ext>
            </c:extLst>
          </c:dPt>
          <c:dPt>
            <c:idx val="1"/>
            <c:invertIfNegative val="0"/>
            <c:bubble3D val="0"/>
            <c:spPr>
              <a:solidFill>
                <a:srgbClr val="99CCFF"/>
              </a:solidFill>
            </c:spPr>
            <c:extLst>
              <c:ext xmlns:c16="http://schemas.microsoft.com/office/drawing/2014/chart" uri="{C3380CC4-5D6E-409C-BE32-E72D297353CC}">
                <c16:uniqueId val="{00000000-6D78-459B-841B-128AB29F4E67}"/>
              </c:ext>
            </c:extLst>
          </c:dPt>
          <c:dPt>
            <c:idx val="2"/>
            <c:invertIfNegative val="0"/>
            <c:bubble3D val="0"/>
            <c:spPr>
              <a:solidFill>
                <a:srgbClr val="439BB3"/>
              </a:solidFill>
            </c:spPr>
            <c:extLst>
              <c:ext xmlns:c16="http://schemas.microsoft.com/office/drawing/2014/chart" uri="{C3380CC4-5D6E-409C-BE32-E72D297353CC}">
                <c16:uniqueId val="{00000001-6D78-459B-841B-128AB29F4E67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2-6D78-459B-841B-128AB29F4E67}"/>
              </c:ext>
            </c:extLst>
          </c:dPt>
          <c:dLbls>
            <c:dLbl>
              <c:idx val="0"/>
              <c:layout>
                <c:manualLayout>
                  <c:x val="1.4764061577064371E-3"/>
                  <c:y val="3.3712339070034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6A5-4857-BBBD-7237430FBD08}"/>
                </c:ext>
              </c:extLst>
            </c:dLbl>
            <c:dLbl>
              <c:idx val="1"/>
              <c:layout>
                <c:manualLayout>
                  <c:x val="0"/>
                  <c:y val="3.93310622483741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78-459B-841B-128AB29F4E67}"/>
                </c:ext>
              </c:extLst>
            </c:dLbl>
            <c:dLbl>
              <c:idx val="2"/>
              <c:layout>
                <c:manualLayout>
                  <c:x val="0"/>
                  <c:y val="3.3712339070034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78-459B-841B-128AB29F4E67}"/>
                </c:ext>
              </c:extLst>
            </c:dLbl>
            <c:dLbl>
              <c:idx val="3"/>
              <c:layout>
                <c:manualLayout>
                  <c:x val="0"/>
                  <c:y val="3.3712339070034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D78-459B-841B-128AB29F4E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22164.7</c:v>
                </c:pt>
                <c:pt idx="1">
                  <c:v>7617</c:v>
                </c:pt>
                <c:pt idx="2">
                  <c:v>6434.8</c:v>
                </c:pt>
                <c:pt idx="3">
                  <c:v>7573.9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D78-459B-841B-128AB29F4E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066496"/>
        <c:axId val="41068032"/>
      </c:barChart>
      <c:catAx>
        <c:axId val="41066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accent1">
                    <a:lumMod val="25000"/>
                  </a:schemeClr>
                </a:solidFill>
              </a:defRPr>
            </a:pPr>
            <a:endParaRPr lang="ru-KZ"/>
          </a:p>
        </c:txPr>
        <c:crossAx val="41068032"/>
        <c:crosses val="autoZero"/>
        <c:auto val="1"/>
        <c:lblAlgn val="ctr"/>
        <c:lblOffset val="100"/>
        <c:noMultiLvlLbl val="0"/>
      </c:catAx>
      <c:valAx>
        <c:axId val="41068032"/>
        <c:scaling>
          <c:orientation val="minMax"/>
        </c:scaling>
        <c:delete val="1"/>
        <c:axPos val="l"/>
        <c:majorGridlines/>
        <c:numFmt formatCode="#\ ##0.0" sourceLinked="1"/>
        <c:majorTickMark val="out"/>
        <c:minorTickMark val="none"/>
        <c:tickLblPos val="none"/>
        <c:crossAx val="410664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796"/>
      </a:pPr>
      <a:endParaRPr lang="ru-K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09236826165961"/>
          <c:y val="0.13705528842634085"/>
          <c:w val="0.44655976176054918"/>
          <c:h val="0.74486995062793171"/>
        </c:manualLayout>
      </c:layout>
      <c:doughnutChart>
        <c:varyColors val="1"/>
        <c:ser>
          <c:idx val="1"/>
          <c:order val="0"/>
          <c:tx>
            <c:strRef>
              <c:f>Лист1!$B$1</c:f>
              <c:strCache>
                <c:ptCount val="1"/>
                <c:pt idx="0">
                  <c:v>65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345-4BB4-9453-D2495DFD8D7F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345-4BB4-9453-D2495DFD8D7F}"/>
              </c:ext>
            </c:extLst>
          </c:dPt>
          <c:dPt>
            <c:idx val="2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345-4BB4-9453-D2495DFD8D7F}"/>
              </c:ext>
            </c:extLst>
          </c:dPt>
          <c:dPt>
            <c:idx val="3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345-4BB4-9453-D2495DFD8D7F}"/>
              </c:ext>
            </c:extLst>
          </c:dPt>
          <c:dPt>
            <c:idx val="4"/>
            <c:bubble3D val="0"/>
            <c:spPr>
              <a:solidFill>
                <a:srgbClr val="5C7D9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345-4BB4-9453-D2495DFD8D7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D345-4BB4-9453-D2495DFD8D7F}"/>
              </c:ext>
            </c:extLst>
          </c:dPt>
          <c:dPt>
            <c:idx val="6"/>
            <c:bubble3D val="0"/>
            <c:spPr>
              <a:solidFill>
                <a:srgbClr val="FFCC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D345-4BB4-9453-D2495DFD8D7F}"/>
              </c:ext>
            </c:extLst>
          </c:dPt>
          <c:dLbls>
            <c:delete val="1"/>
          </c:dLbls>
          <c:cat>
            <c:strRef>
              <c:f>Лист1!$A$2:$A$8</c:f>
              <c:strCache>
                <c:ptCount val="7"/>
                <c:pt idx="0">
                  <c:v>ӘЛЕУМЕТТІК САЛА (ОНЫҢ ІШІНДЕ БІЛІМ БЕРУ, ДЕНСАУЛЫҚ САҚТАУ, ӘЛЕУМЕТТІК ҚОРҒАУ, МӘДЕНИЕТ, СПОРТ, ТУРИЗМ)</c:v>
                </c:pt>
                <c:pt idx="1">
                  <c:v>ҚОРҒАНЫС, ҚОҒАМДЫҚ ТӘРТІП ЖӘНЕ ҚАУІПСІЗДІК</c:v>
                </c:pt>
                <c:pt idx="2">
                  <c:v>ТКШ</c:v>
                </c:pt>
                <c:pt idx="3">
                  <c:v>КӨРКЕЙТУ ЖӘНЕ ТАБИҒАТТЫ ҚОРҒАУ ІС-ШАРАЛАРЫ</c:v>
                </c:pt>
                <c:pt idx="4">
                  <c:v>КӨЛІК</c:v>
                </c:pt>
                <c:pt idx="5">
                  <c:v>БЮДЖЕТТІК АЛЫП ҚОЮЛАР</c:v>
                </c:pt>
                <c:pt idx="6">
                  <c:v>КӘСІПТІ ҚОЛДАУ </c:v>
                </c:pt>
              </c:strCache>
            </c:strRef>
          </c:cat>
          <c:val>
            <c:numRef>
              <c:f>Лист1!$B$2:$B$8</c:f>
              <c:numCache>
                <c:formatCode>0.00</c:formatCode>
                <c:ptCount val="7"/>
                <c:pt idx="0">
                  <c:v>551564.1</c:v>
                </c:pt>
                <c:pt idx="1">
                  <c:v>58645.599999999999</c:v>
                </c:pt>
                <c:pt idx="2">
                  <c:v>482374.5</c:v>
                </c:pt>
                <c:pt idx="3">
                  <c:v>214101.9</c:v>
                </c:pt>
                <c:pt idx="4">
                  <c:v>215280.7</c:v>
                </c:pt>
                <c:pt idx="5">
                  <c:v>361869.9</c:v>
                </c:pt>
                <c:pt idx="6">
                  <c:v>14412.2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345-4BB4-9453-D2495DFD8D7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ru-KZ" sz="1197" b="0" i="0" u="none" strike="noStrike" kern="1200" baseline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ru-KZ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ru-KZ" sz="1197" b="0" i="0" u="none" strike="noStrike" kern="1200" baseline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ru-KZ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ru-KZ" sz="1197" b="0" i="0" u="none" strike="noStrike" kern="1200" baseline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ru-KZ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ru-KZ" sz="1197" b="0" i="0" u="none" strike="noStrike" kern="1200" baseline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ru-KZ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lang="ru-KZ" sz="1197" b="0" i="0" u="none" strike="noStrike" kern="1200" baseline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ru-KZ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lang="ru-KZ" sz="1197" b="0" i="0" u="none" strike="noStrike" kern="1200" baseline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ru-KZ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defRPr lang="ru-KZ" sz="1197" b="0" i="0" u="none" strike="noStrike" kern="1200" baseline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ru-KZ"/>
          </a:p>
        </c:txPr>
      </c:legendEntry>
      <c:layout>
        <c:manualLayout>
          <c:xMode val="edge"/>
          <c:yMode val="edge"/>
          <c:x val="0.66942115889359988"/>
          <c:y val="5.2141659326498377E-2"/>
          <c:w val="0.33057884110640012"/>
          <c:h val="0.91597739806286915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KZ" sz="1197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lang="ru-KZ" sz="1197" b="0" i="0" u="none" strike="noStrike" kern="1200" baseline="0">
          <a:solidFill>
            <a:schemeClr val="dk1"/>
          </a:solidFill>
          <a:latin typeface="+mn-lt"/>
          <a:ea typeface="+mn-ea"/>
          <a:cs typeface="+mn-cs"/>
        </a:defRPr>
      </a:pPr>
      <a:endParaRPr lang="ru-KZ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38410316476479E-2"/>
          <c:y val="6.7129624191566692E-2"/>
          <c:w val="0.93879581086459785"/>
          <c:h val="0.83590536308728147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7766272"/>
        <c:axId val="196807488"/>
      </c:barChart>
      <c:catAx>
        <c:axId val="267766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6807488"/>
        <c:crosses val="autoZero"/>
        <c:auto val="1"/>
        <c:lblAlgn val="ctr"/>
        <c:lblOffset val="100"/>
        <c:noMultiLvlLbl val="0"/>
      </c:catAx>
      <c:valAx>
        <c:axId val="196807488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extTo"/>
        <c:crossAx val="267766272"/>
        <c:crosses val="autoZero"/>
        <c:crossBetween val="between"/>
      </c:valAx>
      <c:spPr>
        <a:noFill/>
        <a:ln w="24569">
          <a:noFill/>
        </a:ln>
      </c:spPr>
    </c:plotArea>
    <c:plotVisOnly val="1"/>
    <c:dispBlanksAs val="gap"/>
    <c:showDLblsOverMax val="0"/>
  </c:chart>
  <c:txPr>
    <a:bodyPr/>
    <a:lstStyle/>
    <a:p>
      <a:pPr>
        <a:defRPr sz="1548">
          <a:solidFill>
            <a:schemeClr val="bg1"/>
          </a:solidFill>
        </a:defRPr>
      </a:pPr>
      <a:endParaRPr lang="ru-KZ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381141173139365E-2"/>
          <c:y val="5.7218902286897605E-2"/>
          <c:w val="0.93306832157677044"/>
          <c:h val="0.842648018711032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AE-43C5-A125-4B9AE1AF2E79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AE-43C5-A125-4B9AE1AF2E7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AE-43C5-A125-4B9AE1AF2E7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4AE-43C5-A125-4B9AE1AF2E79}"/>
              </c:ext>
            </c:extLst>
          </c:dPt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326777.09999999998</c:v>
                </c:pt>
                <c:pt idx="1">
                  <c:v>348416.3</c:v>
                </c:pt>
                <c:pt idx="2">
                  <c:v>470295.4</c:v>
                </c:pt>
                <c:pt idx="3">
                  <c:v>496582.2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AE-43C5-A125-4B9AE1AF2E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7243008"/>
        <c:axId val="217104384"/>
      </c:barChart>
      <c:catAx>
        <c:axId val="3072430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7104384"/>
        <c:crosses val="autoZero"/>
        <c:auto val="1"/>
        <c:lblAlgn val="ctr"/>
        <c:lblOffset val="100"/>
        <c:noMultiLvlLbl val="0"/>
      </c:catAx>
      <c:valAx>
        <c:axId val="2171043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4999"/>
                </a:schemeClr>
              </a:solidFill>
              <a:prstDash val="solid"/>
              <a:round/>
            </a:ln>
            <a:effectLst/>
          </c:spPr>
        </c:majorGridlines>
        <c:numFmt formatCode="#\ ##0.0" sourceLinked="1"/>
        <c:majorTickMark val="out"/>
        <c:minorTickMark val="none"/>
        <c:tickLblPos val="nextTo"/>
        <c:crossAx val="30724300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211"/>
      </a:pPr>
      <a:endParaRPr lang="ru-KZ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670830585777782E-2"/>
          <c:y val="0.12027440310469925"/>
          <c:w val="0.93879581086460484"/>
          <c:h val="0.875109456980191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 w="38100" cap="flat" cmpd="sng" algn="ctr">
                <a:noFill/>
                <a:prstDash val="solid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EDE-43E0-B7A7-E3B94CBEE42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 w="9525" cap="flat" cmpd="sng" algn="ctr">
                <a:noFill/>
                <a:prstDash val="solid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EDE-43E0-B7A7-E3B94CBEE42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  <a:ln w="9525" cap="flat" cmpd="sng" algn="ctr">
                <a:noFill/>
                <a:prstDash val="solid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EDE-43E0-B7A7-E3B94CBEE429}"/>
              </c:ext>
            </c:extLst>
          </c:dPt>
          <c:cat>
            <c:strRef>
              <c:f>Лист1!$A$2:$A$4</c:f>
              <c:strCache>
                <c:ptCount val="3"/>
                <c:pt idx="0">
                  <c:v>План на год</c:v>
                </c:pt>
                <c:pt idx="1">
                  <c:v>План на 1 августа</c:v>
                </c:pt>
                <c:pt idx="2">
                  <c:v>Исполнение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863762.8</c:v>
                </c:pt>
                <c:pt idx="1">
                  <c:v>499094.9</c:v>
                </c:pt>
                <c:pt idx="2">
                  <c:v>496582.2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EDE-43E0-B7A7-E3B94CBEE4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7242496"/>
        <c:axId val="307763392"/>
      </c:barChart>
      <c:catAx>
        <c:axId val="3072424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07763392"/>
        <c:crosses val="autoZero"/>
        <c:auto val="1"/>
        <c:lblAlgn val="ctr"/>
        <c:lblOffset val="100"/>
        <c:noMultiLvlLbl val="0"/>
      </c:catAx>
      <c:valAx>
        <c:axId val="307763392"/>
        <c:scaling>
          <c:orientation val="minMax"/>
        </c:scaling>
        <c:delete val="1"/>
        <c:axPos val="l"/>
        <c:majorGridlines/>
        <c:numFmt formatCode="#\ ##0.0" sourceLinked="1"/>
        <c:majorTickMark val="out"/>
        <c:minorTickMark val="none"/>
        <c:tickLblPos val="nextTo"/>
        <c:crossAx val="3072424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ru-RU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4.1473822578582439E-2"/>
          <c:y val="0.25660053263821658"/>
          <c:w val="0.94275122765218156"/>
          <c:h val="0.623335573216008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808D-420F-8964-C3F9724AE291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808D-420F-8964-C3F9724AE29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808D-420F-8964-C3F9724AE29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808D-420F-8964-C3F9724AE291}"/>
              </c:ext>
            </c:extLst>
          </c:dPt>
          <c:cat>
            <c:strRef>
              <c:f>Лист1!$A$2:$A$5</c:f>
              <c:strCache>
                <c:ptCount val="4"/>
                <c:pt idx="0">
                  <c:v>2023ж.</c:v>
                </c:pt>
                <c:pt idx="1">
                  <c:v>2024ж.</c:v>
                </c:pt>
                <c:pt idx="2">
                  <c:v>2025ж.</c:v>
                </c:pt>
                <c:pt idx="3">
                  <c:v>2026ж.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26505.599999999999</c:v>
                </c:pt>
                <c:pt idx="1">
                  <c:v>28989.7</c:v>
                </c:pt>
                <c:pt idx="2">
                  <c:v>38452.199999999997</c:v>
                </c:pt>
                <c:pt idx="3">
                  <c:v>48197.9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08D-420F-8964-C3F9724AE29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2023ж.</c:v>
                </c:pt>
                <c:pt idx="1">
                  <c:v>2024ж.</c:v>
                </c:pt>
                <c:pt idx="2">
                  <c:v>2025ж.</c:v>
                </c:pt>
                <c:pt idx="3">
                  <c:v>2026ж.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9-808D-420F-8964-C3F9724AE2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5844736"/>
        <c:axId val="307760512"/>
      </c:barChart>
      <c:catAx>
        <c:axId val="305844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kumimoji="0" lang="ru-RU" sz="1400" b="1" i="0" u="none" strike="noStrike" kern="1200" cap="none" spc="0" normalizeH="0" baseline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uFillTx/>
                <a:latin typeface="Cambria Math" pitchFamily="18" charset="0"/>
                <a:ea typeface="Cambria Math" pitchFamily="18" charset="0"/>
                <a:cs typeface="+mn-cs"/>
                <a:sym typeface="Calibri"/>
              </a:defRPr>
            </a:pPr>
            <a:endParaRPr lang="ru-KZ"/>
          </a:p>
        </c:txPr>
        <c:crossAx val="307760512"/>
        <c:crosses val="autoZero"/>
        <c:auto val="1"/>
        <c:lblAlgn val="ctr"/>
        <c:lblOffset val="100"/>
        <c:noMultiLvlLbl val="0"/>
      </c:catAx>
      <c:valAx>
        <c:axId val="307760512"/>
        <c:scaling>
          <c:orientation val="minMax"/>
        </c:scaling>
        <c:delete val="1"/>
        <c:axPos val="l"/>
        <c:majorGridlines/>
        <c:numFmt formatCode="#,##0.00" sourceLinked="1"/>
        <c:majorTickMark val="out"/>
        <c:minorTickMark val="none"/>
        <c:tickLblPos val="nextTo"/>
        <c:crossAx val="305844736"/>
        <c:crosses val="autoZero"/>
        <c:crossBetween val="between"/>
      </c:valAx>
      <c:spPr>
        <a:noFill/>
        <a:ln w="21442">
          <a:noFill/>
        </a:ln>
      </c:spPr>
    </c:plotArea>
    <c:plotVisOnly val="1"/>
    <c:dispBlanksAs val="gap"/>
    <c:showDLblsOverMax val="0"/>
  </c:chart>
  <c:txPr>
    <a:bodyPr/>
    <a:lstStyle/>
    <a:p>
      <a:pPr>
        <a:defRPr sz="1400" b="1">
          <a:solidFill>
            <a:schemeClr val="tx1"/>
          </a:solidFill>
        </a:defRPr>
      </a:pPr>
      <a:endParaRPr lang="ru-KZ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33333333334114E-2"/>
          <c:y val="0.05"/>
          <c:w val="0.9541666666666665"/>
          <c:h val="0.840932332677165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883A-42B0-AEBB-19B113EBCEC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883A-42B0-AEBB-19B113EBCEC7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5-883A-42B0-AEBB-19B113EBCEC7}"/>
              </c:ext>
            </c:extLst>
          </c:dPt>
          <c:cat>
            <c:strRef>
              <c:f>Лист1!$A$2:$A$4</c:f>
              <c:strCache>
                <c:ptCount val="3"/>
                <c:pt idx="0">
                  <c:v>План на год</c:v>
                </c:pt>
                <c:pt idx="1">
                  <c:v>План на 1 сентября</c:v>
                </c:pt>
                <c:pt idx="2">
                  <c:v>Исполнение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83096.899999999994</c:v>
                </c:pt>
                <c:pt idx="1">
                  <c:v>48848.6</c:v>
                </c:pt>
                <c:pt idx="2">
                  <c:v>48197.9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83A-42B0-AEBB-19B113EBCE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8111360"/>
        <c:axId val="306360256"/>
      </c:barChart>
      <c:catAx>
        <c:axId val="308111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06360256"/>
        <c:crosses val="autoZero"/>
        <c:auto val="1"/>
        <c:lblAlgn val="ctr"/>
        <c:lblOffset val="100"/>
        <c:noMultiLvlLbl val="0"/>
      </c:catAx>
      <c:valAx>
        <c:axId val="306360256"/>
        <c:scaling>
          <c:orientation val="minMax"/>
        </c:scaling>
        <c:delete val="1"/>
        <c:axPos val="l"/>
        <c:majorGridlines/>
        <c:numFmt formatCode="#\ ##0.0" sourceLinked="1"/>
        <c:majorTickMark val="out"/>
        <c:minorTickMark val="none"/>
        <c:tickLblPos val="nextTo"/>
        <c:crossAx val="308111360"/>
        <c:crosses val="autoZero"/>
        <c:crossBetween val="between"/>
      </c:valAx>
      <c:spPr>
        <a:noFill/>
        <a:ln w="17584">
          <a:noFill/>
        </a:ln>
      </c:spPr>
    </c:plotArea>
    <c:plotVisOnly val="1"/>
    <c:dispBlanksAs val="gap"/>
    <c:showDLblsOverMax val="0"/>
  </c:chart>
  <c:txPr>
    <a:bodyPr/>
    <a:lstStyle/>
    <a:p>
      <a:pPr>
        <a:defRPr sz="1246"/>
      </a:pPr>
      <a:endParaRPr lang="ru-KZ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624386173909232E-2"/>
          <c:y val="0.21808421345727164"/>
          <c:w val="0.94275122765219799"/>
          <c:h val="0.5903008723422255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1024128"/>
        <c:axId val="309172416"/>
      </c:barChart>
      <c:catAx>
        <c:axId val="3110241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09172416"/>
        <c:crosses val="autoZero"/>
        <c:auto val="1"/>
        <c:lblAlgn val="ctr"/>
        <c:lblOffset val="100"/>
        <c:noMultiLvlLbl val="0"/>
      </c:catAx>
      <c:valAx>
        <c:axId val="309172416"/>
        <c:scaling>
          <c:orientation val="minMax"/>
        </c:scaling>
        <c:delete val="1"/>
        <c:axPos val="l"/>
        <c:majorGridlines/>
        <c:numFmt formatCode="#,##0.00" sourceLinked="1"/>
        <c:majorTickMark val="out"/>
        <c:minorTickMark val="none"/>
        <c:tickLblPos val="nextTo"/>
        <c:crossAx val="311024128"/>
        <c:crosses val="autoZero"/>
        <c:crossBetween val="between"/>
      </c:valAx>
      <c:spPr>
        <a:noFill/>
        <a:ln w="21442">
          <a:noFill/>
        </a:ln>
      </c:spPr>
    </c:plotArea>
    <c:plotVisOnly val="1"/>
    <c:dispBlanksAs val="gap"/>
    <c:showDLblsOverMax val="0"/>
  </c:chart>
  <c:txPr>
    <a:bodyPr/>
    <a:lstStyle/>
    <a:p>
      <a:pPr>
        <a:defRPr sz="1131"/>
      </a:pPr>
      <a:endParaRPr lang="ru-KZ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774945886055266E-2"/>
          <c:y val="0.29037332894315121"/>
          <c:w val="0.94275122765220065"/>
          <c:h val="0.59030087234222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1F35-47EF-B690-A60ED93C06DE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1F35-47EF-B690-A60ED93C06D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1F35-47EF-B690-A60ED93C06D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1F35-47EF-B690-A60ED93C06DE}"/>
              </c:ext>
            </c:extLst>
          </c:dPt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258479.7</c:v>
                </c:pt>
                <c:pt idx="1">
                  <c:v>342380.2</c:v>
                </c:pt>
                <c:pt idx="2">
                  <c:v>792808.4</c:v>
                </c:pt>
                <c:pt idx="3">
                  <c:v>911757.1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F35-47EF-B690-A60ED93C06D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9-1F35-47EF-B690-A60ED93C06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8110336"/>
        <c:axId val="264024576"/>
      </c:barChart>
      <c:catAx>
        <c:axId val="308110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  <a:latin typeface="Book Antiqua" pitchFamily="18" charset="0"/>
              </a:defRPr>
            </a:pPr>
            <a:endParaRPr lang="ru-KZ"/>
          </a:p>
        </c:txPr>
        <c:crossAx val="264024576"/>
        <c:crosses val="autoZero"/>
        <c:auto val="1"/>
        <c:lblAlgn val="ctr"/>
        <c:lblOffset val="100"/>
        <c:noMultiLvlLbl val="0"/>
      </c:catAx>
      <c:valAx>
        <c:axId val="264024576"/>
        <c:scaling>
          <c:orientation val="minMax"/>
        </c:scaling>
        <c:delete val="1"/>
        <c:axPos val="l"/>
        <c:majorGridlines/>
        <c:numFmt formatCode="#,##0.00" sourceLinked="1"/>
        <c:majorTickMark val="out"/>
        <c:minorTickMark val="none"/>
        <c:tickLblPos val="nextTo"/>
        <c:crossAx val="308110336"/>
        <c:crosses val="autoZero"/>
        <c:crossBetween val="between"/>
      </c:valAx>
      <c:spPr>
        <a:noFill/>
        <a:ln w="21442">
          <a:noFill/>
        </a:ln>
      </c:spPr>
    </c:plotArea>
    <c:plotVisOnly val="1"/>
    <c:dispBlanksAs val="gap"/>
    <c:showDLblsOverMax val="0"/>
  </c:chart>
  <c:txPr>
    <a:bodyPr/>
    <a:lstStyle/>
    <a:p>
      <a:pPr>
        <a:defRPr sz="1131"/>
      </a:pPr>
      <a:endParaRPr lang="ru-KZ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321828614116814E-2"/>
          <c:y val="7.1251632235173501E-2"/>
          <c:w val="0.9541666666666665"/>
          <c:h val="0.819680754043843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82C2-4E21-81A7-3DB370473B68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82C2-4E21-81A7-3DB370473B68}"/>
              </c:ext>
            </c:extLst>
          </c:dPt>
          <c:dPt>
            <c:idx val="2"/>
            <c:invertIfNegative val="0"/>
            <c:bubble3D val="0"/>
            <c:spPr>
              <a:solidFill>
                <a:srgbClr val="57D6E7"/>
              </a:solidFill>
            </c:spPr>
            <c:extLst>
              <c:ext xmlns:c16="http://schemas.microsoft.com/office/drawing/2014/chart" uri="{C3380CC4-5D6E-409C-BE32-E72D297353CC}">
                <c16:uniqueId val="{00000005-82C2-4E21-81A7-3DB370473B68}"/>
              </c:ext>
            </c:extLst>
          </c:dPt>
          <c:cat>
            <c:strRef>
              <c:f>Лист1!$A$2:$A$4</c:f>
              <c:strCache>
                <c:ptCount val="3"/>
                <c:pt idx="0">
                  <c:v>План на год</c:v>
                </c:pt>
                <c:pt idx="1">
                  <c:v>План на 1 октября</c:v>
                </c:pt>
                <c:pt idx="2">
                  <c:v>Исполнение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1485445.1</c:v>
                </c:pt>
                <c:pt idx="1">
                  <c:v>926556.9</c:v>
                </c:pt>
                <c:pt idx="2">
                  <c:v>911757.1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2C2-4E21-81A7-3DB370473B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9343744"/>
        <c:axId val="264021120"/>
      </c:barChart>
      <c:catAx>
        <c:axId val="3093437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64021120"/>
        <c:crosses val="autoZero"/>
        <c:auto val="1"/>
        <c:lblAlgn val="ctr"/>
        <c:lblOffset val="100"/>
        <c:noMultiLvlLbl val="0"/>
      </c:catAx>
      <c:valAx>
        <c:axId val="264021120"/>
        <c:scaling>
          <c:orientation val="minMax"/>
        </c:scaling>
        <c:delete val="1"/>
        <c:axPos val="l"/>
        <c:majorGridlines/>
        <c:numFmt formatCode="#\ ##0.0" sourceLinked="1"/>
        <c:majorTickMark val="out"/>
        <c:minorTickMark val="none"/>
        <c:tickLblPos val="nextTo"/>
        <c:crossAx val="309343744"/>
        <c:crosses val="autoZero"/>
        <c:crossBetween val="between"/>
      </c:valAx>
      <c:spPr>
        <a:noFill/>
        <a:ln w="17584">
          <a:noFill/>
        </a:ln>
      </c:spPr>
    </c:plotArea>
    <c:plotVisOnly val="1"/>
    <c:dispBlanksAs val="gap"/>
    <c:showDLblsOverMax val="0"/>
  </c:chart>
  <c:txPr>
    <a:bodyPr/>
    <a:lstStyle/>
    <a:p>
      <a:pPr>
        <a:defRPr sz="1246"/>
      </a:pPr>
      <a:endParaRPr lang="ru-KZ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8CE105-0AF3-481C-9D0C-09E010405373}" type="doc">
      <dgm:prSet loTypeId="urn:microsoft.com/office/officeart/2005/8/layout/default#1" loCatId="list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24890685-345E-4AF9-B410-885830EDFC48}">
      <dgm:prSet phldrT="[Текст]" custT="1"/>
      <dgm:spPr/>
      <dgm:t>
        <a:bodyPr spcFirstLastPara="0" vert="horz" wrap="square" lIns="121920" tIns="121920" rIns="121920" bIns="121920" numCol="1" spcCol="1270" anchor="ctr" anchorCtr="0"/>
        <a:lstStyle/>
        <a:p>
          <a:pPr marL="0"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0" u="none" strike="noStrike" kern="1200" cap="none" spc="0" baseline="0" dirty="0">
              <a:ln/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ТҮСІМДЕР</a:t>
          </a:r>
        </a:p>
        <a:p>
          <a:pPr marL="0"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0" u="none" strike="noStrike" kern="1200" cap="none" spc="0" baseline="0" dirty="0">
              <a:ln/>
              <a:solidFill>
                <a:srgbClr val="FFFFFF"/>
              </a:solidFill>
              <a:uFillTx/>
              <a:latin typeface="Cambria Math" pitchFamily="18" charset="0"/>
              <a:ea typeface="Cambria Math" pitchFamily="18" charset="0"/>
              <a:cs typeface="Helvetica"/>
              <a:sym typeface="Myriad Pro Semibold"/>
            </a:rPr>
            <a:t>2 419 359,9 млн. те</a:t>
          </a:r>
          <a:r>
            <a:rPr lang="kk-KZ" sz="3200" b="1" i="0" u="none" strike="noStrike" kern="1200" cap="none" spc="0" baseline="0" dirty="0">
              <a:ln/>
              <a:solidFill>
                <a:srgbClr val="FFFFFF"/>
              </a:solidFill>
              <a:uFillTx/>
              <a:latin typeface="Cambria Math" pitchFamily="18" charset="0"/>
              <a:ea typeface="Cambria Math" pitchFamily="18" charset="0"/>
              <a:cs typeface="Helvetica"/>
              <a:sym typeface="Myriad Pro Semibold"/>
            </a:rPr>
            <a:t>ң</a:t>
          </a:r>
          <a:r>
            <a:rPr lang="ru-RU" sz="3200" b="1" i="0" u="none" strike="noStrike" kern="1200" cap="none" spc="0" baseline="0" dirty="0" err="1">
              <a:ln/>
              <a:solidFill>
                <a:srgbClr val="FFFFFF"/>
              </a:solidFill>
              <a:uFillTx/>
              <a:latin typeface="Cambria Math" pitchFamily="18" charset="0"/>
              <a:ea typeface="Cambria Math" pitchFamily="18" charset="0"/>
              <a:cs typeface="Helvetica"/>
              <a:sym typeface="Myriad Pro Semibold"/>
            </a:rPr>
            <a:t>ге</a:t>
          </a:r>
          <a:endParaRPr lang="ru-RU" sz="3200" b="1" i="0" u="none" strike="noStrike" kern="1200" cap="none" spc="0" baseline="0" dirty="0">
            <a:ln/>
            <a:solidFill>
              <a:srgbClr val="FFFFFF"/>
            </a:solidFill>
            <a:uFillTx/>
            <a:latin typeface="Cambria Math" pitchFamily="18" charset="0"/>
            <a:ea typeface="Cambria Math" pitchFamily="18" charset="0"/>
            <a:cs typeface="Helvetica"/>
            <a:sym typeface="Myriad Pro Semibold"/>
          </a:endParaRPr>
        </a:p>
      </dgm:t>
    </dgm:pt>
    <dgm:pt modelId="{B62D0F14-77D3-44EE-961D-D13966703BE1}" type="parTrans" cxnId="{DB62A1F7-2C33-4B6D-8FAF-28FC1F0CC0B5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46E03A5E-7B1A-4C17-96D7-4EAA2288BAE4}" type="sibTrans" cxnId="{DB62A1F7-2C33-4B6D-8FAF-28FC1F0CC0B5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821540ED-A0EC-41B4-860C-7D080CFE3128}">
      <dgm:prSet phldrT="[Текст]" custT="1"/>
      <dgm:spPr/>
      <dgm:t>
        <a:bodyPr/>
        <a:lstStyle/>
        <a:p>
          <a:pPr marL="0"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ШЫҒЫСТАР</a:t>
          </a:r>
        </a:p>
        <a:p>
          <a:pPr marL="0"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</a:rPr>
            <a:t>1 902 453,0</a:t>
          </a:r>
          <a:r>
            <a:rPr lang="ru-KZ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</a:rPr>
            <a:t> </a:t>
          </a:r>
          <a:r>
            <a:rPr lang="ru-RU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млн. </a:t>
          </a:r>
          <a:r>
            <a:rPr lang="ru-RU" sz="3200" b="1" i="0" u="none" strike="noStrike" kern="1200" cap="none" spc="0" baseline="0" dirty="0" err="1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теңге</a:t>
          </a:r>
          <a:endParaRPr lang="ru-RU" sz="3200" b="1" i="0" u="none" strike="noStrike" kern="1200" cap="none" spc="0" baseline="0" dirty="0">
            <a:ln/>
            <a:solidFill>
              <a:srgbClr val="002060"/>
            </a:solidFill>
            <a:uFillTx/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</dgm:t>
    </dgm:pt>
    <dgm:pt modelId="{1CB26B0D-1C82-4EF0-BD3D-90C8856D7183}" type="parTrans" cxnId="{80ECD7C6-D1D6-42BF-BD40-140F579FEAE7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4A478537-BD4E-4564-A69C-72D844741ECA}" type="sibTrans" cxnId="{80ECD7C6-D1D6-42BF-BD40-140F579FEAE7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5CBD62D1-8394-4965-B76E-FB7B5E68F70D}" type="pres">
      <dgm:prSet presAssocID="{EF8CE105-0AF3-481C-9D0C-09E010405373}" presName="diagram" presStyleCnt="0">
        <dgm:presLayoutVars>
          <dgm:dir/>
          <dgm:resizeHandles val="exact"/>
        </dgm:presLayoutVars>
      </dgm:prSet>
      <dgm:spPr/>
    </dgm:pt>
    <dgm:pt modelId="{10CDEEF6-DBC1-49AA-8593-E4F52973EE38}" type="pres">
      <dgm:prSet presAssocID="{24890685-345E-4AF9-B410-885830EDFC48}" presName="node" presStyleLbl="node1" presStyleIdx="0" presStyleCnt="2" custScaleX="131183" custScaleY="105220" custLinFactNeighborX="2507" custLinFactNeighborY="-27526">
        <dgm:presLayoutVars>
          <dgm:bulletEnabled val="1"/>
        </dgm:presLayoutVars>
      </dgm:prSet>
      <dgm:spPr>
        <a:xfrm>
          <a:off x="274170" y="197941"/>
          <a:ext cx="4715991" cy="2829594"/>
        </a:xfrm>
        <a:prstGeom prst="roundRect">
          <a:avLst/>
        </a:prstGeom>
      </dgm:spPr>
    </dgm:pt>
    <dgm:pt modelId="{EE12ECF6-7FB0-4FD8-91C9-F2A066FAA398}" type="pres">
      <dgm:prSet presAssocID="{46E03A5E-7B1A-4C17-96D7-4EAA2288BAE4}" presName="sibTrans" presStyleCnt="0"/>
      <dgm:spPr/>
    </dgm:pt>
    <dgm:pt modelId="{655AA037-6153-4A31-B1B6-6E97A96C353C}" type="pres">
      <dgm:prSet presAssocID="{821540ED-A0EC-41B4-860C-7D080CFE3128}" presName="node" presStyleLbl="node1" presStyleIdx="1" presStyleCnt="2" custScaleX="124077" custScaleY="106973" custLinFactNeighborX="-3473" custLinFactNeighborY="12733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19C4FC02-65C5-46F0-988D-0B2E25C13FBC}" type="presOf" srcId="{24890685-345E-4AF9-B410-885830EDFC48}" destId="{10CDEEF6-DBC1-49AA-8593-E4F52973EE38}" srcOrd="0" destOrd="0" presId="urn:microsoft.com/office/officeart/2005/8/layout/default#1"/>
    <dgm:cxn modelId="{4BA8885C-3EB1-4AE4-A31C-833D18091860}" type="presOf" srcId="{EF8CE105-0AF3-481C-9D0C-09E010405373}" destId="{5CBD62D1-8394-4965-B76E-FB7B5E68F70D}" srcOrd="0" destOrd="0" presId="urn:microsoft.com/office/officeart/2005/8/layout/default#1"/>
    <dgm:cxn modelId="{7714AA51-E4AD-4684-9850-D7E9651E809F}" type="presOf" srcId="{821540ED-A0EC-41B4-860C-7D080CFE3128}" destId="{655AA037-6153-4A31-B1B6-6E97A96C353C}" srcOrd="0" destOrd="0" presId="urn:microsoft.com/office/officeart/2005/8/layout/default#1"/>
    <dgm:cxn modelId="{80ECD7C6-D1D6-42BF-BD40-140F579FEAE7}" srcId="{EF8CE105-0AF3-481C-9D0C-09E010405373}" destId="{821540ED-A0EC-41B4-860C-7D080CFE3128}" srcOrd="1" destOrd="0" parTransId="{1CB26B0D-1C82-4EF0-BD3D-90C8856D7183}" sibTransId="{4A478537-BD4E-4564-A69C-72D844741ECA}"/>
    <dgm:cxn modelId="{DB62A1F7-2C33-4B6D-8FAF-28FC1F0CC0B5}" srcId="{EF8CE105-0AF3-481C-9D0C-09E010405373}" destId="{24890685-345E-4AF9-B410-885830EDFC48}" srcOrd="0" destOrd="0" parTransId="{B62D0F14-77D3-44EE-961D-D13966703BE1}" sibTransId="{46E03A5E-7B1A-4C17-96D7-4EAA2288BAE4}"/>
    <dgm:cxn modelId="{8EFD8E2D-9E7E-46B9-A450-0A51BC05F857}" type="presParOf" srcId="{5CBD62D1-8394-4965-B76E-FB7B5E68F70D}" destId="{10CDEEF6-DBC1-49AA-8593-E4F52973EE38}" srcOrd="0" destOrd="0" presId="urn:microsoft.com/office/officeart/2005/8/layout/default#1"/>
    <dgm:cxn modelId="{7E9F6A77-7F89-4A64-B781-A88641482F16}" type="presParOf" srcId="{5CBD62D1-8394-4965-B76E-FB7B5E68F70D}" destId="{EE12ECF6-7FB0-4FD8-91C9-F2A066FAA398}" srcOrd="1" destOrd="0" presId="urn:microsoft.com/office/officeart/2005/8/layout/default#1"/>
    <dgm:cxn modelId="{691BC422-0DE7-47EB-9835-0E19F7BF0CCA}" type="presParOf" srcId="{5CBD62D1-8394-4965-B76E-FB7B5E68F70D}" destId="{655AA037-6153-4A31-B1B6-6E97A96C353C}" srcOrd="2" destOrd="0" presId="urn:microsoft.com/office/officeart/2005/8/layout/default#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CDEEF6-DBC1-49AA-8593-E4F52973EE38}">
      <dsp:nvSpPr>
        <dsp:cNvPr id="0" name=""/>
        <dsp:cNvSpPr/>
      </dsp:nvSpPr>
      <dsp:spPr>
        <a:xfrm>
          <a:off x="94080" y="398251"/>
          <a:ext cx="4898501" cy="2357410"/>
        </a:xfrm>
        <a:prstGeom prst="roundRect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0" u="none" strike="noStrike" kern="1200" cap="none" spc="0" baseline="0" dirty="0">
              <a:ln/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ТҮСІМДЕР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0" u="none" strike="noStrike" kern="1200" cap="none" spc="0" baseline="0" dirty="0">
              <a:ln/>
              <a:solidFill>
                <a:srgbClr val="FFFFFF"/>
              </a:solidFill>
              <a:uFillTx/>
              <a:latin typeface="Cambria Math" pitchFamily="18" charset="0"/>
              <a:ea typeface="Cambria Math" pitchFamily="18" charset="0"/>
              <a:cs typeface="Helvetica"/>
              <a:sym typeface="Myriad Pro Semibold"/>
            </a:rPr>
            <a:t>2 419 359,9 млн. те</a:t>
          </a:r>
          <a:r>
            <a:rPr lang="kk-KZ" sz="3200" b="1" i="0" u="none" strike="noStrike" kern="1200" cap="none" spc="0" baseline="0" dirty="0">
              <a:ln/>
              <a:solidFill>
                <a:srgbClr val="FFFFFF"/>
              </a:solidFill>
              <a:uFillTx/>
              <a:latin typeface="Cambria Math" pitchFamily="18" charset="0"/>
              <a:ea typeface="Cambria Math" pitchFamily="18" charset="0"/>
              <a:cs typeface="Helvetica"/>
              <a:sym typeface="Myriad Pro Semibold"/>
            </a:rPr>
            <a:t>ң</a:t>
          </a:r>
          <a:r>
            <a:rPr lang="ru-RU" sz="3200" b="1" i="0" u="none" strike="noStrike" kern="1200" cap="none" spc="0" baseline="0" dirty="0" err="1">
              <a:ln/>
              <a:solidFill>
                <a:srgbClr val="FFFFFF"/>
              </a:solidFill>
              <a:uFillTx/>
              <a:latin typeface="Cambria Math" pitchFamily="18" charset="0"/>
              <a:ea typeface="Cambria Math" pitchFamily="18" charset="0"/>
              <a:cs typeface="Helvetica"/>
              <a:sym typeface="Myriad Pro Semibold"/>
            </a:rPr>
            <a:t>ге</a:t>
          </a:r>
          <a:endParaRPr lang="ru-RU" sz="3200" b="1" i="0" u="none" strike="noStrike" kern="1200" cap="none" spc="0" baseline="0" dirty="0">
            <a:ln/>
            <a:solidFill>
              <a:srgbClr val="FFFFFF"/>
            </a:solidFill>
            <a:uFillTx/>
            <a:latin typeface="Cambria Math" pitchFamily="18" charset="0"/>
            <a:ea typeface="Cambria Math" pitchFamily="18" charset="0"/>
            <a:cs typeface="Helvetica"/>
            <a:sym typeface="Myriad Pro Semibold"/>
          </a:endParaRPr>
        </a:p>
      </dsp:txBody>
      <dsp:txXfrm>
        <a:off x="209159" y="513330"/>
        <a:ext cx="4668343" cy="2127252"/>
      </dsp:txXfrm>
    </dsp:sp>
    <dsp:sp modelId="{655AA037-6153-4A31-B1B6-6E97A96C353C}">
      <dsp:nvSpPr>
        <dsp:cNvPr id="0" name=""/>
        <dsp:cNvSpPr/>
      </dsp:nvSpPr>
      <dsp:spPr>
        <a:xfrm>
          <a:off x="5142692" y="1280599"/>
          <a:ext cx="4633156" cy="2396685"/>
        </a:xfrm>
        <a:prstGeom prst="roundRect">
          <a:avLst/>
        </a:prstGeom>
        <a:solidFill>
          <a:schemeClr val="accent5">
            <a:shade val="80000"/>
            <a:hueOff val="205221"/>
            <a:satOff val="-2238"/>
            <a:lumOff val="255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ШЫҒЫСТАР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</a:rPr>
            <a:t>1 902 453,0</a:t>
          </a:r>
          <a:r>
            <a:rPr lang="ru-KZ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</a:rPr>
            <a:t> </a:t>
          </a:r>
          <a:r>
            <a:rPr lang="ru-RU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млн. </a:t>
          </a:r>
          <a:r>
            <a:rPr lang="ru-RU" sz="3200" b="1" i="0" u="none" strike="noStrike" kern="1200" cap="none" spc="0" baseline="0" dirty="0" err="1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теңге</a:t>
          </a:r>
          <a:endParaRPr lang="ru-RU" sz="3200" b="1" i="0" u="none" strike="noStrike" kern="1200" cap="none" spc="0" baseline="0" dirty="0">
            <a:ln/>
            <a:solidFill>
              <a:srgbClr val="002060"/>
            </a:solidFill>
            <a:uFillTx/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</dsp:txBody>
      <dsp:txXfrm>
        <a:off x="5259689" y="1397596"/>
        <a:ext cx="4399162" cy="21626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0.01601</cdr:x>
      <cdr:y>0.78449</cdr:y>
    </cdr:from>
    <cdr:to>
      <cdr:x>0.09178</cdr:x>
      <cdr:y>0.8521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F5D5E126-1713-481E-B671-E6BF23EF5EF0}"/>
            </a:ext>
          </a:extLst>
        </cdr:cNvPr>
        <cdr:cNvSpPr txBox="1"/>
      </cdr:nvSpPr>
      <cdr:spPr>
        <a:xfrm xmlns:a="http://schemas.openxmlformats.org/drawingml/2006/main">
          <a:off x="153152" y="4284918"/>
          <a:ext cx="724619" cy="3693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clip" horzOverflow="overflow" vert="horz" wrap="square" lIns="45718" tIns="45718" rIns="45718" bIns="45718" numCol="1" spcCol="38100" rtlCol="0" anchor="t">
          <a:spAutoFit/>
        </a:bodyPr>
        <a:lstStyle xmlns:a="http://schemas.openxmlformats.org/drawingml/2006/main"/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n-US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202</a:t>
          </a:r>
          <a:r>
            <a:rPr lang="ru-RU" sz="18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3</a:t>
          </a:r>
          <a:endParaRPr kumimoji="0" lang="ru-KZ" sz="1800" b="0" i="0" u="none" strike="noStrike" cap="none" spc="0" normalizeH="0" baseline="0" dirty="0">
            <a:ln>
              <a:noFill/>
            </a:ln>
            <a:solidFill>
              <a:srgbClr val="00206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0.01682</cdr:x>
      <cdr:y>0.62796</cdr:y>
    </cdr:from>
    <cdr:to>
      <cdr:x>0.09259</cdr:x>
      <cdr:y>0.69557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CC82F974-F8D7-440C-89F8-7A474E725E00}"/>
            </a:ext>
          </a:extLst>
        </cdr:cNvPr>
        <cdr:cNvSpPr txBox="1"/>
      </cdr:nvSpPr>
      <cdr:spPr>
        <a:xfrm xmlns:a="http://schemas.openxmlformats.org/drawingml/2006/main">
          <a:off x="160820" y="3429945"/>
          <a:ext cx="724619" cy="3693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n-US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202</a:t>
          </a:r>
          <a:r>
            <a:rPr kumimoji="0" lang="ru-RU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4</a:t>
          </a:r>
          <a:endParaRPr kumimoji="0" lang="ru-KZ" sz="1800" b="0" i="0" u="none" strike="noStrike" cap="none" spc="0" normalizeH="0" baseline="0" dirty="0">
            <a:ln>
              <a:noFill/>
            </a:ln>
            <a:solidFill>
              <a:srgbClr val="00206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0.01491</cdr:x>
      <cdr:y>0.41141</cdr:y>
    </cdr:from>
    <cdr:to>
      <cdr:x>0.09068</cdr:x>
      <cdr:y>0.47903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E9BB6B90-FF61-4EC2-BCCC-7932E10D0CAC}"/>
            </a:ext>
          </a:extLst>
        </cdr:cNvPr>
        <cdr:cNvSpPr txBox="1"/>
      </cdr:nvSpPr>
      <cdr:spPr>
        <a:xfrm xmlns:a="http://schemas.openxmlformats.org/drawingml/2006/main">
          <a:off x="142608" y="2247167"/>
          <a:ext cx="724619" cy="3693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n-US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202</a:t>
          </a:r>
          <a:r>
            <a:rPr kumimoji="0" lang="ru-RU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5</a:t>
          </a:r>
          <a:endParaRPr kumimoji="0" lang="ru-KZ" sz="1800" b="0" i="0" u="none" strike="noStrike" cap="none" spc="0" normalizeH="0" baseline="0" dirty="0">
            <a:ln>
              <a:noFill/>
            </a:ln>
            <a:solidFill>
              <a:srgbClr val="00206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0.01571</cdr:x>
      <cdr:y>0.14275</cdr:y>
    </cdr:from>
    <cdr:to>
      <cdr:x>0.09148</cdr:x>
      <cdr:y>0.21037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F5A062E1-F7C0-4639-9082-69A733B5DC13}"/>
            </a:ext>
          </a:extLst>
        </cdr:cNvPr>
        <cdr:cNvSpPr txBox="1"/>
      </cdr:nvSpPr>
      <cdr:spPr>
        <a:xfrm xmlns:a="http://schemas.openxmlformats.org/drawingml/2006/main">
          <a:off x="150276" y="779718"/>
          <a:ext cx="724619" cy="3693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n-US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202</a:t>
          </a:r>
          <a:r>
            <a:rPr kumimoji="0" lang="ru-RU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6</a:t>
          </a:r>
          <a:endParaRPr kumimoji="0" lang="ru-KZ" sz="1800" b="0" i="0" u="none" strike="noStrike" cap="none" spc="0" normalizeH="0" baseline="0" dirty="0">
            <a:ln>
              <a:noFill/>
            </a:ln>
            <a:solidFill>
              <a:srgbClr val="00206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0.05058</cdr:x>
      <cdr:y>0.90924</cdr:y>
    </cdr:from>
    <cdr:to>
      <cdr:x>0.24091</cdr:x>
      <cdr:y>0.99086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C4C6EDFC-F449-4933-BE5C-8A23759EC0B4}"/>
            </a:ext>
          </a:extLst>
        </cdr:cNvPr>
        <cdr:cNvSpPr txBox="1"/>
      </cdr:nvSpPr>
      <cdr:spPr>
        <a:xfrm xmlns:a="http://schemas.openxmlformats.org/drawingml/2006/main">
          <a:off x="483736" y="5143118"/>
          <a:ext cx="1820211" cy="4616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clip" horzOverflow="overflow" vert="horz" wrap="square" lIns="45718" tIns="45718" rIns="45718" bIns="45718" numCol="1" spcCol="38100" rtlCol="0" anchor="t">
          <a:spAutoFit/>
        </a:bodyPr>
        <a:lstStyle xmlns:a="http://schemas.openxmlformats.org/drawingml/2006/main"/>
        <a:p xmlns:a="http://schemas.openxmlformats.org/drawingml/2006/main">
          <a:pPr algn="ctr" rtl="0" hangingPunct="0"/>
          <a:r>
            <a:rPr lang="ru-RU" sz="1200" dirty="0" err="1">
              <a:latin typeface="Cambria" panose="02040503050406030204" pitchFamily="18" charset="0"/>
              <a:ea typeface="Cambria" panose="02040503050406030204" pitchFamily="18" charset="0"/>
            </a:rPr>
            <a:t>Корпоративтік</a:t>
          </a:r>
          <a:r>
            <a:rPr lang="ru-RU" sz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</a:p>
        <a:p xmlns:a="http://schemas.openxmlformats.org/drawingml/2006/main">
          <a:pPr algn="ctr" rtl="0" hangingPunct="0"/>
          <a:r>
            <a:rPr lang="ru-RU" sz="1200" dirty="0" err="1">
              <a:latin typeface="Cambria" panose="02040503050406030204" pitchFamily="18" charset="0"/>
              <a:ea typeface="Cambria" panose="02040503050406030204" pitchFamily="18" charset="0"/>
            </a:rPr>
            <a:t>табыс</a:t>
          </a:r>
          <a:r>
            <a:rPr lang="ru-RU" sz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200" dirty="0" err="1">
              <a:latin typeface="Cambria" panose="02040503050406030204" pitchFamily="18" charset="0"/>
              <a:ea typeface="Cambria" panose="02040503050406030204" pitchFamily="18" charset="0"/>
            </a:rPr>
            <a:t>салығы</a:t>
          </a:r>
          <a:endParaRPr kumimoji="0" lang="ru-KZ" sz="1200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0.20733</cdr:x>
      <cdr:y>0.90924</cdr:y>
    </cdr:from>
    <cdr:to>
      <cdr:x>0.38242</cdr:x>
      <cdr:y>0.99085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19C0A35B-5F14-4812-BDEC-033249E69108}"/>
            </a:ext>
          </a:extLst>
        </cdr:cNvPr>
        <cdr:cNvSpPr txBox="1"/>
      </cdr:nvSpPr>
      <cdr:spPr>
        <a:xfrm xmlns:a="http://schemas.openxmlformats.org/drawingml/2006/main">
          <a:off x="1982786" y="5143118"/>
          <a:ext cx="1674464" cy="4616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hangingPunct="0"/>
          <a:r>
            <a:rPr lang="kk-KZ" sz="12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Жеке табыс</a:t>
          </a:r>
        </a:p>
        <a:p xmlns:a="http://schemas.openxmlformats.org/drawingml/2006/main">
          <a:pPr algn="ctr" rtl="0" hangingPunct="0"/>
          <a:r>
            <a:rPr lang="kk-KZ" sz="12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салығы</a:t>
          </a:r>
          <a:endParaRPr kumimoji="0" lang="ru-KZ" sz="1200" b="0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0.37843</cdr:x>
      <cdr:y>0.90819</cdr:y>
    </cdr:from>
    <cdr:to>
      <cdr:x>0.51664</cdr:x>
      <cdr:y>0.99271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6804E292-8326-4D2B-8E5E-55A74136A5AD}"/>
            </a:ext>
          </a:extLst>
        </cdr:cNvPr>
        <cdr:cNvSpPr txBox="1"/>
      </cdr:nvSpPr>
      <cdr:spPr>
        <a:xfrm xmlns:a="http://schemas.openxmlformats.org/drawingml/2006/main">
          <a:off x="3619096" y="5137193"/>
          <a:ext cx="1321764" cy="4780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hangingPunct="0"/>
          <a:r>
            <a:rPr lang="kk-KZ" sz="12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Әлеуметт</a:t>
          </a:r>
          <a:r>
            <a:rPr lang="en-US" sz="1200" dirty="0" err="1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i</a:t>
          </a:r>
          <a:r>
            <a:rPr lang="kk-KZ" sz="12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к салық </a:t>
          </a:r>
          <a:endParaRPr kumimoji="0" lang="ru-KZ" sz="1200" b="0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0.52896</cdr:x>
      <cdr:y>0.90924</cdr:y>
    </cdr:from>
    <cdr:to>
      <cdr:x>0.66717</cdr:x>
      <cdr:y>0.99085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860564F5-8469-4880-85E4-ECFC1273A1FE}"/>
            </a:ext>
          </a:extLst>
        </cdr:cNvPr>
        <cdr:cNvSpPr txBox="1"/>
      </cdr:nvSpPr>
      <cdr:spPr>
        <a:xfrm xmlns:a="http://schemas.openxmlformats.org/drawingml/2006/main">
          <a:off x="5058682" y="5143118"/>
          <a:ext cx="1321764" cy="4616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hangingPunct="0"/>
          <a:r>
            <a:rPr lang="kk-KZ" sz="12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Жарнама орнал-ғы үшін төлем</a:t>
          </a:r>
          <a:endParaRPr lang="ru-KZ" sz="1200" dirty="0">
            <a:solidFill>
              <a:srgbClr val="000000"/>
            </a:solidFill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0.6814</cdr:x>
      <cdr:y>0.92632</cdr:y>
    </cdr:from>
    <cdr:to>
      <cdr:x>0.81961</cdr:x>
      <cdr:y>0.97529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B913E679-0747-4D12-ADE0-0DF42E523469}"/>
            </a:ext>
          </a:extLst>
        </cdr:cNvPr>
        <cdr:cNvSpPr txBox="1"/>
      </cdr:nvSpPr>
      <cdr:spPr>
        <a:xfrm xmlns:a="http://schemas.openxmlformats.org/drawingml/2006/main">
          <a:off x="6516534" y="5239746"/>
          <a:ext cx="1321764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hangingPunct="0"/>
          <a:r>
            <a:rPr lang="kk-KZ" sz="12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Акциздер </a:t>
          </a:r>
          <a:endParaRPr kumimoji="0" lang="ru-KZ" sz="1200" b="0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0.82743</cdr:x>
      <cdr:y>0.90633</cdr:y>
    </cdr:from>
    <cdr:to>
      <cdr:x>0.96564</cdr:x>
      <cdr:y>0.98795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EF69AA88-AC78-42AF-8932-F119415116C3}"/>
            </a:ext>
          </a:extLst>
        </cdr:cNvPr>
        <cdr:cNvSpPr txBox="1"/>
      </cdr:nvSpPr>
      <cdr:spPr>
        <a:xfrm xmlns:a="http://schemas.openxmlformats.org/drawingml/2006/main">
          <a:off x="7913085" y="5126672"/>
          <a:ext cx="1321764" cy="4616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hangingPunct="0"/>
          <a:r>
            <a:rPr lang="ru-RU" sz="1200" dirty="0" err="1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</a:rPr>
            <a:t>Мемлекеттік</a:t>
          </a:r>
          <a:r>
            <a:rPr lang="ru-RU" sz="12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</a:rPr>
            <a:t> </a:t>
          </a:r>
        </a:p>
        <a:p xmlns:a="http://schemas.openxmlformats.org/drawingml/2006/main">
          <a:pPr algn="ctr" rtl="0" hangingPunct="0"/>
          <a:r>
            <a:rPr lang="ru-RU" sz="1200" dirty="0" err="1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</a:rPr>
            <a:t>баж</a:t>
          </a:r>
          <a:endParaRPr lang="ru-KZ" sz="1200" dirty="0">
            <a:solidFill>
              <a:srgbClr val="000000"/>
            </a:solidFill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0.37163</cdr:x>
      <cdr:y>0.6768</cdr:y>
    </cdr:from>
    <cdr:to>
      <cdr:x>0.38639</cdr:x>
      <cdr:y>0.78421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2325999" y="1939251"/>
          <a:ext cx="92394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overflow" horzOverflow="overflow" vert="horz" wrap="none" lIns="45718" tIns="45718" rIns="45718" bIns="45718" numCol="1" spcCol="38100" rtlCol="0" anchor="t">
          <a:spAutoFit/>
        </a:bodyPr>
        <a:lstStyle xmlns:a="http://schemas.openxmlformats.org/drawingml/2006/main"/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endParaRPr kumimoji="0" lang="ru-RU" sz="1400" b="0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0.22744</cdr:x>
      <cdr:y>0.34804</cdr:y>
    </cdr:from>
    <cdr:to>
      <cdr:x>0.24006</cdr:x>
      <cdr:y>0.35546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91754" y="2141213"/>
          <a:ext cx="114300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0.12747</cdr:x>
      <cdr:y>0.20048</cdr:y>
    </cdr:from>
    <cdr:to>
      <cdr:x>0.16429</cdr:x>
      <cdr:y>0.24223</cdr:y>
    </cdr:to>
    <cdr:sp macro="" textlink="">
      <cdr:nvSpPr>
        <cdr:cNvPr id="4" name="Прямая со стрелкой 3"/>
        <cdr:cNvSpPr/>
      </cdr:nvSpPr>
      <cdr:spPr>
        <a:xfrm xmlns:a="http://schemas.openxmlformats.org/drawingml/2006/main">
          <a:off x="1262733" y="1179573"/>
          <a:ext cx="364739" cy="245642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B8CCE4"/>
          </a:solidFill>
          <a:prstDash val="solid"/>
          <a:tailEnd type="arrow"/>
        </a:ln>
        <a:effectLst xmlns:a="http://schemas.openxmlformats.org/drawingml/2006/main">
          <a:outerShdw blurRad="381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marL="0" indent="0"/>
          <a:endParaRPr lang="ru-RU" sz="1100">
            <a:solidFill>
              <a:srgbClr val="000000"/>
            </a:solidFill>
            <a:latin typeface="Helvetica"/>
            <a:ea typeface="Helvetica"/>
            <a:cs typeface="Helvetica"/>
          </a:endParaRPr>
        </a:p>
      </cdr:txBody>
    </cdr:sp>
  </cdr:relSizeAnchor>
  <cdr:relSizeAnchor xmlns:cdr="http://schemas.openxmlformats.org/drawingml/2006/chartDrawing">
    <cdr:from>
      <cdr:x>0.4979</cdr:x>
      <cdr:y>0.2198</cdr:y>
    </cdr:from>
    <cdr:to>
      <cdr:x>0.53594</cdr:x>
      <cdr:y>0.25391</cdr:y>
    </cdr:to>
    <cdr:sp macro="" textlink="">
      <cdr:nvSpPr>
        <cdr:cNvPr id="13" name="Прямая со стрелкой 12"/>
        <cdr:cNvSpPr/>
      </cdr:nvSpPr>
      <cdr:spPr>
        <a:xfrm xmlns:a="http://schemas.openxmlformats.org/drawingml/2006/main" flipH="1">
          <a:off x="4932196" y="1305369"/>
          <a:ext cx="376782" cy="202548"/>
        </a:xfrm>
        <a:prstGeom xmlns:a="http://schemas.openxmlformats.org/drawingml/2006/main" prst="straightConnector1">
          <a:avLst/>
        </a:prstGeom>
        <a:ln xmlns:a="http://schemas.openxmlformats.org/drawingml/2006/main" w="19050">
          <a:tailEnd type="arrow"/>
        </a:ln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0.31963</cdr:x>
      <cdr:y>0.06813</cdr:y>
    </cdr:from>
    <cdr:to>
      <cdr:x>0.33341</cdr:x>
      <cdr:y>0.12788</cdr:y>
    </cdr:to>
    <cdr:sp macro="" textlink="">
      <cdr:nvSpPr>
        <cdr:cNvPr id="17" name="Прямая со стрелкой 16"/>
        <cdr:cNvSpPr/>
      </cdr:nvSpPr>
      <cdr:spPr>
        <a:xfrm xmlns:a="http://schemas.openxmlformats.org/drawingml/2006/main" flipH="1">
          <a:off x="3166280" y="404616"/>
          <a:ext cx="136477" cy="354843"/>
        </a:xfrm>
        <a:prstGeom xmlns:a="http://schemas.openxmlformats.org/drawingml/2006/main" prst="straightConnector1">
          <a:avLst/>
        </a:prstGeom>
        <a:ln xmlns:a="http://schemas.openxmlformats.org/drawingml/2006/main" w="19050">
          <a:tailEnd type="arrow"/>
        </a:ln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0.54188</cdr:x>
      <cdr:y>0.16873</cdr:y>
    </cdr:from>
    <cdr:to>
      <cdr:x>0.65309</cdr:x>
      <cdr:y>0.25803</cdr:y>
    </cdr:to>
    <cdr:sp macro="" textlink="">
      <cdr:nvSpPr>
        <cdr:cNvPr id="21" name="Скругленный прямоугольник 20"/>
        <cdr:cNvSpPr/>
      </cdr:nvSpPr>
      <cdr:spPr>
        <a:xfrm xmlns:a="http://schemas.openxmlformats.org/drawingml/2006/main">
          <a:off x="5367819" y="1002060"/>
          <a:ext cx="1101646" cy="530333"/>
        </a:xfrm>
        <a:prstGeom xmlns:a="http://schemas.openxmlformats.org/drawingml/2006/main" prst="roundRect">
          <a:avLst/>
        </a:prstGeom>
        <a:ln xmlns:a="http://schemas.openxmlformats.org/drawingml/2006/main" w="9525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 rtl="0" fontAlgn="ctr" latinLnBrk="0"/>
          <a:r>
            <a:rPr lang="kk-KZ" sz="1200" b="1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551 564,1</a:t>
          </a:r>
          <a:endParaRPr lang="ru-RU" sz="1200" b="1" dirty="0">
            <a:solidFill>
              <a:schemeClr val="accent1">
                <a:lumMod val="50000"/>
              </a:schemeClr>
            </a:solidFill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  <a:p xmlns:a="http://schemas.openxmlformats.org/drawingml/2006/main">
          <a:pPr algn="ctr" rtl="0" fontAlgn="ctr" latinLnBrk="0"/>
          <a:r>
            <a:rPr lang="ru-RU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(</a:t>
          </a:r>
          <a:r>
            <a:rPr lang="kk-KZ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29,6</a:t>
          </a:r>
          <a:r>
            <a:rPr lang="ru-RU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%)</a:t>
          </a:r>
        </a:p>
      </cdr:txBody>
    </cdr:sp>
  </cdr:relSizeAnchor>
  <cdr:relSizeAnchor xmlns:cdr="http://schemas.openxmlformats.org/drawingml/2006/chartDrawing">
    <cdr:from>
      <cdr:x>0.33846</cdr:x>
      <cdr:y>0.0138</cdr:y>
    </cdr:from>
    <cdr:to>
      <cdr:x>0.43413</cdr:x>
      <cdr:y>0.09642</cdr:y>
    </cdr:to>
    <cdr:sp macro="" textlink="">
      <cdr:nvSpPr>
        <cdr:cNvPr id="23" name="Скругленный прямоугольник 22"/>
        <cdr:cNvSpPr/>
      </cdr:nvSpPr>
      <cdr:spPr>
        <a:xfrm xmlns:a="http://schemas.openxmlformats.org/drawingml/2006/main">
          <a:off x="3352825" y="81966"/>
          <a:ext cx="947707" cy="490663"/>
        </a:xfrm>
        <a:prstGeom xmlns:a="http://schemas.openxmlformats.org/drawingml/2006/main" prst="roundRect">
          <a:avLst/>
        </a:prstGeom>
        <a:ln xmlns:a="http://schemas.openxmlformats.org/drawingml/2006/main" w="9525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1pPr>
          <a:lvl2pPr marL="457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2pPr>
          <a:lvl3pPr marL="914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3pPr>
          <a:lvl4pPr marL="1371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4pPr>
          <a:lvl5pPr marL="18288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5pPr>
          <a:lvl6pPr marL="22860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6pPr>
          <a:lvl7pPr marL="2743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7pPr>
          <a:lvl8pPr marL="3200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8pPr>
          <a:lvl9pPr marL="3657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marL="0" indent="0" algn="ctr"/>
          <a:r>
            <a:rPr lang="kk-KZ" sz="1200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14 412,2</a:t>
          </a:r>
          <a:endParaRPr lang="ru-RU" sz="1200" b="1" dirty="0">
            <a:solidFill>
              <a:srgbClr val="B8CCE4">
                <a:lumMod val="50000"/>
              </a:srgbClr>
            </a:solidFill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  <a:p xmlns:a="http://schemas.openxmlformats.org/drawingml/2006/main">
          <a:pPr marL="0" indent="0" algn="ctr"/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(</a:t>
          </a:r>
          <a:r>
            <a:rPr lang="kk-KZ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0,8</a:t>
          </a:r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%)</a:t>
          </a:r>
        </a:p>
        <a:p xmlns:a="http://schemas.openxmlformats.org/drawingml/2006/main">
          <a:pPr marL="0" indent="0" algn="ctr"/>
          <a:endParaRPr lang="ru-RU" sz="1200" b="1" dirty="0">
            <a:solidFill>
              <a:srgbClr val="B8CCE4">
                <a:lumMod val="50000"/>
              </a:srgbClr>
            </a:solidFill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</cdr:txBody>
    </cdr:sp>
  </cdr:relSizeAnchor>
  <cdr:relSizeAnchor xmlns:cdr="http://schemas.openxmlformats.org/drawingml/2006/chartDrawing">
    <cdr:from>
      <cdr:x>0.01213</cdr:x>
      <cdr:y>0.58022</cdr:y>
    </cdr:from>
    <cdr:to>
      <cdr:x>0.10379</cdr:x>
      <cdr:y>0.65965</cdr:y>
    </cdr:to>
    <cdr:sp macro="" textlink="">
      <cdr:nvSpPr>
        <cdr:cNvPr id="26" name="Скругленный прямоугольник 25"/>
        <cdr:cNvSpPr/>
      </cdr:nvSpPr>
      <cdr:spPr>
        <a:xfrm xmlns:a="http://schemas.openxmlformats.org/drawingml/2006/main">
          <a:off x="120153" y="3413790"/>
          <a:ext cx="907984" cy="467337"/>
        </a:xfrm>
        <a:prstGeom xmlns:a="http://schemas.openxmlformats.org/drawingml/2006/main" prst="roundRect">
          <a:avLst/>
        </a:prstGeom>
        <a:ln xmlns:a="http://schemas.openxmlformats.org/drawingml/2006/main" w="9525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1pPr>
          <a:lvl2pPr marL="457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2pPr>
          <a:lvl3pPr marL="914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3pPr>
          <a:lvl4pPr marL="1371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4pPr>
          <a:lvl5pPr marL="18288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5pPr>
          <a:lvl6pPr marL="22860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6pPr>
          <a:lvl7pPr marL="2743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7pPr>
          <a:lvl8pPr marL="3200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8pPr>
          <a:lvl9pPr marL="3657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marL="0" indent="0" algn="ctr"/>
          <a:r>
            <a:rPr lang="kk-KZ" sz="1200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215 280,7</a:t>
          </a:r>
          <a:endParaRPr lang="ru-RU" sz="1200" b="1" dirty="0">
            <a:solidFill>
              <a:srgbClr val="B8CCE4">
                <a:lumMod val="50000"/>
              </a:srgbClr>
            </a:solidFill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  <a:p xmlns:a="http://schemas.openxmlformats.org/drawingml/2006/main">
          <a:pPr marL="0" indent="0" algn="ctr"/>
          <a:r>
            <a:rPr lang="ru-RU" sz="1200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 </a:t>
          </a:r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(</a:t>
          </a:r>
          <a:r>
            <a:rPr lang="kk-KZ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11,2</a:t>
          </a:r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%)</a:t>
          </a:r>
        </a:p>
      </cdr:txBody>
    </cdr:sp>
  </cdr:relSizeAnchor>
  <cdr:relSizeAnchor xmlns:cdr="http://schemas.openxmlformats.org/drawingml/2006/chartDrawing">
    <cdr:from>
      <cdr:x>0.45659</cdr:x>
      <cdr:y>0.89303</cdr:y>
    </cdr:from>
    <cdr:to>
      <cdr:x>0.54865</cdr:x>
      <cdr:y>0.97262</cdr:y>
    </cdr:to>
    <cdr:sp macro="" textlink="">
      <cdr:nvSpPr>
        <cdr:cNvPr id="29" name="Скругленный прямоугольник 28"/>
        <cdr:cNvSpPr/>
      </cdr:nvSpPr>
      <cdr:spPr>
        <a:xfrm xmlns:a="http://schemas.openxmlformats.org/drawingml/2006/main">
          <a:off x="4523014" y="5303501"/>
          <a:ext cx="911946" cy="472667"/>
        </a:xfrm>
        <a:prstGeom xmlns:a="http://schemas.openxmlformats.org/drawingml/2006/main" prst="roundRect">
          <a:avLst/>
        </a:prstGeom>
        <a:ln xmlns:a="http://schemas.openxmlformats.org/drawingml/2006/main" w="9525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1pPr>
          <a:lvl2pPr marL="457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2pPr>
          <a:lvl3pPr marL="914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3pPr>
          <a:lvl4pPr marL="1371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4pPr>
          <a:lvl5pPr marL="18288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5pPr>
          <a:lvl6pPr marL="22860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6pPr>
          <a:lvl7pPr marL="2743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7pPr>
          <a:lvl8pPr marL="3200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8pPr>
          <a:lvl9pPr marL="3657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marL="0" indent="0" algn="ctr"/>
          <a:r>
            <a:rPr lang="kk-KZ" sz="1200" b="1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482 374,5</a:t>
          </a:r>
          <a:endParaRPr lang="ru-RU" sz="1200" b="1" dirty="0">
            <a:solidFill>
              <a:schemeClr val="accent1">
                <a:lumMod val="50000"/>
              </a:schemeClr>
            </a:solidFill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  <a:p xmlns:a="http://schemas.openxmlformats.org/drawingml/2006/main">
          <a:pPr marL="0" indent="0" algn="ctr"/>
          <a:r>
            <a:rPr lang="ru-RU" sz="1200" b="1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 </a:t>
          </a:r>
          <a:r>
            <a:rPr lang="ru-RU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(</a:t>
          </a:r>
          <a:r>
            <a:rPr lang="kk-KZ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25,4</a:t>
          </a:r>
          <a:r>
            <a:rPr lang="ru-RU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%) </a:t>
          </a:r>
        </a:p>
      </cdr:txBody>
    </cdr:sp>
  </cdr:relSizeAnchor>
  <cdr:relSizeAnchor xmlns:cdr="http://schemas.openxmlformats.org/drawingml/2006/chartDrawing">
    <cdr:from>
      <cdr:x>0.55643</cdr:x>
      <cdr:y>0.66547</cdr:y>
    </cdr:from>
    <cdr:to>
      <cdr:x>0.64743</cdr:x>
      <cdr:y>0.74415</cdr:y>
    </cdr:to>
    <cdr:sp macro="" textlink="">
      <cdr:nvSpPr>
        <cdr:cNvPr id="30" name="Скругленный прямоугольник 29"/>
        <cdr:cNvSpPr/>
      </cdr:nvSpPr>
      <cdr:spPr>
        <a:xfrm xmlns:a="http://schemas.openxmlformats.org/drawingml/2006/main">
          <a:off x="5511988" y="3915368"/>
          <a:ext cx="901446" cy="462925"/>
        </a:xfrm>
        <a:prstGeom xmlns:a="http://schemas.openxmlformats.org/drawingml/2006/main" prst="roundRect">
          <a:avLst/>
        </a:prstGeom>
        <a:ln xmlns:a="http://schemas.openxmlformats.org/drawingml/2006/main" w="9525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1pPr>
          <a:lvl2pPr marL="457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2pPr>
          <a:lvl3pPr marL="914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3pPr>
          <a:lvl4pPr marL="1371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4pPr>
          <a:lvl5pPr marL="18288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5pPr>
          <a:lvl6pPr marL="22860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6pPr>
          <a:lvl7pPr marL="2743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7pPr>
          <a:lvl8pPr marL="3200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8pPr>
          <a:lvl9pPr marL="3657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marL="0" indent="0" algn="ctr"/>
          <a:r>
            <a:rPr lang="kk-KZ" sz="1200" b="1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58 645,6</a:t>
          </a:r>
          <a:endParaRPr lang="ru-RU" sz="1200" b="1" dirty="0">
            <a:solidFill>
              <a:schemeClr val="accent1">
                <a:lumMod val="50000"/>
              </a:schemeClr>
            </a:solidFill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  <a:p xmlns:a="http://schemas.openxmlformats.org/drawingml/2006/main">
          <a:pPr marL="0" indent="0" algn="ctr"/>
          <a:r>
            <a:rPr lang="ru-RU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(</a:t>
          </a:r>
          <a:r>
            <a:rPr lang="kk-KZ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3,1</a:t>
          </a:r>
          <a:r>
            <a:rPr lang="en-US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%</a:t>
          </a:r>
          <a:r>
            <a:rPr lang="ru-RU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)</a:t>
          </a:r>
        </a:p>
        <a:p xmlns:a="http://schemas.openxmlformats.org/drawingml/2006/main">
          <a:pPr marL="0" indent="0" algn="ctr"/>
          <a:r>
            <a:rPr lang="ru-RU" sz="1200" b="1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 </a:t>
          </a:r>
        </a:p>
      </cdr:txBody>
    </cdr:sp>
  </cdr:relSizeAnchor>
  <cdr:relSizeAnchor xmlns:cdr="http://schemas.openxmlformats.org/drawingml/2006/chartDrawing">
    <cdr:from>
      <cdr:x>0.05197</cdr:x>
      <cdr:y>0.1016</cdr:y>
    </cdr:from>
    <cdr:to>
      <cdr:x>0.15362</cdr:x>
      <cdr:y>0.19247</cdr:y>
    </cdr:to>
    <cdr:sp macro="" textlink="">
      <cdr:nvSpPr>
        <cdr:cNvPr id="31" name="Скругленный прямоугольник 30"/>
        <cdr:cNvSpPr/>
      </cdr:nvSpPr>
      <cdr:spPr>
        <a:xfrm xmlns:a="http://schemas.openxmlformats.org/drawingml/2006/main">
          <a:off x="514773" y="597759"/>
          <a:ext cx="1006945" cy="534646"/>
        </a:xfrm>
        <a:prstGeom xmlns:a="http://schemas.openxmlformats.org/drawingml/2006/main" prst="roundRect">
          <a:avLst/>
        </a:prstGeom>
        <a:ln xmlns:a="http://schemas.openxmlformats.org/drawingml/2006/main" w="9525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1pPr>
          <a:lvl2pPr marL="457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2pPr>
          <a:lvl3pPr marL="914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3pPr>
          <a:lvl4pPr marL="1371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4pPr>
          <a:lvl5pPr marL="18288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5pPr>
          <a:lvl6pPr marL="22860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6pPr>
          <a:lvl7pPr marL="2743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7pPr>
          <a:lvl8pPr marL="3200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8pPr>
          <a:lvl9pPr marL="3657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algn="ctr"/>
          <a:r>
            <a:rPr lang="kk-KZ" sz="1200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361 869,9</a:t>
          </a:r>
          <a:endParaRPr lang="ru-RU" sz="1200" b="1" dirty="0">
            <a:solidFill>
              <a:srgbClr val="B8CCE4">
                <a:lumMod val="50000"/>
              </a:srgbClr>
            </a:solidFill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  <a:p xmlns:a="http://schemas.openxmlformats.org/drawingml/2006/main">
          <a:pPr algn="ctr"/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(</a:t>
          </a:r>
          <a:r>
            <a:rPr lang="kk-KZ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19,6</a:t>
          </a:r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%)</a:t>
          </a:r>
        </a:p>
      </cdr:txBody>
    </cdr:sp>
  </cdr:relSizeAnchor>
  <cdr:relSizeAnchor xmlns:cdr="http://schemas.openxmlformats.org/drawingml/2006/chartDrawing">
    <cdr:from>
      <cdr:x>0.06307</cdr:x>
      <cdr:y>0.84014</cdr:y>
    </cdr:from>
    <cdr:to>
      <cdr:x>0.16804</cdr:x>
      <cdr:y>0.9263</cdr:y>
    </cdr:to>
    <cdr:sp macro="" textlink="">
      <cdr:nvSpPr>
        <cdr:cNvPr id="15" name="Скругленный прямоугольник 14"/>
        <cdr:cNvSpPr/>
      </cdr:nvSpPr>
      <cdr:spPr>
        <a:xfrm xmlns:a="http://schemas.openxmlformats.org/drawingml/2006/main">
          <a:off x="624756" y="4943057"/>
          <a:ext cx="1039832" cy="506934"/>
        </a:xfrm>
        <a:prstGeom xmlns:a="http://schemas.openxmlformats.org/drawingml/2006/main" prst="roundRect">
          <a:avLst/>
        </a:prstGeom>
        <a:ln xmlns:a="http://schemas.openxmlformats.org/drawingml/2006/main" w="9525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1pPr>
          <a:lvl2pPr marL="457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2pPr>
          <a:lvl3pPr marL="914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3pPr>
          <a:lvl4pPr marL="1371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4pPr>
          <a:lvl5pPr marL="18288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5pPr>
          <a:lvl6pPr marL="22860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6pPr>
          <a:lvl7pPr marL="2743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7pPr>
          <a:lvl8pPr marL="3200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8pPr>
          <a:lvl9pPr marL="3657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algn="ctr"/>
          <a:r>
            <a:rPr lang="kk-KZ" sz="1200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214 101,9</a:t>
          </a:r>
        </a:p>
        <a:p xmlns:a="http://schemas.openxmlformats.org/drawingml/2006/main">
          <a:pPr algn="ctr"/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(</a:t>
          </a:r>
          <a:r>
            <a:rPr lang="kk-KZ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10,3</a:t>
          </a:r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%)</a:t>
          </a:r>
        </a:p>
      </cdr:txBody>
    </cdr:sp>
  </cdr:relSizeAnchor>
  <cdr:relSizeAnchor xmlns:cdr="http://schemas.openxmlformats.org/drawingml/2006/chartDrawing">
    <cdr:from>
      <cdr:x>0.04784</cdr:x>
      <cdr:y>0.5246</cdr:y>
    </cdr:from>
    <cdr:to>
      <cdr:x>0.09717</cdr:x>
      <cdr:y>0.56643</cdr:y>
    </cdr:to>
    <cdr:sp macro="" textlink="">
      <cdr:nvSpPr>
        <cdr:cNvPr id="16" name="Прямая со стрелкой 15"/>
        <cdr:cNvSpPr/>
      </cdr:nvSpPr>
      <cdr:spPr>
        <a:xfrm xmlns:a="http://schemas.openxmlformats.org/drawingml/2006/main" flipV="1">
          <a:off x="473927" y="3086559"/>
          <a:ext cx="488663" cy="246113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B8CCE4"/>
          </a:solidFill>
          <a:prstDash val="solid"/>
          <a:tailEnd type="arrow"/>
        </a:ln>
        <a:effectLst xmlns:a="http://schemas.openxmlformats.org/drawingml/2006/main">
          <a:outerShdw blurRad="381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1pPr>
          <a:lvl2pPr marL="457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2pPr>
          <a:lvl3pPr marL="914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3pPr>
          <a:lvl4pPr marL="1371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4pPr>
          <a:lvl5pPr marL="18288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5pPr>
          <a:lvl6pPr marL="22860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6pPr>
          <a:lvl7pPr marL="2743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7pPr>
          <a:lvl8pPr marL="3200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8pPr>
          <a:lvl9pPr marL="3657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marL="0" indent="0"/>
          <a:endParaRPr lang="ru-RU" sz="1100">
            <a:solidFill>
              <a:srgbClr val="000000"/>
            </a:solidFill>
            <a:latin typeface="Helvetica"/>
            <a:ea typeface="Helvetica"/>
            <a:cs typeface="Helvetica"/>
          </a:endParaRPr>
        </a:p>
      </cdr:txBody>
    </cdr:sp>
  </cdr:relSizeAnchor>
  <cdr:relSizeAnchor xmlns:cdr="http://schemas.openxmlformats.org/drawingml/2006/chartDrawing">
    <cdr:from>
      <cdr:x>0.11516</cdr:x>
      <cdr:y>0.78599</cdr:y>
    </cdr:from>
    <cdr:to>
      <cdr:x>0.15619</cdr:x>
      <cdr:y>0.82449</cdr:y>
    </cdr:to>
    <cdr:sp macro="" textlink="">
      <cdr:nvSpPr>
        <cdr:cNvPr id="18" name="Прямая со стрелкой 17">
          <a:extLst xmlns:a="http://schemas.openxmlformats.org/drawingml/2006/main">
            <a:ext uri="{FF2B5EF4-FFF2-40B4-BE49-F238E27FC236}">
              <a16:creationId xmlns:a16="http://schemas.microsoft.com/office/drawing/2014/main" id="{07B69E46-826D-44C0-AB2E-DAC94BB93DC0}"/>
            </a:ext>
          </a:extLst>
        </cdr:cNvPr>
        <cdr:cNvSpPr/>
      </cdr:nvSpPr>
      <cdr:spPr>
        <a:xfrm xmlns:a="http://schemas.openxmlformats.org/drawingml/2006/main" flipV="1">
          <a:off x="1140822" y="4624492"/>
          <a:ext cx="406443" cy="22652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B8CCE4"/>
          </a:solidFill>
          <a:prstDash val="solid"/>
          <a:tailEnd type="arrow"/>
        </a:ln>
        <a:effectLst xmlns:a="http://schemas.openxmlformats.org/drawingml/2006/main">
          <a:outerShdw blurRad="381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/>
          <a:endParaRPr lang="ru-RU" sz="1100">
            <a:solidFill>
              <a:srgbClr val="000000"/>
            </a:solidFill>
            <a:latin typeface="Helvetica"/>
            <a:ea typeface="Helvetica"/>
            <a:cs typeface="Helvetica"/>
          </a:endParaRPr>
        </a:p>
      </cdr:txBody>
    </cdr:sp>
  </cdr:relSizeAnchor>
  <cdr:relSizeAnchor xmlns:cdr="http://schemas.openxmlformats.org/drawingml/2006/chartDrawing">
    <cdr:from>
      <cdr:x>0.45283</cdr:x>
      <cdr:y>0.82293</cdr:y>
    </cdr:from>
    <cdr:to>
      <cdr:x>0.49103</cdr:x>
      <cdr:y>0.87581</cdr:y>
    </cdr:to>
    <cdr:sp macro="" textlink="">
      <cdr:nvSpPr>
        <cdr:cNvPr id="19" name="Прямая со стрелкой 18">
          <a:extLst xmlns:a="http://schemas.openxmlformats.org/drawingml/2006/main">
            <a:ext uri="{FF2B5EF4-FFF2-40B4-BE49-F238E27FC236}">
              <a16:creationId xmlns:a16="http://schemas.microsoft.com/office/drawing/2014/main" id="{8D640199-8E77-479D-A43E-AEA28687F340}"/>
            </a:ext>
          </a:extLst>
        </cdr:cNvPr>
        <cdr:cNvSpPr/>
      </cdr:nvSpPr>
      <cdr:spPr>
        <a:xfrm xmlns:a="http://schemas.openxmlformats.org/drawingml/2006/main" flipH="1" flipV="1">
          <a:off x="4485706" y="4887205"/>
          <a:ext cx="378394" cy="31403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B8CCE4"/>
          </a:solidFill>
          <a:prstDash val="solid"/>
          <a:tailEnd type="arrow"/>
        </a:ln>
        <a:effectLst xmlns:a="http://schemas.openxmlformats.org/drawingml/2006/main">
          <a:outerShdw blurRad="381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/>
          <a:endParaRPr lang="ru-RU" sz="1100" dirty="0">
            <a:solidFill>
              <a:srgbClr val="000000"/>
            </a:solidFill>
            <a:latin typeface="Helvetica"/>
            <a:ea typeface="Helvetica"/>
            <a:cs typeface="Helvetica"/>
          </a:endParaRPr>
        </a:p>
      </cdr:txBody>
    </cdr:sp>
  </cdr:relSizeAnchor>
  <cdr:relSizeAnchor xmlns:cdr="http://schemas.openxmlformats.org/drawingml/2006/chartDrawing">
    <cdr:from>
      <cdr:x>0.54133</cdr:x>
      <cdr:y>0.62977</cdr:y>
    </cdr:from>
    <cdr:to>
      <cdr:x>0.57729</cdr:x>
      <cdr:y>0.65094</cdr:y>
    </cdr:to>
    <cdr:sp macro="" textlink="">
      <cdr:nvSpPr>
        <cdr:cNvPr id="20" name="Прямая со стрелкой 19">
          <a:extLst xmlns:a="http://schemas.openxmlformats.org/drawingml/2006/main">
            <a:ext uri="{FF2B5EF4-FFF2-40B4-BE49-F238E27FC236}">
              <a16:creationId xmlns:a16="http://schemas.microsoft.com/office/drawing/2014/main" id="{85CDD885-6AFA-4709-ACFF-DFD2C7430819}"/>
            </a:ext>
          </a:extLst>
        </cdr:cNvPr>
        <cdr:cNvSpPr/>
      </cdr:nvSpPr>
      <cdr:spPr>
        <a:xfrm xmlns:a="http://schemas.openxmlformats.org/drawingml/2006/main" flipH="1" flipV="1">
          <a:off x="5362393" y="3705338"/>
          <a:ext cx="356235" cy="124529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B8CCE4"/>
          </a:solidFill>
          <a:prstDash val="solid"/>
          <a:tailEnd type="arrow"/>
        </a:ln>
        <a:effectLst xmlns:a="http://schemas.openxmlformats.org/drawingml/2006/main">
          <a:outerShdw blurRad="381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/>
          <a:endParaRPr lang="ru-RU" sz="1100" dirty="0">
            <a:solidFill>
              <a:srgbClr val="000000"/>
            </a:solidFill>
            <a:latin typeface="Helvetica"/>
            <a:ea typeface="Helvetica"/>
            <a:cs typeface="Helvetica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0.69738</cdr:x>
      <cdr:y>0.50596</cdr:y>
    </cdr:from>
    <cdr:to>
      <cdr:x>0.95883</cdr:x>
      <cdr:y>0.7048</cdr:y>
    </cdr:to>
    <cdr:sp macro="" textlink="">
      <cdr:nvSpPr>
        <cdr:cNvPr id="4" name="Text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183572" y="861486"/>
          <a:ext cx="1193532" cy="3385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endParaRPr lang="ru-RU" sz="16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0.42387</cdr:x>
      <cdr:y>0.68762</cdr:y>
    </cdr:from>
    <cdr:to>
      <cdr:x>0.61919</cdr:x>
      <cdr:y>0.86838</cdr:y>
    </cdr:to>
    <cdr:sp macro="" textlink="">
      <cdr:nvSpPr>
        <cdr:cNvPr id="3" name="TextBox 39"/>
        <cdr:cNvSpPr txBox="1"/>
      </cdr:nvSpPr>
      <cdr:spPr>
        <a:xfrm xmlns:a="http://schemas.openxmlformats.org/drawingml/2006/main">
          <a:off x="1934986" y="1170794"/>
          <a:ext cx="891645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 hangingPunct="0"/>
          <a:endParaRPr lang="ru-RU" sz="1400" b="1" dirty="0">
            <a:solidFill>
              <a:schemeClr val="tx1"/>
            </a:solidFill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0.10403</cdr:x>
      <cdr:y>0.08385</cdr:y>
    </cdr:from>
    <cdr:to>
      <cdr:x>0.29809</cdr:x>
      <cdr:y>0.26461</cdr:y>
    </cdr:to>
    <cdr:sp macro="" textlink="">
      <cdr:nvSpPr>
        <cdr:cNvPr id="5" name="TextBox 39"/>
        <cdr:cNvSpPr txBox="1"/>
      </cdr:nvSpPr>
      <cdr:spPr>
        <a:xfrm xmlns:a="http://schemas.openxmlformats.org/drawingml/2006/main">
          <a:off x="474902" y="142769"/>
          <a:ext cx="885893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 hangingPunct="0"/>
          <a:endParaRPr lang="ru-RU" sz="1400" b="1" dirty="0">
            <a:solidFill>
              <a:schemeClr val="tx1"/>
            </a:solidFill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0.74041</cdr:x>
      <cdr:y>0.69271</cdr:y>
    </cdr:from>
    <cdr:to>
      <cdr:x>0.99452</cdr:x>
      <cdr:y>0.87347</cdr:y>
    </cdr:to>
    <cdr:sp macro="" textlink="">
      <cdr:nvSpPr>
        <cdr:cNvPr id="6" name="TextBox 39"/>
        <cdr:cNvSpPr txBox="1"/>
      </cdr:nvSpPr>
      <cdr:spPr>
        <a:xfrm xmlns:a="http://schemas.openxmlformats.org/drawingml/2006/main">
          <a:off x="3380006" y="1179461"/>
          <a:ext cx="1160025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 hangingPunct="0"/>
          <a:endParaRPr lang="ru-RU" sz="1400" b="1" dirty="0">
            <a:solidFill>
              <a:schemeClr val="tx1"/>
            </a:solidFill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0.26715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0" y="-4093029"/>
          <a:ext cx="4941816" cy="7386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pPr algn="ctr">
            <a:defRPr kumimoji="0" lang="ru-RU" altLang="ru-RU" sz="1600" b="1" i="0" u="none" strike="noStrike" kern="1200" cap="none" spc="0" normalizeH="0" baseline="0" dirty="0">
              <a:ln>
                <a:noFill/>
              </a:ln>
              <a:solidFill>
                <a:srgbClr val="B8CCE4">
                  <a:lumMod val="50000"/>
                </a:srgbClr>
              </a:solidFill>
              <a:effectLst/>
              <a:uFillTx/>
              <a:latin typeface="Book Antiqua" panose="02040602050305030304" pitchFamily="18" charset="0"/>
              <a:ea typeface="Helvetica"/>
              <a:cs typeface="Arial" panose="020B0604020202020204" pitchFamily="34" charset="0"/>
              <a:sym typeface="Myriad Pro Semibold"/>
            </a:defRPr>
          </a:pP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2023-2026 </a:t>
          </a:r>
          <a:r>
            <a:rPr lang="ru-RU" altLang="ru-RU" sz="1400" b="1" kern="1200" dirty="0" err="1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жж</a:t>
          </a: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. </a:t>
          </a:r>
          <a:r>
            <a:rPr lang="ru-RU" altLang="ru-RU" sz="1400" b="1" kern="1200" dirty="0" err="1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қорғаныс</a:t>
          </a: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, </a:t>
          </a:r>
          <a:r>
            <a:rPr lang="ru-RU" altLang="ru-RU" sz="1400" b="1" kern="1200" dirty="0" err="1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қоғамдық</a:t>
          </a: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 </a:t>
          </a:r>
          <a:r>
            <a:rPr lang="ru-RU" altLang="ru-RU" sz="1400" b="1" kern="1200" dirty="0" err="1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тәртіп</a:t>
          </a: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 </a:t>
          </a:r>
          <a:r>
            <a:rPr lang="ru-RU" altLang="ru-RU" sz="1400" b="1" kern="1200" dirty="0" err="1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және</a:t>
          </a: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 </a:t>
          </a:r>
          <a:r>
            <a:rPr lang="ru-RU" altLang="ru-RU" sz="1400" b="1" kern="1200" dirty="0" err="1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қауіпсіздік</a:t>
          </a: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 </a:t>
          </a:r>
          <a:r>
            <a:rPr lang="ru-RU" altLang="ru-RU" sz="1400" b="1" kern="1200" dirty="0" err="1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бойынша</a:t>
          </a: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 </a:t>
          </a:r>
          <a:r>
            <a:rPr lang="ru-RU" altLang="ru-RU" sz="1400" b="1" kern="1200" dirty="0" err="1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бюджеттің</a:t>
          </a: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 </a:t>
          </a:r>
          <a:r>
            <a:rPr lang="ru-RU" altLang="ru-RU" sz="1400" b="1" kern="1200" dirty="0" err="1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атқарылу</a:t>
          </a: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 </a:t>
          </a:r>
          <a:r>
            <a:rPr lang="ru-RU" altLang="ru-RU" sz="1400" b="1" kern="1200" dirty="0" err="1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динамикасы</a:t>
          </a: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 (</a:t>
          </a:r>
          <a:r>
            <a:rPr lang="ru-RU" altLang="ru-RU" sz="1400" b="1" kern="1200" dirty="0" err="1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млн.теңге</a:t>
          </a: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)</a:t>
          </a:r>
        </a:p>
      </cdr:txBody>
    </cdr:sp>
  </cdr:relSizeAnchor>
  <cdr:relSizeAnchor xmlns:cdr="http://schemas.openxmlformats.org/drawingml/2006/chartDrawing">
    <cdr:from>
      <cdr:x>0.67679</cdr:x>
      <cdr:y>0.27615</cdr:y>
    </cdr:from>
    <cdr:to>
      <cdr:x>0.98913</cdr:x>
      <cdr:y>0.37101</cdr:y>
    </cdr:to>
    <cdr:sp macro="" textlink="">
      <cdr:nvSpPr>
        <cdr:cNvPr id="5" name="TextBox 11"/>
        <cdr:cNvSpPr txBox="1"/>
      </cdr:nvSpPr>
      <cdr:spPr>
        <a:xfrm xmlns:a="http://schemas.openxmlformats.org/drawingml/2006/main">
          <a:off x="3344572" y="806408"/>
          <a:ext cx="1543526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fontAlgn="ctr"/>
          <a:r>
            <a:rPr lang="ru-RU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  <a:sym typeface="Calibri"/>
            </a:rPr>
            <a:t>58 645,6</a:t>
          </a:r>
        </a:p>
      </cdr:txBody>
    </cdr:sp>
  </cdr:relSizeAnchor>
  <cdr:relSizeAnchor xmlns:cdr="http://schemas.openxmlformats.org/drawingml/2006/chartDrawing">
    <cdr:from>
      <cdr:x>0.0511</cdr:x>
      <cdr:y>0.48226</cdr:y>
    </cdr:from>
    <cdr:to>
      <cdr:x>0.20954</cdr:x>
      <cdr:y>0.57712</cdr:y>
    </cdr:to>
    <cdr:sp macro="" textlink="">
      <cdr:nvSpPr>
        <cdr:cNvPr id="3" name="TextBox 23">
          <a:extLst xmlns:a="http://schemas.openxmlformats.org/drawingml/2006/main">
            <a:ext uri="{FF2B5EF4-FFF2-40B4-BE49-F238E27FC236}">
              <a16:creationId xmlns:a16="http://schemas.microsoft.com/office/drawing/2014/main" id="{9AF7EC37-8BAF-712A-A8EB-A3DE03872F84}"/>
            </a:ext>
          </a:extLst>
        </cdr:cNvPr>
        <cdr:cNvSpPr txBox="1"/>
      </cdr:nvSpPr>
      <cdr:spPr>
        <a:xfrm xmlns:a="http://schemas.openxmlformats.org/drawingml/2006/main">
          <a:off x="252527" y="1408286"/>
          <a:ext cx="782981" cy="27699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pPr algn="ctr" fontAlgn="b"/>
          <a:r>
            <a:rPr lang="ru-RU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30 710,0</a:t>
          </a:r>
        </a:p>
      </cdr:txBody>
    </cdr:sp>
  </cdr:relSizeAnchor>
  <cdr:relSizeAnchor xmlns:cdr="http://schemas.openxmlformats.org/drawingml/2006/chartDrawing">
    <cdr:from>
      <cdr:x>0.28061</cdr:x>
      <cdr:y>0.45265</cdr:y>
    </cdr:from>
    <cdr:to>
      <cdr:x>0.4356</cdr:x>
      <cdr:y>0.54751</cdr:y>
    </cdr:to>
    <cdr:sp macro="" textlink="">
      <cdr:nvSpPr>
        <cdr:cNvPr id="6" name="TextBox 22">
          <a:extLst xmlns:a="http://schemas.openxmlformats.org/drawingml/2006/main">
            <a:ext uri="{FF2B5EF4-FFF2-40B4-BE49-F238E27FC236}">
              <a16:creationId xmlns:a16="http://schemas.microsoft.com/office/drawing/2014/main" id="{58D5738C-C643-1562-F44D-CF0D161D79B5}"/>
            </a:ext>
          </a:extLst>
        </cdr:cNvPr>
        <cdr:cNvSpPr txBox="1"/>
      </cdr:nvSpPr>
      <cdr:spPr>
        <a:xfrm xmlns:a="http://schemas.openxmlformats.org/drawingml/2006/main">
          <a:off x="1386723" y="1321820"/>
          <a:ext cx="765932" cy="27699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pPr algn="ctr" fontAlgn="ctr"/>
          <a:r>
            <a:rPr lang="ru-RU" sz="1200" b="1" dirty="0">
              <a:latin typeface="Cambria Math" pitchFamily="18" charset="0"/>
              <a:ea typeface="Cambria Math" pitchFamily="18" charset="0"/>
            </a:rPr>
            <a:t>36 918,1</a:t>
          </a:r>
          <a:endParaRPr lang="ru-KZ" sz="1200" b="1" dirty="0">
            <a:latin typeface="Cambria Math" pitchFamily="18" charset="0"/>
            <a:ea typeface="Cambria Math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0.07347</cdr:x>
      <cdr:y>0.86879</cdr:y>
    </cdr:from>
    <cdr:to>
      <cdr:x>0.34791</cdr:x>
      <cdr:y>1</cdr:y>
    </cdr:to>
    <cdr:sp macro="" textlink="">
      <cdr:nvSpPr>
        <cdr:cNvPr id="2" name="TextBox 20"/>
        <cdr:cNvSpPr txBox="1"/>
      </cdr:nvSpPr>
      <cdr:spPr>
        <a:xfrm xmlns:a="http://schemas.openxmlformats.org/drawingml/2006/main">
          <a:off x="314797" y="1998664"/>
          <a:ext cx="1175953" cy="3018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r>
            <a:rPr lang="kk-KZ" sz="1100" b="1" dirty="0">
              <a:latin typeface="Cambria Math" pitchFamily="18" charset="0"/>
              <a:ea typeface="Cambria Math" pitchFamily="18" charset="0"/>
            </a:rPr>
            <a:t>Жылдық  жоспар</a:t>
          </a:r>
          <a:endParaRPr lang="ru-RU" sz="1100" b="1" dirty="0">
            <a:latin typeface="Cambria Math" pitchFamily="18" charset="0"/>
            <a:ea typeface="Cambria Math" pitchFamily="18" charset="0"/>
          </a:endParaRPr>
        </a:p>
      </cdr:txBody>
    </cdr:sp>
  </cdr:relSizeAnchor>
  <cdr:relSizeAnchor xmlns:cdr="http://schemas.openxmlformats.org/drawingml/2006/chartDrawing">
    <cdr:from>
      <cdr:x>0.36504</cdr:x>
      <cdr:y>0.8835</cdr:y>
    </cdr:from>
    <cdr:to>
      <cdr:x>0.78336</cdr:x>
      <cdr:y>1</cdr:y>
    </cdr:to>
    <cdr:sp macro="" textlink="">
      <cdr:nvSpPr>
        <cdr:cNvPr id="3" name="TextBox 23"/>
        <cdr:cNvSpPr txBox="1"/>
      </cdr:nvSpPr>
      <cdr:spPr>
        <a:xfrm xmlns:a="http://schemas.openxmlformats.org/drawingml/2006/main">
          <a:off x="1564184" y="2032505"/>
          <a:ext cx="1792468" cy="26800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r>
            <a:rPr lang="kk-KZ" sz="1100" b="1" dirty="0">
              <a:latin typeface="Cambria Math" pitchFamily="18" charset="0"/>
              <a:ea typeface="Cambria Math" pitchFamily="18" charset="0"/>
            </a:rPr>
            <a:t>01.10.2026 ж. жоспар </a:t>
          </a:r>
          <a:endParaRPr lang="ru-RU" sz="1100" b="1" dirty="0">
            <a:latin typeface="Cambria Math" pitchFamily="18" charset="0"/>
            <a:ea typeface="Cambria Math" pitchFamily="18" charset="0"/>
          </a:endParaRPr>
        </a:p>
      </cdr:txBody>
    </cdr:sp>
  </cdr:relSizeAnchor>
  <cdr:relSizeAnchor xmlns:cdr="http://schemas.openxmlformats.org/drawingml/2006/chartDrawing">
    <cdr:from>
      <cdr:x>0.68403</cdr:x>
      <cdr:y>0.87997</cdr:y>
    </cdr:from>
    <cdr:to>
      <cdr:x>1</cdr:x>
      <cdr:y>0.99369</cdr:y>
    </cdr:to>
    <cdr:sp macro="" textlink="">
      <cdr:nvSpPr>
        <cdr:cNvPr id="4" name="TextBox 23"/>
        <cdr:cNvSpPr txBox="1"/>
      </cdr:nvSpPr>
      <cdr:spPr>
        <a:xfrm xmlns:a="http://schemas.openxmlformats.org/drawingml/2006/main">
          <a:off x="2931015" y="2024383"/>
          <a:ext cx="1353893" cy="2616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Helvetica"/>
              <a:ea typeface="Helvetica"/>
              <a:cs typeface="Helvetica"/>
            </a:defRPr>
          </a:lvl1pPr>
          <a:lvl2pPr marL="457200" indent="0">
            <a:defRPr sz="1100">
              <a:latin typeface="Helvetica"/>
              <a:ea typeface="Helvetica"/>
              <a:cs typeface="Helvetica"/>
            </a:defRPr>
          </a:lvl2pPr>
          <a:lvl3pPr marL="914400" indent="0">
            <a:defRPr sz="1100">
              <a:latin typeface="Helvetica"/>
              <a:ea typeface="Helvetica"/>
              <a:cs typeface="Helvetica"/>
            </a:defRPr>
          </a:lvl3pPr>
          <a:lvl4pPr marL="1371600" indent="0">
            <a:defRPr sz="1100">
              <a:latin typeface="Helvetica"/>
              <a:ea typeface="Helvetica"/>
              <a:cs typeface="Helvetica"/>
            </a:defRPr>
          </a:lvl4pPr>
          <a:lvl5pPr marL="1828800" indent="0">
            <a:defRPr sz="1100">
              <a:latin typeface="Helvetica"/>
              <a:ea typeface="Helvetica"/>
              <a:cs typeface="Helvetica"/>
            </a:defRPr>
          </a:lvl5pPr>
          <a:lvl6pPr marL="2286000" indent="0">
            <a:defRPr sz="1100">
              <a:latin typeface="Helvetica"/>
              <a:ea typeface="Helvetica"/>
              <a:cs typeface="Helvetica"/>
            </a:defRPr>
          </a:lvl6pPr>
          <a:lvl7pPr marL="2743200" indent="0">
            <a:defRPr sz="1100">
              <a:latin typeface="Helvetica"/>
              <a:ea typeface="Helvetica"/>
              <a:cs typeface="Helvetica"/>
            </a:defRPr>
          </a:lvl7pPr>
          <a:lvl8pPr marL="3200400" indent="0">
            <a:defRPr sz="1100">
              <a:latin typeface="Helvetica"/>
              <a:ea typeface="Helvetica"/>
              <a:cs typeface="Helvetica"/>
            </a:defRPr>
          </a:lvl8pPr>
          <a:lvl9pPr marL="3657600" indent="0">
            <a:defRPr sz="1100"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algn="l" rtl="0" hangingPunct="0"/>
          <a:r>
            <a:rPr lang="kk-KZ" b="1" dirty="0">
              <a:solidFill>
                <a:srgbClr val="000000"/>
              </a:solidFill>
              <a:latin typeface="Cambria Math" pitchFamily="18" charset="0"/>
              <a:ea typeface="Cambria Math" pitchFamily="18" charset="0"/>
              <a:cs typeface="Calibri"/>
              <a:sym typeface="Calibri"/>
            </a:rPr>
            <a:t>01.10.2026ж. нақты </a:t>
          </a:r>
          <a:endParaRPr lang="ru-RU" b="1" dirty="0">
            <a:solidFill>
              <a:srgbClr val="000000"/>
            </a:solidFill>
            <a:latin typeface="Cambria Math" pitchFamily="18" charset="0"/>
            <a:ea typeface="Cambria Math" pitchFamily="18" charset="0"/>
            <a:cs typeface="Calibri"/>
            <a:sym typeface="Calibri"/>
          </a:endParaRPr>
        </a:p>
      </cdr:txBody>
    </cdr:sp>
  </cdr:relSizeAnchor>
  <cdr:relSizeAnchor xmlns:cdr="http://schemas.openxmlformats.org/drawingml/2006/chartDrawing">
    <cdr:from>
      <cdr:x>0.11763</cdr:x>
      <cdr:y>0.0183</cdr:y>
    </cdr:from>
    <cdr:to>
      <cdr:x>0.31932</cdr:x>
      <cdr:y>0.13871</cdr:y>
    </cdr:to>
    <cdr:sp macro="" textlink="">
      <cdr:nvSpPr>
        <cdr:cNvPr id="5" name="TextBox 11"/>
        <cdr:cNvSpPr txBox="1"/>
      </cdr:nvSpPr>
      <cdr:spPr>
        <a:xfrm xmlns:a="http://schemas.openxmlformats.org/drawingml/2006/main">
          <a:off x="504035" y="42099"/>
          <a:ext cx="864226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fontAlgn="auto">
            <a:spcBef>
              <a:spcPts val="0"/>
            </a:spcBef>
            <a:spcAft>
              <a:spcPts val="0"/>
            </a:spcAft>
          </a:pPr>
          <a:r>
            <a:rPr lang="ru-RU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89 464,4</a:t>
          </a:r>
          <a:endParaRPr lang="ru-RU" sz="1200" b="1" dirty="0">
            <a:solidFill>
              <a:schemeClr val="accent1">
                <a:lumMod val="25000"/>
              </a:schemeClr>
            </a:solidFill>
            <a:latin typeface="Cambria Math" pitchFamily="18" charset="0"/>
            <a:ea typeface="Cambria Math" pitchFamily="18" charset="0"/>
          </a:endParaRPr>
        </a:p>
      </cdr:txBody>
    </cdr:sp>
  </cdr:relSizeAnchor>
  <cdr:relSizeAnchor xmlns:cdr="http://schemas.openxmlformats.org/drawingml/2006/chartDrawing">
    <cdr:from>
      <cdr:x>0.40648</cdr:x>
      <cdr:y>0.31826</cdr:y>
    </cdr:from>
    <cdr:to>
      <cdr:x>0.63005</cdr:x>
      <cdr:y>0.43866</cdr:y>
    </cdr:to>
    <cdr:sp macro="" textlink="">
      <cdr:nvSpPr>
        <cdr:cNvPr id="6" name="TextBox 11"/>
        <cdr:cNvSpPr txBox="1"/>
      </cdr:nvSpPr>
      <cdr:spPr>
        <a:xfrm xmlns:a="http://schemas.openxmlformats.org/drawingml/2006/main">
          <a:off x="1741734" y="732151"/>
          <a:ext cx="957979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fontAlgn="ctr"/>
          <a:r>
            <a:rPr lang="ru-RU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  <a:sym typeface="Calibri"/>
            </a:rPr>
            <a:t>58 679,0</a:t>
          </a:r>
          <a:endParaRPr lang="ru-KZ" sz="1200" b="1" dirty="0">
            <a:solidFill>
              <a:schemeClr val="tx1"/>
            </a:solidFill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0.72364</cdr:x>
      <cdr:y>0.32166</cdr:y>
    </cdr:from>
    <cdr:to>
      <cdr:x>0.95401</cdr:x>
      <cdr:y>0.44206</cdr:y>
    </cdr:to>
    <cdr:sp macro="" textlink="">
      <cdr:nvSpPr>
        <cdr:cNvPr id="7" name="TextBox 11"/>
        <cdr:cNvSpPr txBox="1"/>
      </cdr:nvSpPr>
      <cdr:spPr>
        <a:xfrm xmlns:a="http://schemas.openxmlformats.org/drawingml/2006/main">
          <a:off x="3100749" y="739972"/>
          <a:ext cx="987117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fontAlgn="ctr"/>
          <a:r>
            <a:rPr lang="ru-RU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  <a:sym typeface="Calibri"/>
            </a:rPr>
            <a:t>58 645,6</a:t>
          </a:r>
          <a:endParaRPr lang="ru-KZ" sz="1200" b="1" dirty="0">
            <a:solidFill>
              <a:schemeClr val="tx1"/>
            </a:solidFill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0.03783</cdr:x>
      <cdr:y>0</cdr:y>
    </cdr:from>
    <cdr:to>
      <cdr:x>0.99746</cdr:x>
      <cdr:y>0.13778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84628" y="0"/>
          <a:ext cx="4683430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pPr algn="ctr">
            <a:defRPr kumimoji="0" lang="ru-RU" altLang="ru-RU" sz="1600" b="1" i="0" u="none" strike="noStrike" kern="1200" cap="none" spc="0" normalizeH="0" baseline="0" dirty="0">
              <a:ln>
                <a:noFill/>
              </a:ln>
              <a:solidFill>
                <a:srgbClr val="B8CCE4">
                  <a:lumMod val="50000"/>
                </a:srgbClr>
              </a:solidFill>
              <a:effectLst/>
              <a:uFillTx/>
              <a:latin typeface="Book Antiqua" panose="02040602050305030304" pitchFamily="18" charset="0"/>
              <a:ea typeface="Helvetica"/>
              <a:cs typeface="Arial" panose="020B0604020202020204" pitchFamily="34" charset="0"/>
              <a:sym typeface="Myriad Pro Semibold"/>
            </a:defRPr>
          </a:pPr>
          <a:endParaRPr lang="ru-RU" altLang="ru-RU" sz="1400" b="1" kern="1200" dirty="0">
            <a:solidFill>
              <a:srgbClr val="B8CCE4">
                <a:lumMod val="25000"/>
              </a:srgbClr>
            </a:solidFill>
            <a:latin typeface="Book Antiqua" panose="02040602050305030304" pitchFamily="18" charset="0"/>
            <a:cs typeface="Arial" panose="020B0604020202020204" pitchFamily="34" charset="0"/>
            <a:sym typeface="Myriad Pro Semibold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0.04743</cdr:x>
      <cdr:y>0</cdr:y>
    </cdr:from>
    <cdr:to>
      <cdr:x>1</cdr:x>
      <cdr:y>0.22909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234394" y="-4265201"/>
          <a:ext cx="4707493" cy="5232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pPr algn="ctr">
            <a:defRPr kumimoji="0" lang="ru-RU" altLang="ru-RU" sz="1600" b="1" i="0" u="none" strike="noStrike" kern="1200" cap="none" spc="0" normalizeH="0" baseline="0" dirty="0">
              <a:ln>
                <a:noFill/>
              </a:ln>
              <a:solidFill>
                <a:srgbClr val="B8CCE4">
                  <a:lumMod val="50000"/>
                </a:srgbClr>
              </a:solidFill>
              <a:effectLst/>
              <a:uFillTx/>
              <a:latin typeface="Book Antiqua" panose="02040602050305030304" pitchFamily="18" charset="0"/>
              <a:ea typeface="Helvetica"/>
              <a:cs typeface="Arial" panose="020B0604020202020204" pitchFamily="34" charset="0"/>
              <a:sym typeface="Myriad Pro Semibold"/>
            </a:defRPr>
          </a:pP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Динамика исполнения бюджета по реальному сектору за 2023-2026жж. (млн.тенге)</a:t>
          </a:r>
        </a:p>
      </cdr:txBody>
    </cdr:sp>
  </cdr:relSizeAnchor>
  <cdr:relSizeAnchor xmlns:cdr="http://schemas.openxmlformats.org/drawingml/2006/chartDrawing">
    <cdr:from>
      <cdr:x>0.03859</cdr:x>
      <cdr:y>0.85549</cdr:y>
    </cdr:from>
    <cdr:to>
      <cdr:x>0.23228</cdr:x>
      <cdr:y>0.99025</cdr:y>
    </cdr:to>
    <cdr:sp macro="" textlink="">
      <cdr:nvSpPr>
        <cdr:cNvPr id="3" name="TextBox 18"/>
        <cdr:cNvSpPr txBox="1"/>
      </cdr:nvSpPr>
      <cdr:spPr>
        <a:xfrm xmlns:a="http://schemas.openxmlformats.org/drawingml/2006/main">
          <a:off x="190707" y="1953851"/>
          <a:ext cx="957190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202</a:t>
          </a:r>
          <a:r>
            <a:rPr lang="en-US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3</a:t>
          </a:r>
          <a:r>
            <a: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ж</a:t>
          </a:r>
          <a:r>
            <a:rPr lang="en-US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.</a:t>
          </a:r>
          <a:endParaRPr lang="ru-RU" sz="1400" b="1" kern="1200" dirty="0">
            <a:solidFill>
              <a:schemeClr val="accent1">
                <a:lumMod val="25000"/>
              </a:schemeClr>
            </a:solidFill>
            <a:latin typeface="Cambria Math" pitchFamily="18" charset="0"/>
            <a:ea typeface="Cambria Math" pitchFamily="18" charset="0"/>
            <a:cs typeface="+mn-cs"/>
          </a:endParaRPr>
        </a:p>
      </cdr:txBody>
    </cdr:sp>
  </cdr:relSizeAnchor>
  <cdr:relSizeAnchor xmlns:cdr="http://schemas.openxmlformats.org/drawingml/2006/chartDrawing">
    <cdr:from>
      <cdr:x>0.29306</cdr:x>
      <cdr:y>0.86189</cdr:y>
    </cdr:from>
    <cdr:to>
      <cdr:x>0.42477</cdr:x>
      <cdr:y>0.99665</cdr:y>
    </cdr:to>
    <cdr:sp macro="" textlink="">
      <cdr:nvSpPr>
        <cdr:cNvPr id="5" name="TextBox 17"/>
        <cdr:cNvSpPr txBox="1"/>
      </cdr:nvSpPr>
      <cdr:spPr>
        <a:xfrm xmlns:a="http://schemas.openxmlformats.org/drawingml/2006/main">
          <a:off x="1448269" y="1968457"/>
          <a:ext cx="650880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202</a:t>
          </a:r>
          <a:r>
            <a:rPr lang="en-US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4</a:t>
          </a:r>
          <a:r>
            <a:rPr lang="kk-KZ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ж</a:t>
          </a:r>
          <a:r>
            <a: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.</a:t>
          </a:r>
        </a:p>
      </cdr:txBody>
    </cdr:sp>
  </cdr:relSizeAnchor>
  <cdr:relSizeAnchor xmlns:cdr="http://schemas.openxmlformats.org/drawingml/2006/chartDrawing">
    <cdr:from>
      <cdr:x>0.52483</cdr:x>
      <cdr:y>0.85239</cdr:y>
    </cdr:from>
    <cdr:to>
      <cdr:x>0.65654</cdr:x>
      <cdr:y>0.98715</cdr:y>
    </cdr:to>
    <cdr:sp macro="" textlink="">
      <cdr:nvSpPr>
        <cdr:cNvPr id="6" name="TextBox 16"/>
        <cdr:cNvSpPr txBox="1"/>
      </cdr:nvSpPr>
      <cdr:spPr>
        <a:xfrm xmlns:a="http://schemas.openxmlformats.org/drawingml/2006/main">
          <a:off x="2593651" y="1946760"/>
          <a:ext cx="650880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2025ж.</a:t>
          </a:r>
        </a:p>
      </cdr:txBody>
    </cdr:sp>
  </cdr:relSizeAnchor>
  <cdr:relSizeAnchor xmlns:cdr="http://schemas.openxmlformats.org/drawingml/2006/chartDrawing">
    <cdr:from>
      <cdr:x>0.75147</cdr:x>
      <cdr:y>0.85698</cdr:y>
    </cdr:from>
    <cdr:to>
      <cdr:x>0.88318</cdr:x>
      <cdr:y>0.99174</cdr:y>
    </cdr:to>
    <cdr:sp macro="" textlink="">
      <cdr:nvSpPr>
        <cdr:cNvPr id="7" name="TextBox 15"/>
        <cdr:cNvSpPr txBox="1"/>
      </cdr:nvSpPr>
      <cdr:spPr>
        <a:xfrm xmlns:a="http://schemas.openxmlformats.org/drawingml/2006/main">
          <a:off x="3713680" y="1957243"/>
          <a:ext cx="650880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2026ж.</a:t>
          </a:r>
        </a:p>
      </cdr:txBody>
    </cdr:sp>
  </cdr:relSizeAnchor>
  <cdr:relSizeAnchor xmlns:cdr="http://schemas.openxmlformats.org/drawingml/2006/chartDrawing">
    <cdr:from>
      <cdr:x>0.73545</cdr:x>
      <cdr:y>0.25157</cdr:y>
    </cdr:from>
    <cdr:to>
      <cdr:x>0.89238</cdr:x>
      <cdr:y>0.37285</cdr:y>
    </cdr:to>
    <cdr:sp macro="" textlink="">
      <cdr:nvSpPr>
        <cdr:cNvPr id="8" name="TextBox 23"/>
        <cdr:cNvSpPr txBox="1"/>
      </cdr:nvSpPr>
      <cdr:spPr>
        <a:xfrm xmlns:a="http://schemas.openxmlformats.org/drawingml/2006/main">
          <a:off x="3634496" y="574547"/>
          <a:ext cx="775530" cy="2769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r>
            <a:rPr lang="ru-RU" sz="1200" b="1" kern="1200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911 757,1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0.10982</cdr:x>
      <cdr:y>0.86266</cdr:y>
    </cdr:from>
    <cdr:to>
      <cdr:x>0.13046</cdr:x>
      <cdr:y>1</cdr:y>
    </cdr:to>
    <cdr:sp macro="" textlink="">
      <cdr:nvSpPr>
        <cdr:cNvPr id="2" name="TextBox 20"/>
        <cdr:cNvSpPr txBox="1"/>
      </cdr:nvSpPr>
      <cdr:spPr>
        <a:xfrm xmlns:a="http://schemas.openxmlformats.org/drawingml/2006/main">
          <a:off x="491588" y="1546570"/>
          <a:ext cx="92394" cy="2462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0.33625</cdr:x>
      <cdr:y>0.86266</cdr:y>
    </cdr:from>
    <cdr:to>
      <cdr:x>0.35689</cdr:x>
      <cdr:y>1</cdr:y>
    </cdr:to>
    <cdr:sp macro="" textlink="">
      <cdr:nvSpPr>
        <cdr:cNvPr id="3" name="TextBox 23"/>
        <cdr:cNvSpPr txBox="1"/>
      </cdr:nvSpPr>
      <cdr:spPr>
        <a:xfrm xmlns:a="http://schemas.openxmlformats.org/drawingml/2006/main">
          <a:off x="1505159" y="1546570"/>
          <a:ext cx="92394" cy="2462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0.6933</cdr:x>
      <cdr:y>0.91416</cdr:y>
    </cdr:from>
    <cdr:to>
      <cdr:x>0.92464</cdr:x>
      <cdr:y>1</cdr:y>
    </cdr:to>
    <cdr:sp macro="" textlink="">
      <cdr:nvSpPr>
        <cdr:cNvPr id="4" name="TextBox 23"/>
        <cdr:cNvSpPr txBox="1"/>
      </cdr:nvSpPr>
      <cdr:spPr>
        <a:xfrm xmlns:a="http://schemas.openxmlformats.org/drawingml/2006/main">
          <a:off x="3103430" y="1638900"/>
          <a:ext cx="1035536" cy="15388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Helvetica"/>
              <a:ea typeface="Helvetica"/>
              <a:cs typeface="Helvetica"/>
            </a:defRPr>
          </a:lvl1pPr>
          <a:lvl2pPr marL="457200" indent="0">
            <a:defRPr sz="1100">
              <a:latin typeface="Helvetica"/>
              <a:ea typeface="Helvetica"/>
              <a:cs typeface="Helvetica"/>
            </a:defRPr>
          </a:lvl2pPr>
          <a:lvl3pPr marL="914400" indent="0">
            <a:defRPr sz="1100">
              <a:latin typeface="Helvetica"/>
              <a:ea typeface="Helvetica"/>
              <a:cs typeface="Helvetica"/>
            </a:defRPr>
          </a:lvl3pPr>
          <a:lvl4pPr marL="1371600" indent="0">
            <a:defRPr sz="1100">
              <a:latin typeface="Helvetica"/>
              <a:ea typeface="Helvetica"/>
              <a:cs typeface="Helvetica"/>
            </a:defRPr>
          </a:lvl4pPr>
          <a:lvl5pPr marL="1828800" indent="0">
            <a:defRPr sz="1100">
              <a:latin typeface="Helvetica"/>
              <a:ea typeface="Helvetica"/>
              <a:cs typeface="Helvetica"/>
            </a:defRPr>
          </a:lvl5pPr>
          <a:lvl6pPr marL="2286000" indent="0">
            <a:defRPr sz="1100">
              <a:latin typeface="Helvetica"/>
              <a:ea typeface="Helvetica"/>
              <a:cs typeface="Helvetica"/>
            </a:defRPr>
          </a:lvl6pPr>
          <a:lvl7pPr marL="2743200" indent="0">
            <a:defRPr sz="1100">
              <a:latin typeface="Helvetica"/>
              <a:ea typeface="Helvetica"/>
              <a:cs typeface="Helvetica"/>
            </a:defRPr>
          </a:lvl7pPr>
          <a:lvl8pPr marL="3200400" indent="0">
            <a:defRPr sz="1100">
              <a:latin typeface="Helvetica"/>
              <a:ea typeface="Helvetica"/>
              <a:cs typeface="Helvetica"/>
            </a:defRPr>
          </a:lvl8pPr>
          <a:lvl9pPr marL="3657600" indent="0">
            <a:defRPr sz="1100"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0.06981</cdr:x>
      <cdr:y>0.86266</cdr:y>
    </cdr:from>
    <cdr:to>
      <cdr:x>0.30422</cdr:x>
      <cdr:y>1</cdr:y>
    </cdr:to>
    <cdr:sp macro="" textlink="">
      <cdr:nvSpPr>
        <cdr:cNvPr id="5" name="TextBox 20"/>
        <cdr:cNvSpPr txBox="1"/>
      </cdr:nvSpPr>
      <cdr:spPr>
        <a:xfrm xmlns:a="http://schemas.openxmlformats.org/drawingml/2006/main">
          <a:off x="312479" y="1546570"/>
          <a:ext cx="1049322" cy="2462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kk-KZ" sz="1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mbria Math" pitchFamily="18" charset="0"/>
              <a:ea typeface="Cambria Math" pitchFamily="18" charset="0"/>
              <a:sym typeface="Calibri"/>
            </a:rPr>
            <a:t>Жылдық жоспар</a:t>
          </a: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0.3575</cdr:x>
      <cdr:y>0.87289</cdr:y>
    </cdr:from>
    <cdr:to>
      <cdr:x>0.66605</cdr:x>
      <cdr:y>1</cdr:y>
    </cdr:to>
    <cdr:sp macro="" textlink="">
      <cdr:nvSpPr>
        <cdr:cNvPr id="6" name="TextBox 23"/>
        <cdr:cNvSpPr txBox="1"/>
      </cdr:nvSpPr>
      <cdr:spPr>
        <a:xfrm xmlns:a="http://schemas.openxmlformats.org/drawingml/2006/main">
          <a:off x="1600280" y="1796568"/>
          <a:ext cx="1381143" cy="2616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b="1" dirty="0">
              <a:latin typeface="Cambria Math" pitchFamily="18" charset="0"/>
              <a:ea typeface="Cambria Math" pitchFamily="18" charset="0"/>
            </a:rPr>
            <a:t>01.10.2026ж. жоспар</a:t>
          </a:r>
          <a:endParaRPr lang="ru-RU" b="1" dirty="0">
            <a:latin typeface="Cambria Math" pitchFamily="18" charset="0"/>
            <a:ea typeface="Cambria Math" pitchFamily="18" charset="0"/>
          </a:endParaRPr>
        </a:p>
      </cdr:txBody>
    </cdr:sp>
  </cdr:relSizeAnchor>
  <cdr:relSizeAnchor xmlns:cdr="http://schemas.openxmlformats.org/drawingml/2006/chartDrawing">
    <cdr:from>
      <cdr:x>0.67273</cdr:x>
      <cdr:y>0.87289</cdr:y>
    </cdr:from>
    <cdr:to>
      <cdr:x>0.97519</cdr:x>
      <cdr:y>1</cdr:y>
    </cdr:to>
    <cdr:sp macro="" textlink="">
      <cdr:nvSpPr>
        <cdr:cNvPr id="7" name="TextBox 23"/>
        <cdr:cNvSpPr txBox="1"/>
      </cdr:nvSpPr>
      <cdr:spPr>
        <a:xfrm xmlns:a="http://schemas.openxmlformats.org/drawingml/2006/main">
          <a:off x="3011347" y="1796568"/>
          <a:ext cx="1353893" cy="2616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 hangingPunct="0"/>
          <a:r>
            <a:rPr lang="kk-KZ" b="1" dirty="0">
              <a:solidFill>
                <a:srgbClr val="000000"/>
              </a:solidFill>
              <a:latin typeface="Cambria Math" pitchFamily="18" charset="0"/>
              <a:ea typeface="Cambria Math" pitchFamily="18" charset="0"/>
              <a:sym typeface="Calibri"/>
            </a:rPr>
            <a:t>01.10</a:t>
          </a:r>
          <a:r>
            <a:rPr lang="ru-RU" b="1" dirty="0">
              <a:solidFill>
                <a:srgbClr val="000000"/>
              </a:solidFill>
              <a:latin typeface="Cambria Math" pitchFamily="18" charset="0"/>
              <a:ea typeface="Cambria Math" pitchFamily="18" charset="0"/>
              <a:sym typeface="Calibri"/>
            </a:rPr>
            <a:t>.2</a:t>
          </a:r>
          <a:r>
            <a:rPr lang="kk-KZ" b="1" dirty="0">
              <a:solidFill>
                <a:srgbClr val="000000"/>
              </a:solidFill>
              <a:latin typeface="Cambria Math" pitchFamily="18" charset="0"/>
              <a:ea typeface="Cambria Math" pitchFamily="18" charset="0"/>
              <a:sym typeface="Calibri"/>
            </a:rPr>
            <a:t>026 ж. нақты</a:t>
          </a:r>
          <a:endParaRPr lang="ru-RU" b="1" dirty="0">
            <a:solidFill>
              <a:srgbClr val="000000"/>
            </a:solidFill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0.74808</cdr:x>
      <cdr:y>0.36358</cdr:y>
    </cdr:from>
    <cdr:to>
      <cdr:x>0.92537</cdr:x>
      <cdr:y>0.49816</cdr:y>
    </cdr:to>
    <cdr:sp macro="" textlink="">
      <cdr:nvSpPr>
        <cdr:cNvPr id="8" name="TextBox 23"/>
        <cdr:cNvSpPr txBox="1"/>
      </cdr:nvSpPr>
      <cdr:spPr>
        <a:xfrm xmlns:a="http://schemas.openxmlformats.org/drawingml/2006/main">
          <a:off x="3348625" y="748311"/>
          <a:ext cx="793604" cy="2769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kern="1200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911 757,1</a:t>
          </a:r>
        </a:p>
      </cdr:txBody>
    </cdr:sp>
  </cdr:relSizeAnchor>
  <cdr:relSizeAnchor xmlns:cdr="http://schemas.openxmlformats.org/drawingml/2006/chartDrawing">
    <cdr:from>
      <cdr:x>0.10422</cdr:x>
      <cdr:y>0.14944</cdr:y>
    </cdr:from>
    <cdr:to>
      <cdr:x>0.36432</cdr:x>
      <cdr:y>0.28402</cdr:y>
    </cdr:to>
    <cdr:sp macro="" textlink="">
      <cdr:nvSpPr>
        <cdr:cNvPr id="9" name="TextBox 23"/>
        <cdr:cNvSpPr txBox="1"/>
      </cdr:nvSpPr>
      <cdr:spPr>
        <a:xfrm xmlns:a="http://schemas.openxmlformats.org/drawingml/2006/main">
          <a:off x="466543" y="307566"/>
          <a:ext cx="1164287" cy="2769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kern="1200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1 485 445,1</a:t>
          </a:r>
        </a:p>
      </cdr:txBody>
    </cdr:sp>
  </cdr:relSizeAnchor>
  <cdr:relSizeAnchor xmlns:cdr="http://schemas.openxmlformats.org/drawingml/2006/chartDrawing">
    <cdr:from>
      <cdr:x>0.43628</cdr:x>
      <cdr:y>0.34847</cdr:y>
    </cdr:from>
    <cdr:to>
      <cdr:x>0.61728</cdr:x>
      <cdr:y>0.48305</cdr:y>
    </cdr:to>
    <cdr:sp macro="" textlink="">
      <cdr:nvSpPr>
        <cdr:cNvPr id="10" name="TextBox 23"/>
        <cdr:cNvSpPr txBox="1"/>
      </cdr:nvSpPr>
      <cdr:spPr>
        <a:xfrm xmlns:a="http://schemas.openxmlformats.org/drawingml/2006/main">
          <a:off x="1952934" y="717224"/>
          <a:ext cx="810212" cy="2769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kern="1200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926 556,9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/>
          </p:nvPr>
        </p:nvSpPr>
        <p:spPr>
          <a:xfrm>
            <a:off x="712788" y="744538"/>
            <a:ext cx="5372100" cy="3719512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/>
          </a:p>
        </p:txBody>
      </p:sp>
      <p:sp>
        <p:nvSpPr>
          <p:cNvPr id="128" name="Shape 128"/>
          <p:cNvSpPr>
            <a:spLocks noGrp="1"/>
          </p:cNvSpPr>
          <p:nvPr>
            <p:ph type="body" sz="quarter" idx="1"/>
          </p:nvPr>
        </p:nvSpPr>
        <p:spPr>
          <a:xfrm>
            <a:off x="906357" y="4714401"/>
            <a:ext cx="4984962" cy="4466271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617623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Calibri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k-KZ" dirty="0"/>
              <a:t>01</a:t>
            </a:r>
            <a:r>
              <a:rPr lang="ru-RU" dirty="0"/>
              <a:t>.02.2020</a:t>
            </a:r>
          </a:p>
        </p:txBody>
      </p:sp>
    </p:spTree>
    <p:extLst>
      <p:ext uri="{BB962C8B-B14F-4D97-AF65-F5344CB8AC3E}">
        <p14:creationId xmlns:p14="http://schemas.microsoft.com/office/powerpoint/2010/main" val="309241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k-KZ" dirty="0"/>
              <a:t>расходы</a:t>
            </a:r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k-KZ" dirty="0"/>
              <a:t>01</a:t>
            </a:r>
            <a:r>
              <a:rPr lang="ru-RU" dirty="0"/>
              <a:t>.02.2020</a:t>
            </a:r>
          </a:p>
        </p:txBody>
      </p:sp>
    </p:spTree>
    <p:extLst>
      <p:ext uri="{BB962C8B-B14F-4D97-AF65-F5344CB8AC3E}">
        <p14:creationId xmlns:p14="http://schemas.microsoft.com/office/powerpoint/2010/main" val="4020115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done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6317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Done</a:t>
            </a:r>
          </a:p>
          <a:p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0100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7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idx="1"/>
          </p:nvPr>
        </p:nvSpPr>
        <p:spPr>
          <a:xfrm>
            <a:off x="3872970" y="273050"/>
            <a:ext cx="5537730" cy="585311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half" idx="13"/>
          </p:nvPr>
        </p:nvSpPr>
        <p:spPr>
          <a:xfrm>
            <a:off x="495297" y="1435101"/>
            <a:ext cx="3259010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2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1941645" y="612775"/>
            <a:ext cx="59436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1941645" y="5367337"/>
            <a:ext cx="5943602" cy="8048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600073" indent="-142873">
              <a:spcBef>
                <a:spcPts val="300"/>
              </a:spcBef>
              <a:buFontTx/>
              <a:defRPr sz="1400"/>
            </a:lvl2pPr>
            <a:lvl3pPr marL="1047750" indent="-133350">
              <a:spcBef>
                <a:spcPts val="300"/>
              </a:spcBef>
              <a:buFontTx/>
              <a:defRPr sz="1400"/>
            </a:lvl3pPr>
            <a:lvl4pPr marL="1531619" indent="-160019">
              <a:spcBef>
                <a:spcPts val="300"/>
              </a:spcBef>
              <a:buFontTx/>
              <a:defRPr sz="1400"/>
            </a:lvl4pPr>
            <a:lvl5pPr marL="1988820" indent="-160020">
              <a:spcBef>
                <a:spcPts val="300"/>
              </a:spcBef>
              <a:buFontTx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Shape 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7181850" y="274639"/>
            <a:ext cx="2228850" cy="585152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495300" y="274639"/>
            <a:ext cx="6521450" cy="585152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005793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146723" y="6404294"/>
            <a:ext cx="263978" cy="2692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  <p:sldLayoutId id="2147483658" r:id="rId4"/>
    <p:sldLayoutId id="2147483659" r:id="rId5"/>
    <p:sldLayoutId id="2147483660" r:id="rId6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hart" Target="../charts/chart7.xml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8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4.xml"/><Relationship Id="rId3" Type="http://schemas.openxmlformats.org/officeDocument/2006/relationships/chart" Target="../charts/chart12.xml"/><Relationship Id="rId7" Type="http://schemas.openxmlformats.org/officeDocument/2006/relationships/chart" Target="../charts/chart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AutoShape 249"/>
          <p:cNvCxnSpPr>
            <a:cxnSpLocks noChangeShapeType="1"/>
          </p:cNvCxnSpPr>
          <p:nvPr/>
        </p:nvCxnSpPr>
        <p:spPr bwMode="auto">
          <a:xfrm>
            <a:off x="0" y="250268"/>
            <a:ext cx="9906000" cy="40234"/>
          </a:xfrm>
          <a:prstGeom prst="straightConnector1">
            <a:avLst/>
          </a:prstGeom>
          <a:ln>
            <a:solidFill>
              <a:srgbClr val="002060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238126" y="3538847"/>
            <a:ext cx="934402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1">
              <a:defRPr/>
            </a:pPr>
            <a:r>
              <a:rPr lang="ru-RU" sz="4000" b="1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rgbClr val="00B050"/>
                </a:solidFill>
                <a:latin typeface="Times New Roman" pitchFamily="18" charset="0"/>
              </a:rPr>
              <a:t> </a:t>
            </a:r>
            <a:r>
              <a:rPr lang="kk-KZ" altLang="ru-RU" sz="3500" b="1" dirty="0">
                <a:solidFill>
                  <a:schemeClr val="accent1">
                    <a:lumMod val="25000"/>
                  </a:schemeClr>
                </a:solidFill>
                <a:latin typeface="Cambria" pitchFamily="18" charset="0"/>
                <a:cs typeface="Microsoft Sans Serif" pitchFamily="34" charset="0"/>
              </a:rPr>
              <a:t>«Азаматтық бюджет»</a:t>
            </a:r>
          </a:p>
          <a:p>
            <a:pPr algn="ctr" hangingPunct="1">
              <a:defRPr/>
            </a:pPr>
            <a:r>
              <a:rPr lang="kk-KZ" altLang="ru-RU" sz="2900" i="1" dirty="0">
                <a:solidFill>
                  <a:schemeClr val="accent1">
                    <a:lumMod val="25000"/>
                  </a:schemeClr>
                </a:solidFill>
                <a:latin typeface="Cambria" pitchFamily="18" charset="0"/>
                <a:cs typeface="Microsoft Sans Serif" pitchFamily="34" charset="0"/>
              </a:rPr>
              <a:t>2026 жылғы 1 қазанға</a:t>
            </a:r>
          </a:p>
          <a:p>
            <a:pPr algn="ctr" eaLnBrk="1" hangingPunct="1">
              <a:defRPr/>
            </a:pPr>
            <a:r>
              <a:rPr lang="kk-KZ" altLang="ru-RU" sz="3500" b="1" dirty="0">
                <a:solidFill>
                  <a:schemeClr val="accent1">
                    <a:lumMod val="25000"/>
                  </a:schemeClr>
                </a:solidFill>
                <a:latin typeface="Cambria" pitchFamily="18" charset="0"/>
                <a:cs typeface="Microsoft Sans Serif" pitchFamily="34" charset="0"/>
              </a:rPr>
              <a:t>Алматы қаласы бюджетінің атқарылуы </a:t>
            </a:r>
          </a:p>
        </p:txBody>
      </p:sp>
      <p:cxnSp>
        <p:nvCxnSpPr>
          <p:cNvPr id="5" name="AutoShape 249"/>
          <p:cNvCxnSpPr>
            <a:cxnSpLocks noChangeShapeType="1"/>
          </p:cNvCxnSpPr>
          <p:nvPr/>
        </p:nvCxnSpPr>
        <p:spPr bwMode="auto">
          <a:xfrm flipV="1">
            <a:off x="2059217" y="643749"/>
            <a:ext cx="7038699" cy="1796"/>
          </a:xfrm>
          <a:prstGeom prst="straightConnector1">
            <a:avLst/>
          </a:prstGeom>
          <a:ln>
            <a:solidFill>
              <a:srgbClr val="002060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AutoShape 249"/>
          <p:cNvCxnSpPr>
            <a:cxnSpLocks noChangeShapeType="1"/>
          </p:cNvCxnSpPr>
          <p:nvPr/>
        </p:nvCxnSpPr>
        <p:spPr bwMode="auto">
          <a:xfrm flipV="1">
            <a:off x="2613458" y="979940"/>
            <a:ext cx="5331603" cy="5258"/>
          </a:xfrm>
          <a:prstGeom prst="straightConnector1">
            <a:avLst/>
          </a:prstGeom>
          <a:ln>
            <a:solidFill>
              <a:srgbClr val="002060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" name="AutoShape 249"/>
          <p:cNvCxnSpPr>
            <a:cxnSpLocks noChangeShapeType="1"/>
          </p:cNvCxnSpPr>
          <p:nvPr/>
        </p:nvCxnSpPr>
        <p:spPr bwMode="auto">
          <a:xfrm flipV="1">
            <a:off x="0" y="6443330"/>
            <a:ext cx="9906000" cy="25133"/>
          </a:xfrm>
          <a:prstGeom prst="straightConnector1">
            <a:avLst/>
          </a:prstGeom>
          <a:ln>
            <a:solidFill>
              <a:srgbClr val="002060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" name="AutoShape 249"/>
          <p:cNvCxnSpPr>
            <a:cxnSpLocks noChangeShapeType="1"/>
          </p:cNvCxnSpPr>
          <p:nvPr/>
        </p:nvCxnSpPr>
        <p:spPr bwMode="auto">
          <a:xfrm flipV="1">
            <a:off x="878059" y="6124353"/>
            <a:ext cx="8616816" cy="15134"/>
          </a:xfrm>
          <a:prstGeom prst="straightConnector1">
            <a:avLst/>
          </a:prstGeom>
          <a:ln>
            <a:solidFill>
              <a:srgbClr val="002060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AutoShape 249"/>
          <p:cNvCxnSpPr>
            <a:cxnSpLocks noChangeShapeType="1"/>
          </p:cNvCxnSpPr>
          <p:nvPr/>
        </p:nvCxnSpPr>
        <p:spPr bwMode="auto">
          <a:xfrm flipV="1">
            <a:off x="2345157" y="5825424"/>
            <a:ext cx="5331603" cy="5258"/>
          </a:xfrm>
          <a:prstGeom prst="straightConnector1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8">
            <a:extLst>
              <a:ext uri="{FF2B5EF4-FFF2-40B4-BE49-F238E27FC236}">
                <a16:creationId xmlns:a16="http://schemas.microsoft.com/office/drawing/2014/main" id="{6952807D-4013-41D1-8F73-5F10DC501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714" y="1624282"/>
            <a:ext cx="1878446" cy="1844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743011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403226" y="1870379"/>
            <a:ext cx="93440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1">
              <a:defRPr/>
            </a:pPr>
            <a:r>
              <a:rPr lang="ru-RU" altLang="ru-RU" sz="35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«Алматы </a:t>
            </a:r>
            <a:r>
              <a:rPr lang="ru-RU" altLang="ru-RU" sz="3500" b="1" i="1" dirty="0" err="1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қаласы</a:t>
            </a:r>
            <a:r>
              <a:rPr lang="ru-RU" altLang="ru-RU" sz="35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 Экономика </a:t>
            </a:r>
            <a:r>
              <a:rPr lang="ru-RU" altLang="ru-RU" sz="3500" b="1" i="1" dirty="0" err="1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және</a:t>
            </a:r>
            <a:r>
              <a:rPr lang="ru-RU" altLang="ru-RU" sz="35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altLang="ru-RU" sz="3500" b="1" i="1" dirty="0" err="1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қаржы</a:t>
            </a:r>
            <a:r>
              <a:rPr lang="ru-RU" altLang="ru-RU" sz="35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altLang="ru-RU" sz="3500" b="1" i="1" dirty="0" err="1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басқармасы</a:t>
            </a:r>
            <a:r>
              <a:rPr lang="ru-RU" altLang="ru-RU" sz="35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» </a:t>
            </a:r>
          </a:p>
          <a:p>
            <a:pPr algn="ctr" hangingPunct="1">
              <a:defRPr/>
            </a:pPr>
            <a:r>
              <a:rPr lang="kk-KZ" altLang="ru-RU" sz="3500" b="1" dirty="0">
                <a:ln>
                  <a:solidFill>
                    <a:srgbClr val="002060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Microsoft Sans Serif" pitchFamily="34" charset="0"/>
              </a:rPr>
              <a:t>қала бюджетін жоспарлау және атқару жөніндегі уәкілетті орган</a:t>
            </a:r>
            <a:endParaRPr lang="ru-RU" sz="3500" b="1" dirty="0">
              <a:ln>
                <a:solidFill>
                  <a:srgbClr val="002060"/>
                </a:solidFill>
              </a:ln>
              <a:solidFill>
                <a:schemeClr val="accent1">
                  <a:lumMod val="50000"/>
                </a:schemeClr>
              </a:solidFill>
              <a:latin typeface="Cambria" pitchFamily="18" charset="0"/>
              <a:cs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247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36"/>
          <p:cNvSpPr>
            <a:spLocks noGrp="1"/>
          </p:cNvSpPr>
          <p:nvPr>
            <p:ph type="title"/>
          </p:nvPr>
        </p:nvSpPr>
        <p:spPr>
          <a:xfrm>
            <a:off x="262809" y="214842"/>
            <a:ext cx="9034818" cy="9071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>
                <a:solidFill>
                  <a:srgbClr val="1F497D"/>
                </a:solidFill>
                <a:latin typeface="Myriad Pro Semibold"/>
                <a:ea typeface="Myriad Pro Semibold"/>
                <a:cs typeface="Myriad Pro Semibold"/>
                <a:sym typeface="Myriad Pro Semibold"/>
              </a:defRPr>
            </a:lvl1pPr>
          </a:lstStyle>
          <a:p>
            <a:r>
              <a:rPr lang="ru-RU" sz="32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2026 жылғы 1 </a:t>
            </a:r>
            <a:r>
              <a:rPr lang="kk-KZ" sz="32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қазанға </a:t>
            </a:r>
            <a:r>
              <a:rPr lang="ru-RU" sz="32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Алматы </a:t>
            </a:r>
            <a:r>
              <a:rPr lang="ru-RU" sz="3200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қаласы бюджетінің құрылымы</a:t>
            </a:r>
            <a:endParaRPr lang="ru-RU" sz="3200" b="1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</p:txBody>
      </p:sp>
      <p:cxnSp>
        <p:nvCxnSpPr>
          <p:cNvPr id="41" name="AutoShape 249"/>
          <p:cNvCxnSpPr>
            <a:cxnSpLocks noChangeShapeType="1"/>
          </p:cNvCxnSpPr>
          <p:nvPr/>
        </p:nvCxnSpPr>
        <p:spPr bwMode="auto">
          <a:xfrm flipV="1">
            <a:off x="0" y="6084232"/>
            <a:ext cx="9560437" cy="11049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AutoShape 249"/>
          <p:cNvCxnSpPr>
            <a:cxnSpLocks noChangeShapeType="1"/>
          </p:cNvCxnSpPr>
          <p:nvPr/>
        </p:nvCxnSpPr>
        <p:spPr bwMode="auto">
          <a:xfrm flipV="1">
            <a:off x="0" y="1257869"/>
            <a:ext cx="6915150" cy="10074"/>
          </a:xfrm>
          <a:prstGeom prst="straightConnector1">
            <a:avLst/>
          </a:prstGeom>
          <a:ln>
            <a:solidFill>
              <a:srgbClr val="57D6E7"/>
            </a:solidFill>
            <a:headEnd/>
            <a:tailEnd/>
          </a:ln>
          <a:effectLst>
            <a:outerShdw blurRad="381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aphicFrame>
        <p:nvGraphicFramePr>
          <p:cNvPr id="25" name="Схема 24"/>
          <p:cNvGraphicFramePr/>
          <p:nvPr>
            <p:extLst>
              <p:ext uri="{D42A27DB-BD31-4B8C-83A1-F6EECF244321}">
                <p14:modId xmlns:p14="http://schemas.microsoft.com/office/powerpoint/2010/main" val="2694321256"/>
              </p:ext>
            </p:extLst>
          </p:nvPr>
        </p:nvGraphicFramePr>
        <p:xfrm>
          <a:off x="0" y="1604396"/>
          <a:ext cx="9906000" cy="4387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8">
            <a:extLst>
              <a:ext uri="{FF2B5EF4-FFF2-40B4-BE49-F238E27FC236}">
                <a16:creationId xmlns:a16="http://schemas.microsoft.com/office/drawing/2014/main" id="{0FF36B7A-6254-4E43-9FB4-791EE71B3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827" y="106787"/>
            <a:ext cx="941581" cy="924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660194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0" y="0"/>
            <a:ext cx="8485996" cy="57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ru-RU" altLang="ru-RU" sz="24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2026 </a:t>
            </a:r>
            <a:r>
              <a:rPr lang="ru-RU" altLang="ru-RU" sz="2400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жылғы</a:t>
            </a:r>
            <a:r>
              <a:rPr lang="ru-RU" altLang="ru-RU" sz="24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 1 </a:t>
            </a:r>
            <a:r>
              <a:rPr lang="ru-RU" altLang="ru-RU" sz="2400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қазандағы</a:t>
            </a:r>
            <a:r>
              <a:rPr lang="ru-RU" altLang="ru-RU" sz="24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 ТҮСІМДЕРДІҢ ҚҰРЫЛЫМЫ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4A8EAAB-17C9-4FFA-8E72-3C3FC33FB71C}"/>
              </a:ext>
            </a:extLst>
          </p:cNvPr>
          <p:cNvSpPr/>
          <p:nvPr/>
        </p:nvSpPr>
        <p:spPr>
          <a:xfrm>
            <a:off x="835827" y="1222478"/>
            <a:ext cx="2441278" cy="707886"/>
          </a:xfrm>
          <a:prstGeom prst="rect">
            <a:avLst/>
          </a:prstGeom>
          <a:noFill/>
          <a:ln w="19050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400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  <a:sym typeface="Myriad Pro Semibold"/>
              </a:rPr>
              <a:t>1 600 940, 5</a:t>
            </a:r>
          </a:p>
          <a:p>
            <a:pPr lvl="0" algn="ctr"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КІРІСТЕР</a:t>
            </a:r>
          </a:p>
        </p:txBody>
      </p:sp>
      <p:cxnSp>
        <p:nvCxnSpPr>
          <p:cNvPr id="34" name="AutoShape 249">
            <a:extLst>
              <a:ext uri="{FF2B5EF4-FFF2-40B4-BE49-F238E27FC236}">
                <a16:creationId xmlns:a16="http://schemas.microsoft.com/office/drawing/2014/main" id="{67D6F1A2-1C2C-44A3-9759-3830F70D7D2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543323"/>
            <a:ext cx="7597588" cy="0"/>
          </a:xfrm>
          <a:prstGeom prst="straightConnector1">
            <a:avLst/>
          </a:prstGeom>
          <a:ln w="9525">
            <a:solidFill>
              <a:schemeClr val="accent1">
                <a:lumMod val="50000"/>
              </a:schemeClr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BB52CFB-11A6-4B1F-8147-5DE8E6952BA8}"/>
              </a:ext>
            </a:extLst>
          </p:cNvPr>
          <p:cNvSpPr/>
          <p:nvPr/>
        </p:nvSpPr>
        <p:spPr>
          <a:xfrm>
            <a:off x="3731475" y="684552"/>
            <a:ext cx="2441278" cy="769441"/>
          </a:xfrm>
          <a:prstGeom prst="rect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800" b="1" kern="1200" dirty="0">
                <a:ln/>
                <a:solidFill>
                  <a:srgbClr val="00B050"/>
                </a:solidFill>
                <a:latin typeface="Cambria Math" pitchFamily="18" charset="0"/>
                <a:ea typeface="Cambria Math" pitchFamily="18" charset="0"/>
                <a:sym typeface="Myriad Pro Semibold"/>
              </a:rPr>
              <a:t>2 419 359,9 </a:t>
            </a:r>
            <a:r>
              <a:rPr lang="ru-RU" sz="1600" dirty="0">
                <a:solidFill>
                  <a:srgbClr val="00B050"/>
                </a:solidFill>
                <a:latin typeface="Cambria Math" pitchFamily="18" charset="0"/>
                <a:ea typeface="Cambria Math" pitchFamily="18" charset="0"/>
              </a:rPr>
              <a:t>МЛН. ТЕҢГЕ</a:t>
            </a:r>
            <a:endParaRPr lang="ru-RU" sz="2800" dirty="0">
              <a:solidFill>
                <a:srgbClr val="00B05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F80AA17-C3D2-493E-AB0F-3EDA66692A1C}"/>
              </a:ext>
            </a:extLst>
          </p:cNvPr>
          <p:cNvSpPr/>
          <p:nvPr/>
        </p:nvSpPr>
        <p:spPr>
          <a:xfrm>
            <a:off x="6627123" y="1222478"/>
            <a:ext cx="2441278" cy="707886"/>
          </a:xfrm>
          <a:prstGeom prst="rect">
            <a:avLst/>
          </a:prstGeom>
          <a:noFill/>
          <a:ln w="19050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400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</a:rPr>
              <a:t>818 419,4</a:t>
            </a:r>
          </a:p>
          <a:p>
            <a:pPr algn="ctr"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ТҮСІМДЕР</a:t>
            </a:r>
          </a:p>
        </p:txBody>
      </p:sp>
      <p:sp>
        <p:nvSpPr>
          <p:cNvPr id="37" name="TextBox 14">
            <a:extLst>
              <a:ext uri="{FF2B5EF4-FFF2-40B4-BE49-F238E27FC236}">
                <a16:creationId xmlns:a16="http://schemas.microsoft.com/office/drawing/2014/main" id="{CE429C9C-3782-4C89-ACE0-4089D48D8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458" y="2206983"/>
            <a:ext cx="3350017" cy="646331"/>
          </a:xfrm>
          <a:prstGeom prst="rect">
            <a:avLst/>
          </a:prstGeom>
          <a:noFill/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Салықтық</a:t>
            </a:r>
            <a:r>
              <a:rPr lang="ru-RU" dirty="0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түсімдер</a:t>
            </a:r>
            <a:r>
              <a:rPr lang="ru-RU" dirty="0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  <a:p>
            <a:pPr lvl="0" algn="ctr">
              <a:defRPr/>
            </a:pP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1 483 309,9</a:t>
            </a:r>
            <a:endParaRPr lang="kk-KZ" b="1" dirty="0">
              <a:solidFill>
                <a:srgbClr val="B8CCE4">
                  <a:lumMod val="50000"/>
                </a:srgb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8" name="TextBox 16">
            <a:extLst>
              <a:ext uri="{FF2B5EF4-FFF2-40B4-BE49-F238E27FC236}">
                <a16:creationId xmlns:a16="http://schemas.microsoft.com/office/drawing/2014/main" id="{8B4FCF7D-2D5F-4896-949D-E5DAC12D3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458" y="2898253"/>
            <a:ext cx="3350017" cy="646331"/>
          </a:xfrm>
          <a:prstGeom prst="rect">
            <a:avLst/>
          </a:prstGeom>
          <a:noFill/>
          <a:ln w="9525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Салықтық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емес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түсімдер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  <a:p>
            <a:pPr lvl="0" algn="ctr">
              <a:defRPr/>
            </a:pP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88 708,9</a:t>
            </a:r>
          </a:p>
        </p:txBody>
      </p:sp>
      <p:sp>
        <p:nvSpPr>
          <p:cNvPr id="39" name="TextBox 19">
            <a:extLst>
              <a:ext uri="{FF2B5EF4-FFF2-40B4-BE49-F238E27FC236}">
                <a16:creationId xmlns:a16="http://schemas.microsoft.com/office/drawing/2014/main" id="{07A91ECC-A1D2-4BE0-9CF9-B7969B084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458" y="3586871"/>
            <a:ext cx="3350017" cy="923330"/>
          </a:xfrm>
          <a:prstGeom prst="rect">
            <a:avLst/>
          </a:prstGeom>
          <a:noFill/>
          <a:ln w="9525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Негізгі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капиталды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сатудан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түсетін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түсімдер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0" algn="ctr">
              <a:defRPr/>
            </a:pP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7 573,9</a:t>
            </a:r>
            <a:endParaRPr lang="kk-KZ" b="1" dirty="0">
              <a:solidFill>
                <a:srgbClr val="B8CCE4">
                  <a:lumMod val="50000"/>
                </a:srgb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F7502178-D71C-455E-9522-C8D8D9440E6D}"/>
              </a:ext>
            </a:extLst>
          </p:cNvPr>
          <p:cNvSpPr/>
          <p:nvPr/>
        </p:nvSpPr>
        <p:spPr>
          <a:xfrm>
            <a:off x="6172752" y="2206983"/>
            <a:ext cx="3350017" cy="646331"/>
          </a:xfrm>
          <a:prstGeom prst="rect">
            <a:avLst/>
          </a:prstGeom>
          <a:noFill/>
          <a:ln w="9525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anchor="ctr">
            <a:spAutoFit/>
          </a:bodyPr>
          <a:lstStyle/>
          <a:p>
            <a:pPr algn="ctr"/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Қаржы активтерін сатудан</a:t>
            </a:r>
          </a:p>
          <a:p>
            <a:pPr lvl="0" algn="ctr">
              <a:defRPr/>
            </a:pP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</a:rPr>
              <a:t>2 299,4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4C5E1ADC-EDAE-468C-829E-699B57453BB5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2056466" y="1930364"/>
            <a:ext cx="0" cy="284330"/>
          </a:xfrm>
          <a:prstGeom prst="straightConnector1">
            <a:avLst/>
          </a:prstGeom>
          <a:ln>
            <a:solidFill>
              <a:srgbClr val="5C7D9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94689064-0FB3-4301-84C3-E343809AA53A}"/>
              </a:ext>
            </a:extLst>
          </p:cNvPr>
          <p:cNvSpPr txBox="1"/>
          <p:nvPr/>
        </p:nvSpPr>
        <p:spPr>
          <a:xfrm>
            <a:off x="5142403" y="4661744"/>
            <a:ext cx="4380362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  <a:cs typeface="Calibri"/>
              </a:rPr>
              <a:t>2023-2026 </a:t>
            </a:r>
            <a:r>
              <a:rPr lang="ru-RU" b="1" dirty="0" err="1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  <a:cs typeface="Calibri"/>
              </a:rPr>
              <a:t>жылдардағы</a:t>
            </a: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  <a:cs typeface="Calibri"/>
              </a:rPr>
              <a:t> </a:t>
            </a:r>
            <a:r>
              <a:rPr lang="ru-RU" b="1" dirty="0" err="1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  <a:cs typeface="Calibri"/>
              </a:rPr>
              <a:t>түсімдер</a:t>
            </a: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  <a:cs typeface="Calibri"/>
              </a:rPr>
              <a:t> </a:t>
            </a:r>
            <a:r>
              <a:rPr lang="ru-RU" b="1" dirty="0" err="1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  <a:cs typeface="Calibri"/>
              </a:rPr>
              <a:t>серпіні</a:t>
            </a:r>
            <a:endParaRPr lang="ru-RU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Calibri"/>
            </a:endParaRPr>
          </a:p>
        </p:txBody>
      </p:sp>
      <p:cxnSp>
        <p:nvCxnSpPr>
          <p:cNvPr id="59" name="Прямая со стрелкой 58">
            <a:extLst>
              <a:ext uri="{FF2B5EF4-FFF2-40B4-BE49-F238E27FC236}">
                <a16:creationId xmlns:a16="http://schemas.microsoft.com/office/drawing/2014/main" id="{86EDB94F-F624-48BB-B577-4FB3FF64D656}"/>
              </a:ext>
            </a:extLst>
          </p:cNvPr>
          <p:cNvCxnSpPr>
            <a:cxnSpLocks/>
          </p:cNvCxnSpPr>
          <p:nvPr/>
        </p:nvCxnSpPr>
        <p:spPr>
          <a:xfrm>
            <a:off x="7858710" y="1930364"/>
            <a:ext cx="0" cy="276619"/>
          </a:xfrm>
          <a:prstGeom prst="straightConnector1">
            <a:avLst/>
          </a:prstGeom>
          <a:ln>
            <a:solidFill>
              <a:srgbClr val="5C7D9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>
            <a:extLst>
              <a:ext uri="{FF2B5EF4-FFF2-40B4-BE49-F238E27FC236}">
                <a16:creationId xmlns:a16="http://schemas.microsoft.com/office/drawing/2014/main" id="{896DE4A3-6740-4AD2-9FCE-C403C71053F5}"/>
              </a:ext>
            </a:extLst>
          </p:cNvPr>
          <p:cNvCxnSpPr>
            <a:cxnSpLocks/>
          </p:cNvCxnSpPr>
          <p:nvPr/>
        </p:nvCxnSpPr>
        <p:spPr>
          <a:xfrm>
            <a:off x="3277105" y="1635144"/>
            <a:ext cx="3350018" cy="0"/>
          </a:xfrm>
          <a:prstGeom prst="straightConnector1">
            <a:avLst/>
          </a:prstGeom>
          <a:ln w="127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A24A2A9E-41F5-48AA-B795-E50A0AA50728}"/>
              </a:ext>
            </a:extLst>
          </p:cNvPr>
          <p:cNvCxnSpPr>
            <a:cxnSpLocks/>
            <a:stCxn id="21" idx="2"/>
          </p:cNvCxnSpPr>
          <p:nvPr/>
        </p:nvCxnSpPr>
        <p:spPr>
          <a:xfrm flipH="1">
            <a:off x="4949506" y="1453993"/>
            <a:ext cx="2608" cy="19025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F520AEFF-35C5-419E-ABA7-F54DC405CF38}"/>
              </a:ext>
            </a:extLst>
          </p:cNvPr>
          <p:cNvGraphicFramePr/>
          <p:nvPr>
            <p:extLst/>
          </p:nvPr>
        </p:nvGraphicFramePr>
        <p:xfrm>
          <a:off x="4652843" y="4970008"/>
          <a:ext cx="5065871" cy="1743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B119DD3-EF1D-401E-8F8C-866BEFE9B690}"/>
              </a:ext>
            </a:extLst>
          </p:cNvPr>
          <p:cNvSpPr/>
          <p:nvPr/>
        </p:nvSpPr>
        <p:spPr>
          <a:xfrm>
            <a:off x="381459" y="4545752"/>
            <a:ext cx="3350017" cy="646331"/>
          </a:xfrm>
          <a:prstGeom prst="rect">
            <a:avLst/>
          </a:prstGeom>
          <a:noFill/>
          <a:ln w="9525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anchor="ctr"/>
          <a:lstStyle/>
          <a:p>
            <a:pPr lvl="0" algn="ctr"/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Арнаулы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түсімдер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0" algn="ctr">
              <a:defRPr/>
            </a:pPr>
            <a:r>
              <a:rPr lang="kk-KZ" b="1" dirty="0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1 385,8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EB66435-C35D-4F62-90DA-A669CA767E4A}"/>
              </a:ext>
            </a:extLst>
          </p:cNvPr>
          <p:cNvSpPr/>
          <p:nvPr/>
        </p:nvSpPr>
        <p:spPr>
          <a:xfrm>
            <a:off x="6172749" y="2911090"/>
            <a:ext cx="3350017" cy="923330"/>
          </a:xfrm>
          <a:prstGeom prst="rect">
            <a:avLst/>
          </a:prstGeom>
          <a:noFill/>
          <a:ln w="9525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Бюджеттік кредиттерді өтеуден</a:t>
            </a:r>
          </a:p>
          <a:p>
            <a:pPr lvl="0" algn="ctr">
              <a:defRPr/>
            </a:pP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</a:rPr>
              <a:t>3 114,0</a:t>
            </a:r>
            <a:endParaRPr lang="ru-KZ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64DC4212-14C5-462B-A2A5-E386E3510D4A}"/>
              </a:ext>
            </a:extLst>
          </p:cNvPr>
          <p:cNvSpPr/>
          <p:nvPr/>
        </p:nvSpPr>
        <p:spPr>
          <a:xfrm>
            <a:off x="381458" y="5222856"/>
            <a:ext cx="3350017" cy="646331"/>
          </a:xfrm>
          <a:prstGeom prst="rect">
            <a:avLst/>
          </a:prstGeom>
          <a:noFill/>
          <a:ln w="9525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anchor="ctr"/>
          <a:lstStyle/>
          <a:p>
            <a:pPr algn="ctr"/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  <a:ea typeface="Cambria Math" pitchFamily="18" charset="0"/>
              </a:rPr>
              <a:t>Трансферд</a:t>
            </a:r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  <a:ea typeface="Cambria Math" pitchFamily="18" charset="0"/>
              </a:rPr>
              <a:t>ің түсімі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Book Antiqua" pitchFamily="18" charset="0"/>
              <a:ea typeface="Cambria Math" pitchFamily="18" charset="0"/>
            </a:endParaRPr>
          </a:p>
          <a:p>
            <a:pPr lvl="0" algn="ctr">
              <a:defRPr/>
            </a:pPr>
            <a:r>
              <a:rPr lang="kk-KZ" b="1" dirty="0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19 962,0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ACE2A2B-AFF3-4F1D-9CDA-338C0C521972}"/>
              </a:ext>
            </a:extLst>
          </p:cNvPr>
          <p:cNvSpPr/>
          <p:nvPr/>
        </p:nvSpPr>
        <p:spPr>
          <a:xfrm>
            <a:off x="6172748" y="3892196"/>
            <a:ext cx="3350017" cy="646331"/>
          </a:xfrm>
          <a:prstGeom prst="rect">
            <a:avLst/>
          </a:prstGeom>
          <a:noFill/>
          <a:ln w="9525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Бос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қалдықтар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lvl="0" algn="ctr">
              <a:defRPr/>
            </a:pP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</a:rPr>
              <a:t>813 006,0</a:t>
            </a:r>
            <a:endParaRPr lang="ru-KZ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81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13973" y="120971"/>
            <a:ext cx="4433777" cy="633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ru-RU" sz="2400" b="1" dirty="0">
                <a:solidFill>
                  <a:schemeClr val="accent1">
                    <a:lumMod val="2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САЛЫҚТЫҚ ТҮСІМДЕР </a:t>
            </a:r>
          </a:p>
        </p:txBody>
      </p:sp>
      <p:cxnSp>
        <p:nvCxnSpPr>
          <p:cNvPr id="12" name="AutoShape 249"/>
          <p:cNvCxnSpPr>
            <a:cxnSpLocks noChangeShapeType="1"/>
          </p:cNvCxnSpPr>
          <p:nvPr/>
        </p:nvCxnSpPr>
        <p:spPr bwMode="auto">
          <a:xfrm flipV="1">
            <a:off x="0" y="754911"/>
            <a:ext cx="5656521" cy="2986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461723" y="22444"/>
            <a:ext cx="4285003" cy="8309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r" eaLnBrk="1"/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2026 </a:t>
            </a:r>
            <a:r>
              <a:rPr lang="ru-RU" altLang="ru-RU" sz="16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жылғы</a:t>
            </a:r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1 </a:t>
            </a:r>
            <a:r>
              <a:rPr lang="ru-RU" altLang="ru-RU" sz="16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қазандағы</a:t>
            </a:r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салық</a:t>
            </a:r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түсімдерінің</a:t>
            </a:r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негізгі</a:t>
            </a:r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түрлері</a:t>
            </a:r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2023-2026жж. </a:t>
            </a:r>
            <a:r>
              <a:rPr lang="ru-RU" altLang="ru-RU" sz="16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динамикасында</a:t>
            </a:r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400" i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(млн. </a:t>
            </a:r>
            <a:r>
              <a:rPr lang="ru-RU" altLang="ru-RU" sz="1400" i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теңге</a:t>
            </a:r>
            <a:r>
              <a:rPr lang="ru-RU" altLang="ru-RU" sz="1400" i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)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84A8D105-21AA-4720-A116-0DBC9D4B8773}"/>
              </a:ext>
            </a:extLst>
          </p:cNvPr>
          <p:cNvGraphicFramePr/>
          <p:nvPr>
            <p:extLst/>
          </p:nvPr>
        </p:nvGraphicFramePr>
        <p:xfrm>
          <a:off x="183277" y="857441"/>
          <a:ext cx="9563449" cy="5656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896667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-3440" y="1"/>
            <a:ext cx="8451403" cy="720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ru-RU" altLang="ru-RU" sz="2400" b="1" dirty="0">
                <a:solidFill>
                  <a:srgbClr val="4286BE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САЛЫҚТЫҚ ЕМЕС ТҮСІМДЕР  ЖӘНЕ  НЕГІЗГІ КАПИТАЛДЫ САТУДАН ТҮСЕТІН ТҮСІМДЕР</a:t>
            </a:r>
          </a:p>
        </p:txBody>
      </p:sp>
      <p:graphicFrame>
        <p:nvGraphicFramePr>
          <p:cNvPr id="11" name="Диаграмма 3"/>
          <p:cNvGraphicFramePr>
            <a:graphicFrameLocks/>
          </p:cNvGraphicFramePr>
          <p:nvPr>
            <p:extLst/>
          </p:nvPr>
        </p:nvGraphicFramePr>
        <p:xfrm>
          <a:off x="82550" y="1108063"/>
          <a:ext cx="5267697" cy="2912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4"/>
          <p:cNvGraphicFramePr>
            <a:graphicFrameLocks/>
          </p:cNvGraphicFramePr>
          <p:nvPr>
            <p:extLst/>
          </p:nvPr>
        </p:nvGraphicFramePr>
        <p:xfrm>
          <a:off x="5560009" y="1082663"/>
          <a:ext cx="4324066" cy="2567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Object 9"/>
          <p:cNvGraphicFramePr>
            <a:graphicFrameLocks/>
          </p:cNvGraphicFramePr>
          <p:nvPr>
            <p:extLst/>
          </p:nvPr>
        </p:nvGraphicFramePr>
        <p:xfrm>
          <a:off x="652014" y="4382547"/>
          <a:ext cx="8601969" cy="2260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6" name="AutoShape 249"/>
          <p:cNvCxnSpPr>
            <a:cxnSpLocks noChangeShapeType="1"/>
          </p:cNvCxnSpPr>
          <p:nvPr/>
        </p:nvCxnSpPr>
        <p:spPr bwMode="auto">
          <a:xfrm>
            <a:off x="0" y="720614"/>
            <a:ext cx="7457704" cy="15656"/>
          </a:xfrm>
          <a:prstGeom prst="straightConnector1">
            <a:avLst/>
          </a:prstGeom>
          <a:ln>
            <a:solidFill>
              <a:srgbClr val="99CCFF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3327" y="816493"/>
            <a:ext cx="5472114" cy="338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 hangingPunct="1"/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2026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жылғы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1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қазандағы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салықтық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емес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түсімдер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560009" y="816493"/>
            <a:ext cx="42494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kumimoji="0" lang="ru-RU" altLang="ru-RU" sz="1600" b="1" i="0" u="none" strike="noStrike" kern="1200" cap="none" spc="0" normalizeH="0" baseline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FillTx/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defRPr>
            </a:pP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2023-2026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жж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.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салықтық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емес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түсімдер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бойынша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серпін</a:t>
            </a:r>
            <a:endParaRPr lang="ru-RU" altLang="ru-RU" sz="1600" b="1" kern="1200" dirty="0">
              <a:solidFill>
                <a:srgbClr val="0A259A"/>
              </a:solidFill>
              <a:latin typeface="Book Antiqua" panose="02040602050305030304" pitchFamily="18" charset="0"/>
              <a:ea typeface="+mn-ea"/>
              <a:cs typeface="Arial" panose="020B0604020202020204" pitchFamily="34" charset="0"/>
              <a:sym typeface="Myriad Pro Semibold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678932" y="3891735"/>
            <a:ext cx="6548131" cy="76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hangingPunct="1"/>
            <a:r>
              <a:rPr lang="ru-RU" altLang="ru-RU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НЕГІЗГІ КАПИТАЛДЫ САТУДАН ТҮСЕТІН ТҮСІМДЕР (млн. </a:t>
            </a:r>
            <a:r>
              <a:rPr lang="ru-RU" altLang="ru-RU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теңге</a:t>
            </a:r>
            <a:r>
              <a:rPr lang="ru-RU" altLang="ru-RU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93769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AutoShape 249"/>
          <p:cNvCxnSpPr>
            <a:cxnSpLocks noChangeShapeType="1"/>
          </p:cNvCxnSpPr>
          <p:nvPr/>
        </p:nvCxnSpPr>
        <p:spPr bwMode="auto">
          <a:xfrm flipV="1">
            <a:off x="0" y="909144"/>
            <a:ext cx="6915150" cy="10074"/>
          </a:xfrm>
          <a:prstGeom prst="straightConnector1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Shape 136">
            <a:extLst>
              <a:ext uri="{FF2B5EF4-FFF2-40B4-BE49-F238E27FC236}">
                <a16:creationId xmlns:a16="http://schemas.microsoft.com/office/drawing/2014/main" id="{2B88B308-DD7F-4665-B0F8-68EF2474E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378995" cy="9071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>
                <a:solidFill>
                  <a:srgbClr val="1F497D"/>
                </a:solidFill>
                <a:latin typeface="Myriad Pro Semibold"/>
                <a:ea typeface="Myriad Pro Semibold"/>
                <a:cs typeface="Myriad Pro Semibold"/>
                <a:sym typeface="Myriad Pro Semibold"/>
              </a:defRPr>
            </a:lvl1pPr>
          </a:lstStyle>
          <a:p>
            <a:r>
              <a:rPr lang="ru-RU" sz="28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2026 жылғы 1 </a:t>
            </a:r>
            <a:r>
              <a:rPr lang="kk-KZ" sz="28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қазанға </a:t>
            </a:r>
            <a:r>
              <a:rPr lang="ru-RU" sz="28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Алматы </a:t>
            </a:r>
            <a:r>
              <a:rPr lang="ru-RU" sz="2800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қаласы</a:t>
            </a:r>
            <a:r>
              <a:rPr lang="ru-RU" sz="28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бюджетінің</a:t>
            </a:r>
            <a:r>
              <a:rPr lang="ru-RU" sz="28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атқарылуы</a:t>
            </a:r>
            <a:r>
              <a:rPr lang="ru-RU" sz="28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(</a:t>
            </a:r>
            <a:r>
              <a:rPr lang="ru-RU" sz="2800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</a:t>
            </a:r>
            <a:r>
              <a:rPr lang="ru-RU" sz="28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)</a:t>
            </a:r>
            <a:endParaRPr sz="2800" b="1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3" name="Диаграмма 12">
            <a:extLst>
              <a:ext uri="{FF2B5EF4-FFF2-40B4-BE49-F238E27FC236}">
                <a16:creationId xmlns:a16="http://schemas.microsoft.com/office/drawing/2014/main" id="{0D1B139C-0CA4-BDA0-7C1C-116C83F628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2011716"/>
              </p:ext>
            </p:extLst>
          </p:nvPr>
        </p:nvGraphicFramePr>
        <p:xfrm>
          <a:off x="0" y="974361"/>
          <a:ext cx="9906000" cy="5883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7597362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36"/>
          <p:cNvSpPr>
            <a:spLocks noGrp="1"/>
          </p:cNvSpPr>
          <p:nvPr>
            <p:ph type="title"/>
          </p:nvPr>
        </p:nvSpPr>
        <p:spPr>
          <a:xfrm>
            <a:off x="60133" y="1"/>
            <a:ext cx="8582025" cy="86689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>
                <a:solidFill>
                  <a:srgbClr val="1F497D"/>
                </a:solidFill>
                <a:latin typeface="Myriad Pro Semibold"/>
                <a:ea typeface="Myriad Pro Semibold"/>
                <a:cs typeface="Myriad Pro Semibold"/>
                <a:sym typeface="Myriad Pro Semibold"/>
              </a:defRPr>
            </a:lvl1pPr>
          </a:lstStyle>
          <a:p>
            <a:pPr fontAlgn="ctr"/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2023-2026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жылдарға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арналған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1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қазанға</a:t>
            </a:r>
            <a:r>
              <a:rPr 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кірістердің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түсімі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және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шығыстардың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атқарылуы</a:t>
            </a:r>
            <a:endParaRPr lang="ru-RU" altLang="ru-RU" b="1" dirty="0">
              <a:solidFill>
                <a:srgbClr val="002060"/>
              </a:solidFill>
              <a:latin typeface="Cambria Math" pitchFamily="18" charset="0"/>
              <a:ea typeface="Cambria Math" pitchFamily="18" charset="0"/>
              <a:sym typeface="Calibri"/>
            </a:endParaRPr>
          </a:p>
        </p:txBody>
      </p:sp>
      <p:cxnSp>
        <p:nvCxnSpPr>
          <p:cNvPr id="16" name="AutoShape 249"/>
          <p:cNvCxnSpPr>
            <a:cxnSpLocks noChangeShapeType="1"/>
          </p:cNvCxnSpPr>
          <p:nvPr/>
        </p:nvCxnSpPr>
        <p:spPr bwMode="auto">
          <a:xfrm flipV="1">
            <a:off x="0" y="807846"/>
            <a:ext cx="8642158" cy="10074"/>
          </a:xfrm>
          <a:prstGeom prst="straightConnector1">
            <a:avLst/>
          </a:prstGeom>
          <a:ln>
            <a:solidFill>
              <a:srgbClr val="0070C0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8990153" y="569977"/>
            <a:ext cx="10113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1200" dirty="0">
                <a:solidFill>
                  <a:srgbClr val="1F497D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(</a:t>
            </a:r>
            <a:r>
              <a:rPr lang="ru-RU" sz="1200" dirty="0" err="1">
                <a:solidFill>
                  <a:srgbClr val="1F497D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млн.теңге</a:t>
            </a:r>
            <a:r>
              <a:rPr lang="ru-RU" sz="1200" dirty="0">
                <a:latin typeface="Arial"/>
              </a:rPr>
              <a:t>)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8DA94480-4FC4-4569-8482-B94BBC8F69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857375"/>
              </p:ext>
            </p:extLst>
          </p:nvPr>
        </p:nvGraphicFramePr>
        <p:xfrm>
          <a:off x="0" y="866680"/>
          <a:ext cx="9905998" cy="5991318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7509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43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1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7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5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29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936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1837">
                  <a:extLst>
                    <a:ext uri="{9D8B030D-6E8A-4147-A177-3AD203B41FA5}">
                      <a16:colId xmlns:a16="http://schemas.microsoft.com/office/drawing/2014/main" val="283243826"/>
                    </a:ext>
                  </a:extLst>
                </a:gridCol>
              </a:tblGrid>
              <a:tr h="22590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 Бюджет  </a:t>
                      </a:r>
                    </a:p>
                  </a:txBody>
                  <a:tcPr marL="6647" marR="6647" marT="818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2023</a:t>
                      </a:r>
                    </a:p>
                    <a:p>
                      <a:pPr algn="ctr" fontAlgn="ctr"/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қаңтар-қыркүйек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2024 </a:t>
                      </a:r>
                    </a:p>
                    <a:p>
                      <a:pPr algn="ctr" fontAlgn="ctr"/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қаңтар-қыркүйек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2025</a:t>
                      </a:r>
                    </a:p>
                    <a:p>
                      <a:pPr algn="ctr" fontAlgn="ctr"/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қаңтар</a:t>
                      </a: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  <a:p>
                      <a:pPr algn="ctr" fontAlgn="ctr"/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қыркүйек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/>
                </a:tc>
                <a:tc gridSpan="5"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2026 </a:t>
                      </a: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жыл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647" marR="6647" marT="81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647" marR="6647" marT="8181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74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жыл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жоспар</a:t>
                      </a: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   </a:t>
                      </a:r>
                    </a:p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қаңтар-қыркүйек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нақты </a:t>
                      </a:r>
                    </a:p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қаңтар</a:t>
                      </a: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қыркүйек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% </a:t>
                      </a: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жоспарға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%</a:t>
                      </a:r>
                    </a:p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жылдық</a:t>
                      </a: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 </a:t>
                      </a: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жоспарға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399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Түсімдер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1 358 806,5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1 809 622,8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2 437 934,4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2 886 683,8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1 924 670,</a:t>
                      </a: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1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2 419 359,9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125,7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83,8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02089090"/>
                  </a:ext>
                </a:extLst>
              </a:tr>
              <a:tr h="3471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салықтық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түсімдер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1 049 393,9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1 336 872,2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1 587 718,6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2 215 817,1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1 390 023,5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1 483 309,9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66,9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7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салықтық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емес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түсімдер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18 430,4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39 260,1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56 853,8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76 493,2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74 020,9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88 708,9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119,8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116,0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94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негізгі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капиталды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сатудан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түсетін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түсімдер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22 164,7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7 617,0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6 434,8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28 642,4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6 095,</a:t>
                      </a: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7 573,9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124,3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26,4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7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арнайы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түсімдер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2 117,6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1 237,2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1 385,8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112,0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65,4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15130331"/>
                  </a:ext>
                </a:extLst>
              </a:tr>
              <a:tr h="3427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трансферттердің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түсімдері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61 474,4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28 419,2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72 724,5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22 964,5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19 962,0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19 962,0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86,9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1278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бюджеттік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несиені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өтеу</a:t>
                      </a:r>
                      <a:endParaRPr lang="ru-KZ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sym typeface="Calibri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517,1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10 840,6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1 109,2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5 418,8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3 093,3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3 114,0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57,5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21401588"/>
                  </a:ext>
                </a:extLst>
              </a:tr>
              <a:tr h="283100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қаржы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активтерін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сату</a:t>
                      </a:r>
                      <a:endParaRPr lang="ru-KZ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418,7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488,1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2 574,0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2 259,4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2 259,4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2 299,4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101,8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101,8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6205609"/>
                  </a:ext>
                </a:extLst>
              </a:tr>
              <a:tr h="283100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қарыздардың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түсімі</a:t>
                      </a:r>
                      <a:endParaRPr lang="ru-KZ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sym typeface="Calibri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7 062,5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30 857,7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55954623"/>
                  </a:ext>
                </a:extLst>
              </a:tr>
              <a:tr h="318971"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БОС ҚАЛДЫҚТАР</a:t>
                      </a: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199 344,8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355 267,9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710 519,5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532 970,8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427 978,</a:t>
                      </a: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813 006,0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190,0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152,5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15893721"/>
                  </a:ext>
                </a:extLst>
              </a:tr>
              <a:tr h="2992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Шығыстар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965 400,3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1 098 921,8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1 471 628,4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2 886 683,8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1 924 670,1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1 902 453,0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98,8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65,9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50182028"/>
                  </a:ext>
                </a:extLst>
              </a:tr>
              <a:tr h="2869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Шығындар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895 889,0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1 045 047,5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1 373 979,2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2 760 820,2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1 807 124,8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1 784 907,7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98,8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64,7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31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бюджеттік</a:t>
                      </a:r>
                      <a:r>
                        <a:rPr lang="ru-RU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кредиттер</a:t>
                      </a:r>
                      <a:endParaRPr lang="ru-RU" sz="11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21 335,0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28 000,0</a:t>
                      </a: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43 500,0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33 000,0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33 000,0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33 000,0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100,0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1278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қаржылық</a:t>
                      </a:r>
                      <a:r>
                        <a:rPr lang="ru-RU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активтерді</a:t>
                      </a:r>
                      <a:r>
                        <a:rPr lang="ru-RU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сатып</a:t>
                      </a:r>
                      <a:r>
                        <a:rPr lang="ru-RU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алу</a:t>
                      </a:r>
                      <a:endParaRPr lang="ru-RU" sz="11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48 158,3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11 466,7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51 581,2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87 363,6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79 045,3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79 045,3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100,0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90,5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қарыздарды</a:t>
                      </a:r>
                      <a:r>
                        <a:rPr lang="ru-RU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өтеу</a:t>
                      </a:r>
                      <a:endParaRPr lang="ru-RU" sz="11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14 407,6</a:t>
                      </a:r>
                      <a:endParaRPr 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2 568,0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5 500,0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5 500,0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5 500,0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100,0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100,0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857842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36"/>
          <p:cNvSpPr>
            <a:spLocks noGrp="1"/>
          </p:cNvSpPr>
          <p:nvPr>
            <p:ph type="title"/>
          </p:nvPr>
        </p:nvSpPr>
        <p:spPr>
          <a:xfrm>
            <a:off x="0" y="0"/>
            <a:ext cx="7255054" cy="86689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>
                <a:solidFill>
                  <a:srgbClr val="1F497D"/>
                </a:solidFill>
                <a:latin typeface="Myriad Pro Semibold"/>
                <a:ea typeface="Myriad Pro Semibold"/>
                <a:cs typeface="Myriad Pro Semibold"/>
                <a:sym typeface="Myriad Pro Semibold"/>
              </a:defRPr>
            </a:lvl1pPr>
          </a:lstStyle>
          <a:p>
            <a:pPr fontAlgn="ctr"/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2023-2026 жылдардағы 1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қыркүйекке</a:t>
            </a:r>
            <a:br>
              <a:rPr lang="kk-KZ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</a:b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Алматы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қаласы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бюджетінің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атқарылуы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</a:t>
            </a:r>
          </a:p>
        </p:txBody>
      </p:sp>
      <p:cxnSp>
        <p:nvCxnSpPr>
          <p:cNvPr id="16" name="AutoShape 249"/>
          <p:cNvCxnSpPr>
            <a:cxnSpLocks noChangeShapeType="1"/>
          </p:cNvCxnSpPr>
          <p:nvPr/>
        </p:nvCxnSpPr>
        <p:spPr bwMode="auto">
          <a:xfrm flipV="1">
            <a:off x="0" y="807846"/>
            <a:ext cx="6915150" cy="10074"/>
          </a:xfrm>
          <a:prstGeom prst="straightConnector1">
            <a:avLst/>
          </a:prstGeom>
          <a:ln>
            <a:solidFill>
              <a:srgbClr val="0070C0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624923"/>
              </p:ext>
            </p:extLst>
          </p:nvPr>
        </p:nvGraphicFramePr>
        <p:xfrm>
          <a:off x="0" y="914400"/>
          <a:ext cx="9905999" cy="59436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374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8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4006">
                  <a:extLst>
                    <a:ext uri="{9D8B030D-6E8A-4147-A177-3AD203B41FA5}">
                      <a16:colId xmlns:a16="http://schemas.microsoft.com/office/drawing/2014/main" val="951260987"/>
                    </a:ext>
                  </a:extLst>
                </a:gridCol>
                <a:gridCol w="1164006">
                  <a:extLst>
                    <a:ext uri="{9D8B030D-6E8A-4147-A177-3AD203B41FA5}">
                      <a16:colId xmlns:a16="http://schemas.microsoft.com/office/drawing/2014/main" val="2992012825"/>
                    </a:ext>
                  </a:extLst>
                </a:gridCol>
                <a:gridCol w="1164006">
                  <a:extLst>
                    <a:ext uri="{9D8B030D-6E8A-4147-A177-3AD203B41FA5}">
                      <a16:colId xmlns:a16="http://schemas.microsoft.com/office/drawing/2014/main" val="2176803058"/>
                    </a:ext>
                  </a:extLst>
                </a:gridCol>
                <a:gridCol w="11640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5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20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400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№ </a:t>
                      </a:r>
                      <a:r>
                        <a:rPr lang="ru-RU" sz="1400" b="1" u="none" strike="noStrike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р</a:t>
                      </a: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/с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Атауы</a:t>
                      </a: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 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2023 жылғы 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қаңтар</a:t>
                      </a: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қыркүйек</a:t>
                      </a: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</a:t>
                      </a:r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атқарылуы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6947" marR="6947" marT="6947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2024 жылғы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қаңтар</a:t>
                      </a: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 </a:t>
                      </a:r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қыркүйек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baseline="0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атқарылу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2025 жылғы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қаңтар</a:t>
                      </a: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 </a:t>
                      </a:r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қыркүйек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baseline="0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атқарылу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2026 </a:t>
                      </a:r>
                      <a:r>
                        <a:rPr lang="ru-RU" sz="1400" b="1" u="none" strike="noStrike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жыл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6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жыл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жоспар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  <a:p>
                      <a:pPr algn="ctr" fontAlgn="ctr"/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қаңтар-қыркүйек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u="none" strike="noStrike" baseline="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нақты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  <a:p>
                      <a:pPr algn="ctr" fontAlgn="ctr"/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қаңтар-қыркүйек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6947" marR="6947" marT="6947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6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Бюджет, </a:t>
                      </a:r>
                      <a:r>
                        <a:rPr lang="ru-RU" sz="1400" b="1" u="none" strike="noStrike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барлығы: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965 400,3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1 098 921,8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1 471 628,4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2 886 683,8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1 924 670,1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1 902 453,0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1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1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Әлеуметтік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сала,</a:t>
                      </a:r>
                    </a:p>
                    <a:p>
                      <a:pPr algn="l" fontAlgn="ctr"/>
                      <a:r>
                        <a:rPr lang="kk-KZ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оның ішінде: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369 088,4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403 777,7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524 158,3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864 269,8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560 111,6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551 564,1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62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білім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 беру</a:t>
                      </a: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277 466,2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</a:t>
                      </a: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291 794,1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385 797,5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518 916,0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356 939,7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355 526,6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денсаулық сақтау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14 234,6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</a:t>
                      </a: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22 107,3 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33 694,3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99 633,3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55 121,1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52 426,9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77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әлеуметтік қорғау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 </a:t>
                      </a: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36 811,3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</a:t>
                      </a: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40 862,0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47 430,5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70 610,3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46 133,5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45 766,5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51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мәдениет, 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спорт, туризм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40 576,3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49 014,3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57 236,0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175 110,3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101 917,3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97 844,1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990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2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Қоғамдық тәртіп және қорғаныс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30 710,0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</a:t>
                      </a: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36 918,1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43 042,5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89 464,4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58 679,0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58 645,6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31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3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ТКШ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118 912,2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156 483,3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322 667,5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767 644,</a:t>
                      </a: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491 176,7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482 374,5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4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4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Көркейту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және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табиғатты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қорғау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іс-шаралары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29 956,7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41 061,5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77 319,4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376 363,7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217 493,7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214 10</a:t>
                      </a: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1,9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67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5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400" b="1" i="0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Көлік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109 610,8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</a:t>
                      </a: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144 835,4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392 821,5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341 437,2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217 886,</a:t>
                      </a: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215 280,7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67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6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Бизнесті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қолдау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10 207,3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17 958,9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32 275,4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16 243,0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14 605,4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14 412,2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05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7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Бюджеттік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алып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қоюлар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191 491,1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226 102,1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225 751,1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491 887,5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361 869,9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361 869,9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894618" y="611158"/>
            <a:ext cx="10113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1200" dirty="0" err="1">
                <a:solidFill>
                  <a:srgbClr val="1F497D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(млн.теңге</a:t>
            </a:r>
            <a:r>
              <a:rPr lang="ru-RU" sz="1200" dirty="0">
                <a:latin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5904034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36"/>
          <p:cNvSpPr>
            <a:spLocks noGrp="1"/>
          </p:cNvSpPr>
          <p:nvPr>
            <p:ph type="title"/>
          </p:nvPr>
        </p:nvSpPr>
        <p:spPr>
          <a:xfrm>
            <a:off x="267685" y="206262"/>
            <a:ext cx="3056085" cy="53396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>
              <a:defRPr sz="2400">
                <a:solidFill>
                  <a:srgbClr val="1F497D"/>
                </a:solidFill>
                <a:latin typeface="Myriad Pro Semibold"/>
                <a:ea typeface="Myriad Pro Semibold"/>
                <a:cs typeface="Myriad Pro Semibold"/>
                <a:sym typeface="Myriad Pro Semibold"/>
              </a:defRPr>
            </a:lvl1pPr>
          </a:lstStyle>
          <a:p>
            <a:pPr algn="ctr"/>
            <a:r>
              <a:rPr lang="ru-RU" altLang="ru-RU" sz="28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ӘЛЕУМЕТТІК САЛА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628904" y="88216"/>
            <a:ext cx="4167367" cy="64632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r"/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ШЫҒЫНДАРДЫҢ ЖАЛПЫ КӨЛЕМІНЕН 551 564,1</a:t>
            </a:r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МЛН. ТЕҢГЕ </a:t>
            </a:r>
            <a:endParaRPr lang="ru-RU" b="1" kern="1200" dirty="0">
              <a:solidFill>
                <a:schemeClr val="accent1">
                  <a:lumMod val="25000"/>
                </a:schemeClr>
              </a:solidFill>
              <a:latin typeface="Book Antiqua" panose="02040602050305030304" pitchFamily="18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7" name="AutoShape 249"/>
          <p:cNvCxnSpPr>
            <a:cxnSpLocks noChangeShapeType="1"/>
          </p:cNvCxnSpPr>
          <p:nvPr/>
        </p:nvCxnSpPr>
        <p:spPr bwMode="auto">
          <a:xfrm flipV="1">
            <a:off x="0" y="795647"/>
            <a:ext cx="5628904" cy="10821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180056" y="6596394"/>
            <a:ext cx="1244004" cy="2616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k-KZ" sz="1100" b="1" dirty="0">
                <a:latin typeface="Cambria Math" pitchFamily="18" charset="0"/>
                <a:ea typeface="Cambria Math" pitchFamily="18" charset="0"/>
              </a:rPr>
              <a:t>Жылдық жоспар</a:t>
            </a:r>
            <a:endParaRPr kumimoji="0" lang="ru-RU" sz="11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mbria Math" pitchFamily="18" charset="0"/>
              <a:ea typeface="Cambria Math" pitchFamily="18" charset="0"/>
              <a:sym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92336" y="6596394"/>
            <a:ext cx="1573618" cy="2616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k-KZ" sz="11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mbria Math" pitchFamily="18" charset="0"/>
                <a:ea typeface="Cambria Math" pitchFamily="18" charset="0"/>
                <a:sym typeface="Calibri"/>
              </a:rPr>
              <a:t>01.10.2026</a:t>
            </a:r>
            <a:r>
              <a:rPr kumimoji="0" lang="kk-KZ" sz="11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mbria Math" pitchFamily="18" charset="0"/>
                <a:ea typeface="Cambria Math" pitchFamily="18" charset="0"/>
                <a:sym typeface="Calibri"/>
              </a:rPr>
              <a:t> ж. нақты</a:t>
            </a:r>
            <a:endParaRPr kumimoji="0" lang="ru-RU" sz="11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mbria Math" pitchFamily="18" charset="0"/>
              <a:ea typeface="Cambria Math" pitchFamily="18" charset="0"/>
              <a:sym typeface="Calibri"/>
            </a:endParaRPr>
          </a:p>
        </p:txBody>
      </p:sp>
      <p:graphicFrame>
        <p:nvGraphicFramePr>
          <p:cNvPr id="23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7710585"/>
              </p:ext>
            </p:extLst>
          </p:nvPr>
        </p:nvGraphicFramePr>
        <p:xfrm>
          <a:off x="4965436" y="4723795"/>
          <a:ext cx="4565047" cy="1702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6595157" y="6596394"/>
            <a:ext cx="1411601" cy="2616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k-KZ" sz="11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mbria Math" pitchFamily="18" charset="0"/>
                <a:ea typeface="Cambria Math" pitchFamily="18" charset="0"/>
                <a:sym typeface="Calibri"/>
              </a:rPr>
              <a:t>01.10.2026 </a:t>
            </a:r>
            <a:r>
              <a:rPr lang="kk-KZ" sz="1100" b="1" dirty="0">
                <a:latin typeface="Cambria Math" pitchFamily="18" charset="0"/>
                <a:ea typeface="Cambria Math" pitchFamily="18" charset="0"/>
              </a:rPr>
              <a:t>ж. жоспар</a:t>
            </a:r>
            <a:endParaRPr kumimoji="0" lang="ru-RU" sz="11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mbria Math" pitchFamily="18" charset="0"/>
              <a:ea typeface="Cambria Math" pitchFamily="18" charset="0"/>
              <a:sym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72264" y="6390962"/>
            <a:ext cx="867553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kern="1200" dirty="0">
                <a:solidFill>
                  <a:schemeClr val="accent1">
                    <a:lumMod val="25000"/>
                  </a:schemeClr>
                </a:solidFill>
                <a:latin typeface="Cambria Math" pitchFamily="18" charset="0"/>
                <a:ea typeface="Cambria Math" pitchFamily="18" charset="0"/>
                <a:cs typeface="+mn-cs"/>
              </a:rPr>
              <a:t>2023ж.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507839" y="6349525"/>
            <a:ext cx="66620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kern="1200" dirty="0">
                <a:solidFill>
                  <a:schemeClr val="accent1">
                    <a:lumMod val="25000"/>
                  </a:schemeClr>
                </a:solidFill>
                <a:latin typeface="Cambria Math" pitchFamily="18" charset="0"/>
                <a:ea typeface="Cambria Math" pitchFamily="18" charset="0"/>
                <a:cs typeface="+mn-cs"/>
              </a:rPr>
              <a:t>2024ж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489426" y="6344433"/>
            <a:ext cx="66620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kern="1200" dirty="0">
                <a:solidFill>
                  <a:schemeClr val="accent1">
                    <a:lumMod val="25000"/>
                  </a:schemeClr>
                </a:solidFill>
                <a:latin typeface="Cambria Math" pitchFamily="18" charset="0"/>
                <a:ea typeface="Cambria Math" pitchFamily="18" charset="0"/>
                <a:cs typeface="+mn-cs"/>
              </a:rPr>
              <a:t>2025ж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470438" y="6347660"/>
            <a:ext cx="66620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kern="1200" dirty="0">
                <a:solidFill>
                  <a:schemeClr val="accent1">
                    <a:lumMod val="25000"/>
                  </a:schemeClr>
                </a:solidFill>
                <a:latin typeface="Cambria Math" pitchFamily="18" charset="0"/>
                <a:ea typeface="Cambria Math" pitchFamily="18" charset="0"/>
                <a:cs typeface="+mn-cs"/>
              </a:rPr>
              <a:t>2026ж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.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0" y="4454207"/>
            <a:ext cx="46834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kumimoji="0" lang="ru-RU" altLang="ru-RU" sz="1600" b="1" i="0" u="none" strike="noStrike" kern="1200" cap="none" spc="0" normalizeH="0" baseline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FillTx/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defRPr>
            </a:pP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2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2023-2026</a:t>
            </a: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200" b="1" kern="1200" dirty="0" err="1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жж</a:t>
            </a:r>
            <a:r>
              <a:rPr lang="ru-RU" altLang="ru-RU" sz="12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. </a:t>
            </a:r>
            <a:r>
              <a:rPr lang="ru-RU" altLang="ru-RU" sz="1200" b="1" kern="1200" dirty="0" err="1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әлеуметтік</a:t>
            </a:r>
            <a:r>
              <a:rPr lang="ru-RU" altLang="ru-RU" sz="12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сала </a:t>
            </a:r>
            <a:r>
              <a:rPr lang="ru-RU" altLang="ru-RU" sz="1200" b="1" kern="1200" dirty="0" err="1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бойынша</a:t>
            </a:r>
            <a:r>
              <a:rPr lang="ru-RU" altLang="ru-RU" sz="12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200" b="1" kern="1200" dirty="0" err="1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бюджеттің</a:t>
            </a:r>
            <a:r>
              <a:rPr lang="ru-RU" altLang="ru-RU" sz="12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200" b="1" kern="1200" dirty="0" err="1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атқарылу</a:t>
            </a:r>
            <a:r>
              <a:rPr lang="ru-RU" altLang="ru-RU" sz="12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200" b="1" kern="1200" dirty="0" err="1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динамикасы</a:t>
            </a:r>
            <a:r>
              <a:rPr lang="ru-RU" altLang="ru-RU" sz="12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(</a:t>
            </a:r>
            <a:r>
              <a:rPr lang="ru-RU" altLang="ru-RU" sz="1200" b="1" kern="1200" dirty="0" err="1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млн.теңге</a:t>
            </a:r>
            <a:r>
              <a:rPr lang="ru-RU" altLang="ru-RU" sz="12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)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5054600" y="4533803"/>
            <a:ext cx="4851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kumimoji="0" lang="ru-RU" altLang="ru-RU" sz="1600" b="1" i="0" u="none" strike="noStrike" kern="1200" cap="none" spc="0" normalizeH="0" baseline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FillTx/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defRPr>
            </a:pPr>
            <a:r>
              <a:rPr lang="ru-RU" altLang="ru-RU" sz="12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202</a:t>
            </a:r>
            <a:r>
              <a:rPr lang="en-US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6</a:t>
            </a: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2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жылғы</a:t>
            </a: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kk-KZ" altLang="ru-RU" sz="1200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1 </a:t>
            </a:r>
            <a:r>
              <a:rPr lang="kk-KZ" altLang="ru-RU" sz="12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қазандағы</a:t>
            </a:r>
            <a:r>
              <a:rPr lang="kk-KZ" altLang="ru-RU" sz="1200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2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бюджеттің</a:t>
            </a: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2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атқарылуы</a:t>
            </a: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(</a:t>
            </a:r>
            <a:r>
              <a:rPr lang="ru-RU" altLang="ru-RU" sz="12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млн</a:t>
            </a:r>
            <a:r>
              <a:rPr lang="ru-RU" altLang="ru-RU" sz="1200" b="1" kern="1200" dirty="0" err="1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.</a:t>
            </a:r>
            <a:r>
              <a:rPr lang="ru-RU" altLang="ru-RU" sz="12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теңге</a:t>
            </a: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)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240A960E-EB01-4146-9EC0-1115800B22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49" y="1005379"/>
            <a:ext cx="2024796" cy="11811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3AC05A1D-E7B1-4EF9-9DB5-89892D8D30B5}"/>
              </a:ext>
            </a:extLst>
          </p:cNvPr>
          <p:cNvSpPr/>
          <p:nvPr/>
        </p:nvSpPr>
        <p:spPr>
          <a:xfrm>
            <a:off x="190500" y="1438275"/>
            <a:ext cx="2413000" cy="300672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lvl="1" algn="ctr"/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Білім беру</a:t>
            </a:r>
          </a:p>
          <a:p>
            <a:pPr marL="171450" indent="-171450" algn="ctr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kk-KZ" sz="1000" b="1" kern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171450" indent="-171450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kk-KZ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241 323,4</a:t>
            </a:r>
            <a:r>
              <a:rPr lang="ru-KZ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kk-KZ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бастауыш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,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негізгі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орта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жалпы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орта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білім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беру</a:t>
            </a:r>
          </a:p>
          <a:p>
            <a:pPr marL="171450" indent="-171450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65 765,7 </a:t>
            </a:r>
            <a:r>
              <a:rPr lang="ru-RU" sz="105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</a:t>
            </a: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     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мектепке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дей</a:t>
            </a:r>
            <a:r>
              <a:rPr lang="en-US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нг</a:t>
            </a:r>
            <a:r>
              <a:rPr lang="en-US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en-US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тәрбие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оқыту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marL="171450" lvl="1" indent="-171450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39 959 </a:t>
            </a:r>
            <a:r>
              <a:rPr lang="kk-KZ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техникалық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кәсіби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, орта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білімнен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кейінгі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білім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беру</a:t>
            </a:r>
          </a:p>
          <a:p>
            <a:pPr marL="171450" indent="-171450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7 329,6 </a:t>
            </a:r>
            <a:r>
              <a:rPr lang="ru-RU" sz="105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</a:t>
            </a:r>
            <a:r>
              <a:rPr lang="kk-KZ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ңге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б</a:t>
            </a:r>
            <a:r>
              <a:rPr lang="en-US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л</a:t>
            </a:r>
            <a:r>
              <a:rPr lang="en-US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 беру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саласындағы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өзге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де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қызметтер</a:t>
            </a:r>
            <a:endParaRPr lang="ru-RU" sz="105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marL="171450" lvl="1" indent="-171450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480,8 млн. </a:t>
            </a:r>
            <a:r>
              <a:rPr lang="ru-RU" sz="105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мамандарды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қайта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даярлау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біліктілігін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арттыру</a:t>
            </a:r>
            <a:endParaRPr lang="ru-RU" sz="105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marL="171450" lvl="1" indent="-171450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668,1 млн. </a:t>
            </a:r>
            <a:r>
              <a:rPr lang="ru-RU" sz="105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жоғары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жоғары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оқу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орнынан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кейінгі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білім</a:t>
            </a:r>
            <a:endParaRPr lang="ru-RU" sz="105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0D0BFBA7-B4D6-4D04-B3BD-CF589E8404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798" y="992727"/>
            <a:ext cx="1931338" cy="1165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922EA321-A8FC-4A8F-B172-0AE1393458ED}"/>
              </a:ext>
            </a:extLst>
          </p:cNvPr>
          <p:cNvSpPr/>
          <p:nvPr/>
        </p:nvSpPr>
        <p:spPr>
          <a:xfrm>
            <a:off x="7687341" y="1738099"/>
            <a:ext cx="2091659" cy="262663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lvl="1" algn="ctr"/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Мәдениет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, спорт, туризм </a:t>
            </a:r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ақпараттық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кеңістік</a:t>
            </a:r>
            <a:endParaRPr lang="ru-RU" sz="10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 algn="ctr"/>
            <a:endParaRPr lang="ru-RU" sz="10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45 855 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 </a:t>
            </a:r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спорт</a:t>
            </a:r>
          </a:p>
          <a:p>
            <a:pPr lvl="1" defTabSz="444500">
              <a:spcBef>
                <a:spcPct val="0"/>
              </a:spcBef>
              <a:buFont typeface="Arial" pitchFamily="34" charset="0"/>
              <a:buChar char="•"/>
            </a:pP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31 550,4 млн. </a:t>
            </a:r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мәдениет</a:t>
            </a:r>
            <a:endParaRPr lang="ru-RU" sz="11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 defTabSz="444500">
              <a:spcBef>
                <a:spcPct val="0"/>
              </a:spcBef>
              <a:buFont typeface="Arial" pitchFamily="34" charset="0"/>
              <a:buChar char="•"/>
            </a:pP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</a:t>
            </a: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тенге </a:t>
            </a: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 теңге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lvl="1" defTabSz="444500">
              <a:spcBef>
                <a:spcPct val="0"/>
              </a:spcBef>
            </a:pP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ақпараттық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кеңістік</a:t>
            </a:r>
            <a:endParaRPr lang="ru-RU" sz="11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defTabSz="444500">
              <a:spcBef>
                <a:spcPct val="0"/>
              </a:spcBef>
              <a:buFont typeface="Arial" pitchFamily="34" charset="0"/>
              <a:buChar char="•"/>
            </a:pP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2 766,2 млн. </a:t>
            </a:r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туризм</a:t>
            </a:r>
          </a:p>
          <a:p>
            <a:pPr defTabSz="444500">
              <a:spcBef>
                <a:spcPct val="0"/>
              </a:spcBef>
              <a:buFont typeface="Arial" pitchFamily="34" charset="0"/>
              <a:buChar char="•"/>
            </a:pPr>
            <a:r>
              <a:rPr lang="ru-RU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14  627,1 млн. те</a:t>
            </a: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ңге </a:t>
            </a:r>
            <a:r>
              <a:rPr lang="kk-KZ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ақпараттық кеңістік</a:t>
            </a:r>
            <a:endParaRPr lang="ru-RU" sz="10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 defTabSz="444500">
              <a:spcBef>
                <a:spcPct val="0"/>
              </a:spcBef>
              <a:buFont typeface="Arial" pitchFamily="34" charset="0"/>
              <a:buChar char="•"/>
            </a:pP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3 045,4 млн. </a:t>
            </a:r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</a:t>
            </a:r>
          </a:p>
          <a:p>
            <a:pPr lvl="1" defTabSz="444500">
              <a:spcBef>
                <a:spcPct val="0"/>
              </a:spcBef>
            </a:pP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мәдениет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, спорт, туризм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ақпараттық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кеңістікті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ұйымдастыру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бойынша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өзге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де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қызметтер</a:t>
            </a:r>
            <a:endParaRPr lang="ru-RU" sz="11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graphicFrame>
        <p:nvGraphicFramePr>
          <p:cNvPr id="30" name="Диаграмма 1">
            <a:extLst>
              <a:ext uri="{FF2B5EF4-FFF2-40B4-BE49-F238E27FC236}">
                <a16:creationId xmlns:a16="http://schemas.microsoft.com/office/drawing/2014/main" id="{A72403A4-F61D-4F67-BCF5-5BC89C33D9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5468812"/>
              </p:ext>
            </p:extLst>
          </p:nvPr>
        </p:nvGraphicFramePr>
        <p:xfrm>
          <a:off x="211498" y="4820074"/>
          <a:ext cx="4174406" cy="1775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1" name="TextBox 39">
            <a:extLst>
              <a:ext uri="{FF2B5EF4-FFF2-40B4-BE49-F238E27FC236}">
                <a16:creationId xmlns:a16="http://schemas.microsoft.com/office/drawing/2014/main" id="{AB46F7C7-E563-4D89-8B39-0F9B25171407}"/>
              </a:ext>
            </a:extLst>
          </p:cNvPr>
          <p:cNvSpPr txBox="1"/>
          <p:nvPr/>
        </p:nvSpPr>
        <p:spPr>
          <a:xfrm>
            <a:off x="3411304" y="4883580"/>
            <a:ext cx="739942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none" lIns="45718" tIns="45718" rIns="45718" bIns="45718" numCol="1" spcCol="3810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kk-KZ" sz="12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551 564,1</a:t>
            </a:r>
            <a:endParaRPr lang="ru-KZ" sz="1200" b="1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+mj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8FD7142-4677-470F-9BCC-F2D16D3E733D}"/>
              </a:ext>
            </a:extLst>
          </p:cNvPr>
          <p:cNvSpPr txBox="1"/>
          <p:nvPr/>
        </p:nvSpPr>
        <p:spPr>
          <a:xfrm>
            <a:off x="1433400" y="5334250"/>
            <a:ext cx="739942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algn="ctr" fontAlgn="ctr"/>
            <a:r>
              <a:rPr lang="ru-RU" sz="12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403 777,7</a:t>
            </a:r>
          </a:p>
        </p:txBody>
      </p:sp>
      <p:sp>
        <p:nvSpPr>
          <p:cNvPr id="38" name="TextBox 39">
            <a:extLst>
              <a:ext uri="{FF2B5EF4-FFF2-40B4-BE49-F238E27FC236}">
                <a16:creationId xmlns:a16="http://schemas.microsoft.com/office/drawing/2014/main" id="{91E0FD0F-A3D6-4C8C-8958-9EB1B23316F0}"/>
              </a:ext>
            </a:extLst>
          </p:cNvPr>
          <p:cNvSpPr txBox="1"/>
          <p:nvPr/>
        </p:nvSpPr>
        <p:spPr>
          <a:xfrm>
            <a:off x="2367468" y="4953589"/>
            <a:ext cx="84614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2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524 158,3</a:t>
            </a:r>
            <a:endParaRPr lang="ru-KZ" sz="1200" b="1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+mj-cs"/>
            </a:endParaRPr>
          </a:p>
        </p:txBody>
      </p:sp>
      <p:graphicFrame>
        <p:nvGraphicFramePr>
          <p:cNvPr id="39" name="Диаграмма 1">
            <a:extLst>
              <a:ext uri="{FF2B5EF4-FFF2-40B4-BE49-F238E27FC236}">
                <a16:creationId xmlns:a16="http://schemas.microsoft.com/office/drawing/2014/main" id="{E8D1005D-6AC1-4CDC-88BF-A35D86EC81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2121933"/>
              </p:ext>
            </p:extLst>
          </p:nvPr>
        </p:nvGraphicFramePr>
        <p:xfrm>
          <a:off x="5131193" y="4726236"/>
          <a:ext cx="4690533" cy="1896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CAC51080-5F05-449F-BC8D-2DFA4504BF73}"/>
              </a:ext>
            </a:extLst>
          </p:cNvPr>
          <p:cNvSpPr txBox="1"/>
          <p:nvPr/>
        </p:nvSpPr>
        <p:spPr>
          <a:xfrm>
            <a:off x="5784530" y="4952467"/>
            <a:ext cx="739942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none" lIns="45718" tIns="45718" rIns="45718" bIns="45718" numCol="1" spcCol="3810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200" b="1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864 269,8</a:t>
            </a:r>
            <a:endParaRPr lang="ru-KZ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8A94D9-5DBD-2416-236D-619D15882B3E}"/>
              </a:ext>
            </a:extLst>
          </p:cNvPr>
          <p:cNvSpPr txBox="1"/>
          <p:nvPr/>
        </p:nvSpPr>
        <p:spPr>
          <a:xfrm>
            <a:off x="471997" y="5375710"/>
            <a:ext cx="739942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algn="ctr" fontAlgn="ctr"/>
            <a:r>
              <a:rPr lang="ru-RU" sz="12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369 008,4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BC0264-83D0-DE30-5084-343158D7A9D4}"/>
              </a:ext>
            </a:extLst>
          </p:cNvPr>
          <p:cNvSpPr txBox="1"/>
          <p:nvPr/>
        </p:nvSpPr>
        <p:spPr>
          <a:xfrm>
            <a:off x="6818534" y="5516442"/>
            <a:ext cx="157361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fontAlgn="ctr"/>
            <a:r>
              <a:rPr lang="ru-RU" sz="1200" b="1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560 111,6</a:t>
            </a:r>
            <a:endParaRPr lang="ru-KZ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234AFD-29CE-761D-47F7-F590A294D35E}"/>
              </a:ext>
            </a:extLst>
          </p:cNvPr>
          <p:cNvSpPr txBox="1"/>
          <p:nvPr/>
        </p:nvSpPr>
        <p:spPr>
          <a:xfrm>
            <a:off x="8315286" y="5543007"/>
            <a:ext cx="145543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fontAlgn="ctr"/>
            <a:r>
              <a:rPr lang="ru-RU" sz="1200" b="1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551 564,1</a:t>
            </a:r>
            <a:endParaRPr lang="ru-KZ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41" name="Picture 2" descr="Сформированное изображение">
            <a:extLst>
              <a:ext uri="{FF2B5EF4-FFF2-40B4-BE49-F238E27FC236}">
                <a16:creationId xmlns:a16="http://schemas.microsoft.com/office/drawing/2014/main" id="{5A6423EF-CF12-4429-9E4C-7AF407160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438" y="992277"/>
            <a:ext cx="2068662" cy="1324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9351F437-584F-438E-B206-2DE896C9EC75}"/>
              </a:ext>
            </a:extLst>
          </p:cNvPr>
          <p:cNvSpPr/>
          <p:nvPr/>
        </p:nvSpPr>
        <p:spPr>
          <a:xfrm>
            <a:off x="2768600" y="1768348"/>
            <a:ext cx="2400300" cy="262585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lvl="1" algn="ctr"/>
            <a:r>
              <a:rPr lang="kk-KZ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Деңсаулық сақтау</a:t>
            </a:r>
          </a:p>
          <a:p>
            <a:pPr lvl="1" algn="ctr"/>
            <a:endParaRPr lang="ru-RU" sz="11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kk-KZ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37 335,6 </a:t>
            </a:r>
            <a:r>
              <a:rPr lang="ru-RU" sz="11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</a:t>
            </a:r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халықтың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денсаулығын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сақтау</a:t>
            </a:r>
            <a:endParaRPr lang="ru-RU" sz="11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>
              <a:buFontTx/>
              <a:buChar char="•"/>
            </a:pPr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4 726,7 </a:t>
            </a:r>
            <a:r>
              <a:rPr lang="ru-RU" sz="11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</a:t>
            </a:r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мамандандырылған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медициналық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көмек</a:t>
            </a:r>
            <a:endParaRPr lang="ru-RU" sz="11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marL="92075" lvl="1" indent="-92075">
              <a:buFont typeface="Arial" panose="020B0604020202020204" pitchFamily="34" charset="0"/>
              <a:buChar char="•"/>
            </a:pPr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9 815,9 </a:t>
            </a:r>
            <a:r>
              <a:rPr lang="ru-RU" sz="11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млн.тенге</a:t>
            </a:r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денсаулық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сақтау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саласындағы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өзге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де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қызметтер</a:t>
            </a:r>
            <a:endParaRPr lang="ru-RU" sz="11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marL="92075" lvl="1" indent="-92075">
              <a:buFont typeface="Arial" panose="020B0604020202020204" pitchFamily="34" charset="0"/>
              <a:buChar char="•"/>
            </a:pPr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488,3 млн. тенге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поликлиникалар</a:t>
            </a:r>
            <a:endParaRPr lang="ru-RU" sz="11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marL="92075" lvl="1" indent="-92075">
              <a:buFont typeface="Arial" panose="020B0604020202020204" pitchFamily="34" charset="0"/>
              <a:buChar char="•"/>
            </a:pPr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60,4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 тенге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медициналық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көмектің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басқа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да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түрлері</a:t>
            </a:r>
            <a:endParaRPr lang="ru-RU" sz="11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116AF43E-35D0-4AB6-A4A4-7F3D83E594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50841" y="968795"/>
            <a:ext cx="1951659" cy="12653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CF1EABA1-1B09-402A-B5CA-B9B4E6E4287D}"/>
              </a:ext>
            </a:extLst>
          </p:cNvPr>
          <p:cNvSpPr/>
          <p:nvPr/>
        </p:nvSpPr>
        <p:spPr>
          <a:xfrm>
            <a:off x="5386690" y="1783996"/>
            <a:ext cx="2149854" cy="271180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algn="ctr"/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Әлеуметтік көмек және әлеуметтік қамсыздандыру</a:t>
            </a:r>
            <a:endParaRPr lang="kk-KZ" sz="1000" b="1" kern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28 227,9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 теңге</a:t>
            </a:r>
            <a:r>
              <a:rPr lang="kk-KZ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r>
              <a:rPr lang="kk-KZ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әлеуметтiк көмек (тегін жол, тұрғын үй көмегі, азаматтарға үйде көмек көрсету)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13 818,2 </a:t>
            </a: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 </a:t>
            </a:r>
          </a:p>
          <a:p>
            <a:r>
              <a:rPr lang="kk-KZ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жетiм балаларды, ата-анасының қамқорлығынсыз қалған балаларды өлеуметтiк қамсыздандыру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3 720,4 млн.теңге  </a:t>
            </a:r>
          </a:p>
          <a:p>
            <a:r>
              <a:rPr lang="kk-KZ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әлеуметтiк көмек және әлеуметтiк қамтамасыз ету салаларындағы өзге де қызметтер </a:t>
            </a:r>
          </a:p>
        </p:txBody>
      </p:sp>
    </p:spTree>
    <p:extLst>
      <p:ext uri="{BB962C8B-B14F-4D97-AF65-F5344CB8AC3E}">
        <p14:creationId xmlns:p14="http://schemas.microsoft.com/office/powerpoint/2010/main" val="216791774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36"/>
          <p:cNvSpPr>
            <a:spLocks noGrp="1"/>
          </p:cNvSpPr>
          <p:nvPr>
            <p:ph type="title"/>
          </p:nvPr>
        </p:nvSpPr>
        <p:spPr>
          <a:xfrm>
            <a:off x="0" y="0"/>
            <a:ext cx="5533901" cy="77267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400">
                <a:solidFill>
                  <a:srgbClr val="1F497D"/>
                </a:solidFill>
                <a:latin typeface="Myriad Pro Semibold"/>
                <a:ea typeface="Myriad Pro Semibold"/>
                <a:cs typeface="Myriad Pro Semibold"/>
                <a:sym typeface="Myriad Pro Semibold"/>
              </a:defRPr>
            </a:lvl1pPr>
          </a:lstStyle>
          <a:p>
            <a:r>
              <a:rPr lang="ru-RU" sz="18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  <a:t>ҚОРҒАНЫС, ҚОҒАМДЫҚ ТӘРТІП </a:t>
            </a:r>
            <a:br>
              <a:rPr lang="ru-RU" sz="18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</a:br>
            <a:r>
              <a:rPr lang="ru-RU" sz="18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  <a:t>ЖӘНЕ ҚАУІПСІЗДІК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692140" y="99155"/>
            <a:ext cx="4090415" cy="64632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r"/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ШЫҒЫНДАРДЫҢ ЖАЛПЫ КӨЛЕМІНЕН 58 645,6</a:t>
            </a:r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МЛН</a:t>
            </a:r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.ТЕҢГЕ </a:t>
            </a:r>
            <a:endParaRPr lang="ru-RU" b="1" kern="1200" dirty="0">
              <a:solidFill>
                <a:schemeClr val="accent1">
                  <a:lumMod val="25000"/>
                </a:schemeClr>
              </a:solidFill>
              <a:latin typeface="Book Antiqua" panose="02040602050305030304" pitchFamily="18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7" name="AutoShape 249"/>
          <p:cNvCxnSpPr>
            <a:cxnSpLocks noChangeShapeType="1"/>
          </p:cNvCxnSpPr>
          <p:nvPr/>
        </p:nvCxnSpPr>
        <p:spPr bwMode="auto">
          <a:xfrm flipV="1">
            <a:off x="0" y="861059"/>
            <a:ext cx="5498592" cy="1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5411972" y="4103495"/>
            <a:ext cx="44940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kumimoji="0" lang="ru-RU" altLang="ru-RU" sz="1600" b="1" i="0" u="none" strike="noStrike" kern="1200" cap="none" spc="0" normalizeH="0" baseline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FillTx/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defRPr>
            </a:pPr>
            <a:r>
              <a:rPr lang="ru-RU" altLang="ru-RU" sz="14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2026 жылғы 1 </a:t>
            </a:r>
            <a:r>
              <a:rPr lang="kk-KZ" altLang="ru-RU" sz="14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қазандағы </a:t>
            </a:r>
            <a:r>
              <a:rPr lang="ru-RU" altLang="ru-RU" sz="1400" b="1" kern="1200" dirty="0" err="1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бюджеттің</a:t>
            </a:r>
            <a:r>
              <a:rPr lang="ru-RU" altLang="ru-RU" sz="14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400" b="1" kern="1200" dirty="0" err="1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атқарылуы</a:t>
            </a:r>
            <a:r>
              <a:rPr lang="ru-RU" altLang="ru-RU" sz="14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(</a:t>
            </a:r>
            <a:r>
              <a:rPr lang="ru-RU" altLang="ru-RU" sz="1400" b="1" kern="1200" dirty="0" err="1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млн.теңге</a:t>
            </a:r>
            <a:r>
              <a:rPr lang="ru-RU" altLang="ru-RU" sz="14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)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E654101-D433-4F9F-8837-51EF1FF049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17" y="1090839"/>
            <a:ext cx="2398863" cy="15992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018041B-1F4A-4FCF-957B-DE8B61B43519}"/>
              </a:ext>
            </a:extLst>
          </p:cNvPr>
          <p:cNvSpPr/>
          <p:nvPr/>
        </p:nvSpPr>
        <p:spPr>
          <a:xfrm>
            <a:off x="1926924" y="2221155"/>
            <a:ext cx="2571924" cy="164370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marL="0" lvl="1" indent="0" algn="ctr" defTabSz="4445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kk-KZ" sz="16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 algn="ctr"/>
            <a:r>
              <a:rPr lang="kk-KZ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Қорғаныс</a:t>
            </a:r>
          </a:p>
          <a:p>
            <a:pPr lvl="1" algn="ctr"/>
            <a:endParaRPr lang="ru-RU" sz="6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marL="285750" lvl="1" indent="-285750" algn="ctr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19 212,2 млн. </a:t>
            </a:r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br>
              <a:rPr lang="ru-RU" sz="1400" b="1" kern="1200" dirty="0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жалпыға</a:t>
            </a:r>
            <a:r>
              <a:rPr lang="ru-RU" sz="14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б</a:t>
            </a:r>
            <a:r>
              <a:rPr lang="en-US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ru-RU" sz="14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рдей </a:t>
            </a:r>
            <a:r>
              <a:rPr lang="ru-RU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әскери</a:t>
            </a:r>
            <a:r>
              <a:rPr lang="ru-RU" sz="14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м</a:t>
            </a:r>
            <a:r>
              <a:rPr lang="en-US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ru-RU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ндетт</a:t>
            </a:r>
            <a:r>
              <a:rPr lang="en-US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ru-RU" sz="14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л</a:t>
            </a:r>
            <a:r>
              <a:rPr lang="en-US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ru-RU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кті</a:t>
            </a:r>
            <a:r>
              <a:rPr lang="ru-RU" sz="14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атқару  шеңберіндегі іс-шаралар</a:t>
            </a:r>
            <a:endParaRPr lang="ru-RU" sz="14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algn="ctr" defTabSz="444500">
              <a:spcBef>
                <a:spcPct val="0"/>
              </a:spcBef>
            </a:pPr>
            <a:endParaRPr lang="ru-RU" sz="16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 algn="ctr" defTabSz="444500">
              <a:spcBef>
                <a:spcPct val="0"/>
              </a:spcBef>
              <a:buFontTx/>
              <a:buChar char="••"/>
            </a:pPr>
            <a:endParaRPr lang="ru-RU" sz="1200" kern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B7925AF-9C4F-4099-8C41-D5BB7BD9DA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678" y="1138477"/>
            <a:ext cx="2311306" cy="1538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EFF8F95-A232-4861-A2FD-46475BE72525}"/>
              </a:ext>
            </a:extLst>
          </p:cNvPr>
          <p:cNvSpPr/>
          <p:nvPr/>
        </p:nvSpPr>
        <p:spPr>
          <a:xfrm>
            <a:off x="6758905" y="2222729"/>
            <a:ext cx="2849526" cy="171528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lvl="1" algn="ctr" defTabSz="444500">
              <a:spcBef>
                <a:spcPct val="0"/>
              </a:spcBef>
            </a:pPr>
            <a:r>
              <a:rPr lang="ru-RU" sz="14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Қоғамдық</a:t>
            </a:r>
            <a:r>
              <a:rPr lang="ru-RU" sz="14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4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тәртіп</a:t>
            </a:r>
            <a:r>
              <a:rPr lang="ru-RU" sz="14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, </a:t>
            </a:r>
            <a:r>
              <a:rPr lang="ru-RU" sz="14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қауіпсіздік</a:t>
            </a:r>
            <a:r>
              <a:rPr lang="ru-RU" sz="14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, </a:t>
            </a:r>
            <a:r>
              <a:rPr lang="ru-RU" sz="14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құқықтық</a:t>
            </a:r>
            <a:r>
              <a:rPr lang="ru-RU" sz="14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, </a:t>
            </a:r>
            <a:r>
              <a:rPr lang="ru-RU" sz="14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соттық</a:t>
            </a:r>
            <a:r>
              <a:rPr lang="ru-RU" sz="14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, </a:t>
            </a:r>
            <a:r>
              <a:rPr lang="ru-RU" sz="14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қылмыстық-атқарушылық</a:t>
            </a:r>
            <a:r>
              <a:rPr lang="ru-RU" sz="14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4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қызмет</a:t>
            </a:r>
            <a:endParaRPr lang="ru-RU" sz="14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marL="285750" indent="-285750" algn="ctr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39 433,4 млн. </a:t>
            </a:r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       </a:t>
            </a:r>
            <a:r>
              <a:rPr lang="ru-RU" sz="1600" b="1" kern="1200" dirty="0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                          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құқық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қорғау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қызметі</a:t>
            </a:r>
            <a:endParaRPr lang="ru-RU" sz="16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 algn="ctr" defTabSz="444500">
              <a:spcBef>
                <a:spcPct val="0"/>
              </a:spcBef>
            </a:pPr>
            <a:endParaRPr lang="ru-RU" sz="1200" kern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12" name="Диаграмма 4">
            <a:extLst>
              <a:ext uri="{FF2B5EF4-FFF2-40B4-BE49-F238E27FC236}">
                <a16:creationId xmlns:a16="http://schemas.microsoft.com/office/drawing/2014/main" id="{FD384E18-E482-466C-BFE7-F6A144E3BF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5979662"/>
              </p:ext>
            </p:extLst>
          </p:nvPr>
        </p:nvGraphicFramePr>
        <p:xfrm>
          <a:off x="136976" y="3937819"/>
          <a:ext cx="4941816" cy="2920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Object 1">
            <a:extLst>
              <a:ext uri="{FF2B5EF4-FFF2-40B4-BE49-F238E27FC236}">
                <a16:creationId xmlns:a16="http://schemas.microsoft.com/office/drawing/2014/main" id="{0CB326AD-42C8-4806-8294-C538D2B18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4967133"/>
              </p:ext>
            </p:extLst>
          </p:nvPr>
        </p:nvGraphicFramePr>
        <p:xfrm>
          <a:off x="5327613" y="4557486"/>
          <a:ext cx="4284921" cy="2300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A11F92E-A8DF-1F46-F587-C0B11AFF5C50}"/>
              </a:ext>
            </a:extLst>
          </p:cNvPr>
          <p:cNvSpPr txBox="1"/>
          <p:nvPr/>
        </p:nvSpPr>
        <p:spPr>
          <a:xfrm>
            <a:off x="2715465" y="5031314"/>
            <a:ext cx="1210004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200" b="1" dirty="0">
                <a:latin typeface="Cambria Math" pitchFamily="18" charset="0"/>
                <a:ea typeface="Cambria Math" pitchFamily="18" charset="0"/>
              </a:rPr>
              <a:t>43 042,5</a:t>
            </a:r>
          </a:p>
        </p:txBody>
      </p:sp>
    </p:spTree>
    <p:extLst>
      <p:ext uri="{BB962C8B-B14F-4D97-AF65-F5344CB8AC3E}">
        <p14:creationId xmlns:p14="http://schemas.microsoft.com/office/powerpoint/2010/main" val="216791774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36"/>
          <p:cNvSpPr>
            <a:spLocks noGrp="1"/>
          </p:cNvSpPr>
          <p:nvPr>
            <p:ph type="title"/>
          </p:nvPr>
        </p:nvSpPr>
        <p:spPr>
          <a:xfrm>
            <a:off x="290286" y="105084"/>
            <a:ext cx="2797668" cy="62063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400">
                <a:solidFill>
                  <a:srgbClr val="1F497D"/>
                </a:solidFill>
                <a:latin typeface="Myriad Pro Semibold"/>
                <a:ea typeface="Myriad Pro Semibold"/>
                <a:cs typeface="Myriad Pro Semibold"/>
                <a:sym typeface="Myriad Pro Semibold"/>
              </a:defRPr>
            </a:lvl1pPr>
          </a:lstStyle>
          <a:p>
            <a:pPr algn="ctr"/>
            <a:r>
              <a:rPr lang="ru-RU" sz="2900" b="1" kern="1200" dirty="0">
                <a:solidFill>
                  <a:schemeClr val="accent1">
                    <a:lumMod val="25000"/>
                  </a:schemeClr>
                </a:solidFill>
                <a:latin typeface="Cambria Math" pitchFamily="18" charset="0"/>
                <a:ea typeface="Cambria Math" pitchFamily="18" charset="0"/>
                <a:cs typeface="+mn-cs"/>
                <a:sym typeface="Calibri"/>
              </a:rPr>
              <a:t>НАҚТЫ СЕКТОР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701625" y="22200"/>
            <a:ext cx="4126991" cy="64632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r"/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ШЫҒЫНДАРДЫҢ ЖАЛПЫ КӨЛЕМІНЕН 911 757,1 </a:t>
            </a:r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МЛН.ТЕҢГЕ </a:t>
            </a:r>
            <a:endParaRPr lang="ru-RU" b="1" kern="1200" dirty="0">
              <a:solidFill>
                <a:schemeClr val="accent1">
                  <a:lumMod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27" name="AutoShape 249"/>
          <p:cNvCxnSpPr>
            <a:cxnSpLocks noChangeShapeType="1"/>
          </p:cNvCxnSpPr>
          <p:nvPr/>
        </p:nvCxnSpPr>
        <p:spPr bwMode="auto">
          <a:xfrm flipV="1">
            <a:off x="0" y="795647"/>
            <a:ext cx="5628904" cy="10821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aphicFrame>
        <p:nvGraphicFramePr>
          <p:cNvPr id="12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3075934"/>
              </p:ext>
            </p:extLst>
          </p:nvPr>
        </p:nvGraphicFramePr>
        <p:xfrm>
          <a:off x="3619825" y="440536"/>
          <a:ext cx="775530" cy="276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626337" y="6205251"/>
            <a:ext cx="130801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kern="1200" dirty="0">
                <a:solidFill>
                  <a:schemeClr val="accent1">
                    <a:lumMod val="25000"/>
                  </a:schemeClr>
                </a:solidFill>
                <a:latin typeface="Cambria Math" pitchFamily="18" charset="0"/>
                <a:ea typeface="Cambria Math" pitchFamily="18" charset="0"/>
                <a:cs typeface="+mn-cs"/>
              </a:rPr>
              <a:t>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80515" y="6207333"/>
            <a:ext cx="92394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67654" y="6202324"/>
            <a:ext cx="92394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0638" y="6207333"/>
            <a:ext cx="92394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80515" y="5927003"/>
            <a:ext cx="66442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endParaRPr lang="ru-RU" sz="12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26337" y="5610107"/>
            <a:ext cx="874183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endParaRPr lang="ru-RU" sz="12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0638" y="5745293"/>
            <a:ext cx="786533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endParaRPr lang="ru-RU" sz="12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998485" y="4827157"/>
            <a:ext cx="75426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endParaRPr lang="ru-RU" sz="12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28453" y="4814150"/>
            <a:ext cx="733822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endParaRPr lang="ru-RU" sz="12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48823" y="6190846"/>
            <a:ext cx="853440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endParaRPr lang="ru-RU" sz="12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425620" y="4304148"/>
            <a:ext cx="43041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kumimoji="0" lang="ru-RU" altLang="ru-RU" sz="1600" b="1" i="0" u="none" strike="noStrike" kern="1200" cap="none" spc="0" normalizeH="0" baseline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FillTx/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defRPr>
            </a:pPr>
            <a:r>
              <a:rPr lang="ru-RU" altLang="ru-RU" sz="1400" b="1" kern="1200" dirty="0">
                <a:solidFill>
                  <a:schemeClr val="accent1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2026 жылғы 1 </a:t>
            </a:r>
            <a:r>
              <a:rPr lang="ru-RU" altLang="ru-RU" sz="1400" b="1" kern="1200" dirty="0" err="1">
                <a:solidFill>
                  <a:schemeClr val="accent1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қазандағы</a:t>
            </a:r>
            <a:r>
              <a:rPr lang="ru-RU" altLang="ru-RU" sz="1400" b="1" kern="1200" dirty="0">
                <a:solidFill>
                  <a:schemeClr val="accent1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бюджеттің атқарылуы (млн.теңге)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257C403-A822-4485-AE79-FF28C72315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92" y="1140488"/>
            <a:ext cx="2242375" cy="1261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6258E93-D5E1-4C16-B5CF-E9A9817EC5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198" y="1107440"/>
            <a:ext cx="2099465" cy="1298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FBBC8C76-ADF4-43A6-991F-F68DDAA2746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216" y="1088424"/>
            <a:ext cx="2008457" cy="13198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B50FF2A7-660D-4035-BF1D-16EE25E39483}"/>
              </a:ext>
            </a:extLst>
          </p:cNvPr>
          <p:cNvSpPr/>
          <p:nvPr/>
        </p:nvSpPr>
        <p:spPr>
          <a:xfrm>
            <a:off x="1182150" y="2206610"/>
            <a:ext cx="2280378" cy="176744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lvl="1" algn="ctr"/>
            <a:r>
              <a:rPr lang="kk-KZ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ТКШ</a:t>
            </a:r>
          </a:p>
          <a:p>
            <a:pPr lvl="1" algn="ctr"/>
            <a:endParaRPr lang="kk-KZ" sz="10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 algn="ctr"/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482 374,5 </a:t>
            </a:r>
            <a:r>
              <a:rPr lang="kk-KZ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 теңге                </a:t>
            </a:r>
          </a:p>
          <a:p>
            <a:pPr lvl="1" algn="ctr"/>
            <a:r>
              <a:rPr lang="kk-KZ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сумен жабдықтау және су бұру жүйелерін дамыту</a:t>
            </a:r>
          </a:p>
          <a:p>
            <a:pPr lvl="1" algn="ctr" defTabSz="444500">
              <a:spcBef>
                <a:spcPct val="0"/>
              </a:spcBef>
              <a:buFontTx/>
              <a:buChar char="••"/>
            </a:pPr>
            <a:endParaRPr lang="ru-RU" sz="1000" dirty="0">
              <a:solidFill>
                <a:schemeClr val="accent1">
                  <a:lumMod val="25000"/>
                </a:schemeClr>
              </a:solidFill>
            </a:endParaRPr>
          </a:p>
          <a:p>
            <a:pPr marL="0" lvl="1" indent="0" algn="ctr" defTabSz="4445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har char="••"/>
            </a:pPr>
            <a:endParaRPr lang="ru-RU" sz="1000" kern="1200" dirty="0">
              <a:solidFill>
                <a:schemeClr val="bg2">
                  <a:lumMod val="7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33FD8E5F-011E-456B-9F6F-9366CDDB5F16}"/>
              </a:ext>
            </a:extLst>
          </p:cNvPr>
          <p:cNvSpPr/>
          <p:nvPr/>
        </p:nvSpPr>
        <p:spPr>
          <a:xfrm>
            <a:off x="4406620" y="2133600"/>
            <a:ext cx="2140484" cy="179996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lvl="1" algn="ctr"/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Көркейту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табиғатты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қорғау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   </a:t>
            </a:r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іс-шаралары</a:t>
            </a:r>
            <a:endParaRPr lang="ru-RU" sz="16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algn="ctr" fontAlgn="ctr"/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214 101,9 </a:t>
            </a:r>
            <a:r>
              <a:rPr lang="kk-KZ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 теңге 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       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елді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мекендерді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абаттандыру</a:t>
            </a:r>
            <a:endParaRPr lang="ru-RU" sz="16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78D2AB1A-E47E-41BF-BB0C-FD6A7856A43D}"/>
              </a:ext>
            </a:extLst>
          </p:cNvPr>
          <p:cNvSpPr/>
          <p:nvPr/>
        </p:nvSpPr>
        <p:spPr>
          <a:xfrm>
            <a:off x="7351776" y="2133600"/>
            <a:ext cx="2331997" cy="202387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marL="0" lvl="1" indent="0" algn="ctr" defTabSz="4445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kk-KZ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Көлік және коммуникация</a:t>
            </a:r>
            <a:endParaRPr lang="ru-RU" sz="16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 algn="ctr" defTabSz="444500">
              <a:spcBef>
                <a:spcPct val="0"/>
              </a:spcBef>
            </a:pPr>
            <a:r>
              <a:rPr lang="kk-KZ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215 280,7 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млн. </a:t>
            </a:r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  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көлік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коммуникация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саласында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басқа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да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қызмет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көрс</a:t>
            </a:r>
            <a:r>
              <a:rPr lang="ru-RU" sz="1400" dirty="0" err="1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ету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lvl="1" algn="ctr" defTabSz="444500">
              <a:spcBef>
                <a:spcPct val="0"/>
              </a:spcBef>
              <a:buFontTx/>
              <a:buChar char="••"/>
            </a:pPr>
            <a:endParaRPr lang="ru-RU" sz="1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graphicFrame>
        <p:nvGraphicFramePr>
          <p:cNvPr id="30" name="Диаграмма 4">
            <a:extLst>
              <a:ext uri="{FF2B5EF4-FFF2-40B4-BE49-F238E27FC236}">
                <a16:creationId xmlns:a16="http://schemas.microsoft.com/office/drawing/2014/main" id="{29D96460-1372-4435-8D10-4F04EA9D89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3303118"/>
              </p:ext>
            </p:extLst>
          </p:nvPr>
        </p:nvGraphicFramePr>
        <p:xfrm>
          <a:off x="217264" y="4447956"/>
          <a:ext cx="4941887" cy="2283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D0F45C0D-DA3A-41D4-B8FD-C739F9BD4652}"/>
              </a:ext>
            </a:extLst>
          </p:cNvPr>
          <p:cNvSpPr txBox="1"/>
          <p:nvPr/>
        </p:nvSpPr>
        <p:spPr>
          <a:xfrm>
            <a:off x="2667584" y="5170347"/>
            <a:ext cx="811972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1200" b="1" kern="1200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792 808,4</a:t>
            </a:r>
            <a:endParaRPr lang="ru-RU" sz="12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6494E88-1BA0-4F21-8886-01C4DF213262}"/>
              </a:ext>
            </a:extLst>
          </p:cNvPr>
          <p:cNvSpPr txBox="1"/>
          <p:nvPr/>
        </p:nvSpPr>
        <p:spPr>
          <a:xfrm>
            <a:off x="371184" y="5847755"/>
            <a:ext cx="90966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1200" b="1" kern="1200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258 479,7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0D2D9F1-3E25-44EC-8AA0-5125DCA347D6}"/>
              </a:ext>
            </a:extLst>
          </p:cNvPr>
          <p:cNvSpPr txBox="1"/>
          <p:nvPr/>
        </p:nvSpPr>
        <p:spPr>
          <a:xfrm>
            <a:off x="1533999" y="5722491"/>
            <a:ext cx="811972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1200" b="1" kern="1200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342 380,2</a:t>
            </a:r>
          </a:p>
        </p:txBody>
      </p:sp>
      <p:graphicFrame>
        <p:nvGraphicFramePr>
          <p:cNvPr id="43" name="Object 1">
            <a:extLst>
              <a:ext uri="{FF2B5EF4-FFF2-40B4-BE49-F238E27FC236}">
                <a16:creationId xmlns:a16="http://schemas.microsoft.com/office/drawing/2014/main" id="{6AA97FF4-BB83-4DEC-B10A-5E854C23CB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2932745"/>
              </p:ext>
            </p:extLst>
          </p:nvPr>
        </p:nvGraphicFramePr>
        <p:xfrm>
          <a:off x="5311704" y="4799816"/>
          <a:ext cx="4476308" cy="2058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16791774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Другая 1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8CCE4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13183</TotalTime>
  <Words>1382</Words>
  <Application>Microsoft Office PowerPoint</Application>
  <PresentationFormat>Лист A4 (210x297 мм)</PresentationFormat>
  <Paragraphs>456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Book Antiqua</vt:lpstr>
      <vt:lpstr>Calibri</vt:lpstr>
      <vt:lpstr>Cambria</vt:lpstr>
      <vt:lpstr>Cambria Math</vt:lpstr>
      <vt:lpstr>Helvetica</vt:lpstr>
      <vt:lpstr>Microsoft Sans Serif</vt:lpstr>
      <vt:lpstr>Myriad Pro Semibold</vt:lpstr>
      <vt:lpstr>Times New Roman</vt:lpstr>
      <vt:lpstr>Тема Office</vt:lpstr>
      <vt:lpstr>Презентация PowerPoint</vt:lpstr>
      <vt:lpstr>Презентация PowerPoint</vt:lpstr>
      <vt:lpstr>2026 жылғы 1 қазанға Алматы қаласы бюджетінің құрылымы</vt:lpstr>
      <vt:lpstr>Презентация PowerPoint</vt:lpstr>
      <vt:lpstr>Презентация PowerPoint</vt:lpstr>
      <vt:lpstr>Презентация PowerPoint</vt:lpstr>
      <vt:lpstr>2026 жылғы 1 қазанға Алматы қаласы бюджетінің атқарылуы (млн.теңге)</vt:lpstr>
      <vt:lpstr>2023-2026 жылдарға арналған 1 қазанға кірістердің  түсімі  және  шығыстардың  атқарылуы</vt:lpstr>
      <vt:lpstr>2023-2026 жылдардағы 1 қыркүйекке Алматы қаласы бюджетінің атқарылуы </vt:lpstr>
      <vt:lpstr>ӘЛЕУМЕТТІК САЛА</vt:lpstr>
      <vt:lpstr>ҚОРҒАНЫС, ҚОҒАМДЫҚ ТӘРТІП  ЖӘНЕ ҚАУІПСІЗДІК</vt:lpstr>
      <vt:lpstr>НАҚТЫ СЕКТОР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РЕАЛИЗАЦИИ  ПРОГРАММЫ РАЗВИТИЯ «АЛМАТЫ-2020» ЗА 2016 ГОД</dc:title>
  <dc:creator>Indira</dc:creator>
  <cp:keywords>Бесконечная работа</cp:keywords>
  <cp:lastModifiedBy>Zhansulu Satbay</cp:lastModifiedBy>
  <cp:revision>1689</cp:revision>
  <cp:lastPrinted>2013-01-24T20:20:12Z</cp:lastPrinted>
  <dcterms:modified xsi:type="dcterms:W3CDTF">2026-10-22T07:11:53Z</dcterms:modified>
</cp:coreProperties>
</file>