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9" r:id="rId4"/>
    <p:sldId id="303" r:id="rId5"/>
    <p:sldId id="287" r:id="rId6"/>
    <p:sldId id="298" r:id="rId7"/>
    <p:sldId id="288" r:id="rId8"/>
    <p:sldId id="297" r:id="rId9"/>
    <p:sldId id="299" r:id="rId10"/>
    <p:sldId id="30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  <a:srgbClr val="66CCFF"/>
    <a:srgbClr val="99CCFF"/>
    <a:srgbClr val="CCCCFF"/>
    <a:srgbClr val="CCFF99"/>
    <a:srgbClr val="74BEFC"/>
    <a:srgbClr val="33CCFF"/>
    <a:srgbClr val="00CCFF"/>
    <a:srgbClr val="9CE9FE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640960" cy="2808312"/>
          </a:xfrm>
        </p:spPr>
        <p:txBody>
          <a:bodyPr>
            <a:noAutofit/>
          </a:bodyPr>
          <a:lstStyle/>
          <a:p>
            <a:pPr algn="ctr"/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54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 </a:t>
            </a:r>
            <a:b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экономиканың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сектор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КММ</a:t>
            </a:r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300" b="1" i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556" name="Picture 4" descr="http://www.heraldicum.ru/kazakstn/subjects/towns/images/shar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3801" y="-205533"/>
            <a:ext cx="1800199" cy="1652441"/>
          </a:xfrm>
          <a:prstGeom prst="rect">
            <a:avLst/>
          </a:prstGeom>
          <a:noFill/>
        </p:spPr>
      </p:pic>
      <p:pic>
        <p:nvPicPr>
          <p:cNvPr id="14" name="Рисунок 13" descr="C:\Users\User\Desktop\Скриншот 2017-11-14 07_41_30.pn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73016"/>
            <a:ext cx="7560840" cy="31683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863634"/>
            <a:ext cx="8786842" cy="559781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>
                <a:solidFill>
                  <a:schemeClr val="bg1">
                    <a:lumMod val="75000"/>
                  </a:schemeClr>
                </a:solidFill>
              </a:rPr>
              <a:t>	      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назарыңызға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КММ-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қалыптастырылды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17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154/52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сессиясында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бекітілді</a:t>
            </a:r>
            <a:endParaRPr lang="ru-RU" altLang="ru-RU" sz="2200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	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6126"/>
            <a:ext cx="8329642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ҚҰРМЕТТІ БІЗДІҢ САЙТҚА КІРУШІЛЕР!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376742"/>
            <a:ext cx="8229600" cy="47799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заңнамада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жоспарланып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консервациялау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кешендерді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заңнамада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кенттер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мәслихатқа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әзірленетін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128" y="288032"/>
            <a:ext cx="6141368" cy="126876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КММ-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9" descr="http://www.buhonline.ru/Files/Modules/Course/video_287_l.jpg?t=13852367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646"/>
            <a:ext cx="2592288" cy="1170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-243408"/>
            <a:ext cx="8280920" cy="7391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Мекенжай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тіркелімі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реконструкциялау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күтіп-ұстау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Шалғайдағы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мектептерге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Ауданішілік қатынастарда жолаушыларды әлеуметтік маңызы бар тасымалдауды жүзеге асыру кезінде тасымалдаушылардың шығындарын субсидиялауды жүзеге асырады;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коммуналдық тұрғын үй қорынан тұрғын үйге мұқтаж азаматтарды есепке қоюды және олардың кезектілігін жүзеге асырады;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Ауданның елді мекендерін сумен, жылумен, электрмен және радиотелефон байланысымен қамтамасыз етуге жәрдемдеседі;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заңнамалық актілеріне сәйкес азаматтардың жекелеген санаттарын тұрғын үймен қамтамасыз етеді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түгендеу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жәрдемдеседі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1220719438"/>
              </p:ext>
            </p:extLst>
          </p:nvPr>
        </p:nvGraphicFramePr>
        <p:xfrm>
          <a:off x="0" y="1040886"/>
          <a:ext cx="8640959" cy="405786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24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6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57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40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0761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080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6407">
                <a:tc>
                  <a:txBody>
                    <a:bodyPr/>
                    <a:lstStyle/>
                    <a:p>
                      <a:pPr algn="r"/>
                      <a:r>
                        <a:rPr lang="kk-KZ" sz="1400" b="1" dirty="0">
                          <a:latin typeface="+mn-lt"/>
                          <a:cs typeface="+mn-cs"/>
                        </a:rPr>
                        <a:t>БАРЛЫҒЫ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1578379,0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666536,0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877684,0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170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810 001 «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жолаушылар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автомобиль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сәулет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68462,0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66810,0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67971,0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37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008   «Мемлекеттік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тұрғын үй қорын сақтауды ұйымдастыру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11936,0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12533,0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8407">
                <a:tc>
                  <a:txBody>
                    <a:bodyPr/>
                    <a:lstStyle/>
                    <a:p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012 «Ауылдық елді мекендерде сумен жабдықтау және су бұру жүйесінің жұмыс істеуі» 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121255,0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35889,0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37683,0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016  «Елді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мекендердің санитариясын қамтамасыз ету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5227,0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5720,0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6006,0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35322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2026-2028 ЖЫЛДАРҒА АРНАЛҒАН БЮДЖЕТТІК БАҒДАРЛАМАЛАР БОЙЫНША БӨЛІМНІҢ ШЫҒЫСТАРЫ:</a:t>
            </a:r>
          </a:p>
        </p:txBody>
      </p:sp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7468017"/>
              </p:ext>
            </p:extLst>
          </p:nvPr>
        </p:nvGraphicFramePr>
        <p:xfrm>
          <a:off x="7380312" y="804182"/>
          <a:ext cx="864096" cy="192405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571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="" xmlns:p14="http://schemas.microsoft.com/office/powerpoint/2010/main" val="2812612805"/>
              </p:ext>
            </p:extLst>
          </p:nvPr>
        </p:nvGraphicFramePr>
        <p:xfrm>
          <a:off x="22851" y="908720"/>
          <a:ext cx="8784975" cy="5627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6805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4275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99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1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026  «Аудандардың (облыстық маңызы бар қалалардың) коммуналдық меншігіндегі жылу желілерін пайдалануды ұйымдастыру» 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18994,0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4194,0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4404,0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1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810 043  «Автомобиль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жолдарының жұмыс істеуін қамтамасыз ету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85305,0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90515,0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95041,0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810 044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бар автомобиль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көшелерін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552,0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810 046   «Әлеуметтік маңызы бар қалалық (ауылдық) жолаушылар тасымалдарын субсидиялау»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45821,0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51472,0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54046,0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810 058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бұру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жүйесін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10021,0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400000,0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810 098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100000,0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810107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резерві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есенбінен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іс-шаралар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2630,0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810 113"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төмен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бюджеттерге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1120112,0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35322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8045186"/>
              </p:ext>
            </p:extLst>
          </p:nvPr>
        </p:nvGraphicFramePr>
        <p:xfrm>
          <a:off x="7524328" y="476672"/>
          <a:ext cx="1008112" cy="316327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6327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chemeClr val="tx1"/>
            </a:extrusionClr>
          </a:sp3d>
        </p:spPr>
        <p:txBody>
          <a:bodyPr lIns="0" rIns="0" bIns="0" anchor="b">
            <a:norm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үй-коммуналдық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көлігі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автомобиль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endParaRPr lang="ru-RU" sz="1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267744" y="980728"/>
            <a:ext cx="4968552" cy="108012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       2026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жыл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сомасы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68462,0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мың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теңге</a:t>
            </a:r>
            <a:endParaRPr lang="ru-RU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57425" y="1857063"/>
            <a:ext cx="4629150" cy="503237"/>
          </a:xfrm>
          <a:prstGeom prst="rect">
            <a:avLst/>
          </a:prstGeom>
          <a:noFill/>
          <a:ln>
            <a:noFill/>
          </a:ln>
        </p:spPr>
        <p:txBody>
          <a:bodyPr lIns="0" rIns="0" bIns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 rot="2843280">
            <a:off x="1253163" y="1111517"/>
            <a:ext cx="720080" cy="1276850"/>
          </a:xfrm>
          <a:prstGeom prst="curvedRightArrow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0" y="2348880"/>
            <a:ext cx="3563888" cy="2736304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Штат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санымен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бөлімді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ұстау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– 8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бірлік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мемлекеттік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қызметшілер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штаттан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тыс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қызметкерлер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– 5,25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бірлік</a:t>
            </a:r>
            <a:endParaRPr lang="ru-RU" alt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724128" y="2780928"/>
            <a:ext cx="3096344" cy="1224136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kk-KZ" altLang="ru-RU" b="1" dirty="0">
                <a:solidFill>
                  <a:schemeClr val="tx2">
                    <a:lumMod val="25000"/>
                  </a:schemeClr>
                </a:solidFill>
              </a:rPr>
              <a:t>Ел ішіндегі іссапарлар және қызметтік жүріп-тұру</a:t>
            </a:r>
            <a:endParaRPr lang="ru-RU" alt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7410" name="AutoShape 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2" name="Picture 14" descr="http://mtsz.tatarstan.ru/tat/file/news/33_4823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5184"/>
            <a:ext cx="3131840" cy="1772816"/>
          </a:xfrm>
          <a:prstGeom prst="rect">
            <a:avLst/>
          </a:prstGeom>
          <a:noFill/>
        </p:spPr>
      </p:pic>
      <p:graphicFrame>
        <p:nvGraphicFramePr>
          <p:cNvPr id="23" name="Group 26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86037637"/>
              </p:ext>
            </p:extLst>
          </p:nvPr>
        </p:nvGraphicFramePr>
        <p:xfrm>
          <a:off x="3383360" y="4581128"/>
          <a:ext cx="5581128" cy="2088232"/>
        </p:xfrm>
        <a:graphic>
          <a:graphicData uri="http://schemas.openxmlformats.org/drawingml/2006/table">
            <a:tbl>
              <a:tblPr/>
              <a:tblGrid>
                <a:gridCol w="55811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088232">
                <a:tc>
                  <a:txBody>
                    <a:bodyPr/>
                    <a:lstStyle/>
                    <a:p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бағдарламаның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түпкілікті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нәтижесі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жолаушылар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көлігі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автомобиль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жолдары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сәулет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бөлімі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қызметінің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істеуін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ұйымдастырушылық-құқықтық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ақпараттық-талдамалық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материалдық-техникалық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600" b="1" kern="1200" dirty="0">
                        <a:solidFill>
                          <a:schemeClr val="tx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27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Стрелка вниз 15"/>
          <p:cNvSpPr/>
          <p:nvPr/>
        </p:nvSpPr>
        <p:spPr>
          <a:xfrm>
            <a:off x="6516216" y="1844824"/>
            <a:ext cx="504056" cy="936104"/>
          </a:xfrm>
          <a:prstGeom prst="downArrow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755576" y="3501008"/>
            <a:ext cx="5400600" cy="2664296"/>
          </a:xfrm>
          <a:prstGeom prst="horizontalScroll">
            <a:avLst/>
          </a:prstGeom>
          <a:solidFill>
            <a:srgbClr val="CC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Орталықтандырылған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беру,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беруші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әкімдігінің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МКК</a:t>
            </a:r>
          </a:p>
        </p:txBody>
      </p:sp>
      <p:sp>
        <p:nvSpPr>
          <p:cNvPr id="7" name="Овал 6"/>
          <p:cNvSpPr/>
          <p:nvPr/>
        </p:nvSpPr>
        <p:spPr>
          <a:xfrm>
            <a:off x="251520" y="548680"/>
            <a:ext cx="5400600" cy="178219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бұру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</a:t>
            </a:r>
            <a:endParaRPr lang="ru-RU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411760" y="2492896"/>
            <a:ext cx="1080120" cy="115212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2896"/>
            <a:ext cx="2351071" cy="21972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25144"/>
            <a:ext cx="2785756" cy="18722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Documents and Settings\Пользователь\Рабочий стол\Фото кот\SAM_018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 l="20673" r="8654" b="35632"/>
          <a:stretch>
            <a:fillRect/>
          </a:stretch>
        </p:blipFill>
        <p:spPr bwMode="auto">
          <a:xfrm>
            <a:off x="6660232" y="188640"/>
            <a:ext cx="205346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0948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4355976" y="404664"/>
            <a:ext cx="4224528" cy="18836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санитариясын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2952328" cy="1584176"/>
          </a:xfrm>
        </p:spPr>
        <p:txBody>
          <a:bodyPr/>
          <a:lstStyle/>
          <a:p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Елді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мекендерді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абаттандыру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44008" y="3356992"/>
            <a:ext cx="3744416" cy="2232248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Павлодар </a:t>
            </a:r>
            <a:r>
              <a:rPr lang="ru-RU" b="1" dirty="0" err="1">
                <a:solidFill>
                  <a:schemeClr val="bg1"/>
                </a:solidFill>
              </a:rPr>
              <a:t>облысы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Шарбақты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ауданы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бойынша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соратын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жәндіктерге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қарсы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дезинсекциялық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көрсету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бойынша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санитарлық-эпидемиологиялық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мекемелерінің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қызметтері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>
            <a:off x="8100392" y="1988840"/>
            <a:ext cx="731520" cy="1368152"/>
          </a:xfrm>
          <a:prstGeom prst="curved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6" name="Picture 4" descr="http://astana.kz/data/media/news/images/56b268e650ed019320af1938a281633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3025518" cy="2016224"/>
          </a:xfrm>
          <a:prstGeom prst="rect">
            <a:avLst/>
          </a:prstGeom>
          <a:noFill/>
        </p:spPr>
      </p:pic>
      <p:pic>
        <p:nvPicPr>
          <p:cNvPr id="3078" name="Picture 6" descr="http://www.lovemother.su/images/dom-i-bit/domashnie-muravi-kak-izbavitsy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437112"/>
            <a:ext cx="263518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899592" y="476672"/>
            <a:ext cx="7704856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 ИНФРАҚҰРЫЛЫМЫН ДАМЫТУҒА АРНАЛҒАН БЮДЖЕТ ШЫҒЫСТАРЫ</a:t>
            </a:r>
          </a:p>
        </p:txBody>
      </p:sp>
      <p:sp>
        <p:nvSpPr>
          <p:cNvPr id="6" name="Овал 5"/>
          <p:cNvSpPr/>
          <p:nvPr/>
        </p:nvSpPr>
        <p:spPr>
          <a:xfrm>
            <a:off x="-180528" y="1700808"/>
            <a:ext cx="5400600" cy="216024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ЖҰМЫС ІСТЕУІН ҚАМТАМАСЫЗ ЕТУ </a:t>
            </a:r>
          </a:p>
          <a:p>
            <a:pPr algn="ctr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85305,0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2" name="Picture 9" descr="P1040074"/>
          <p:cNvPicPr>
            <a:picLocks noChangeAspect="1" noChangeArrowheads="1"/>
          </p:cNvPicPr>
          <p:nvPr/>
        </p:nvPicPr>
        <p:blipFill>
          <a:blip r:embed="rId2" cstate="print"/>
          <a:srcRect r="21311" b="11420"/>
          <a:stretch>
            <a:fillRect/>
          </a:stretch>
        </p:blipFill>
        <p:spPr bwMode="auto">
          <a:xfrm>
            <a:off x="4913580" y="3068960"/>
            <a:ext cx="3899438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5675</TotalTime>
  <Words>652</Words>
  <Application>Microsoft Office PowerPoint</Application>
  <PresentationFormat>Экран (4:3)</PresentationFormat>
  <Paragraphs>106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Tradeshow</vt:lpstr>
      <vt:lpstr>2026-2028 жылдарға арналған АЗАМАТТЫҚ БЮДЖЕТ  «Шарбақты ауданының экономиканың нақты сектор бөлімі» КММ </vt:lpstr>
      <vt:lpstr>ҚҰРМЕТТІ БІЗДІҢ САЙТҚА КІРУШІЛЕР!</vt:lpstr>
      <vt:lpstr>«Шарбақты ауданының экономиканың нақты сектор бөлімі» КММ-нің негізгі функциялары: </vt:lpstr>
      <vt:lpstr>Слайд 4</vt:lpstr>
      <vt:lpstr>2026-2028 ЖЫЛДАРҒА АРНАЛҒАН БЮДЖЕТТІК БАҒДАРЛАМАЛАР БОЙЫНША БӨЛІМНІҢ ШЫҒЫСТАРЫ:</vt:lpstr>
      <vt:lpstr>2026-2028 жылдарға арналған бюджеттік бағдарламалар бойынша бӨЛІМНІҢ шығыстары:</vt:lpstr>
      <vt:lpstr>Слайд 7</vt:lpstr>
      <vt:lpstr>Слайд 8</vt:lpstr>
      <vt:lpstr>Елді мекендерді абаттандыру: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Бухар-Жырауского района на 2014-2016 годы</dc:title>
  <dc:creator>Dasha</dc:creator>
  <cp:lastModifiedBy>User</cp:lastModifiedBy>
  <cp:revision>879</cp:revision>
  <dcterms:created xsi:type="dcterms:W3CDTF">2014-01-14T06:27:44Z</dcterms:created>
  <dcterms:modified xsi:type="dcterms:W3CDTF">2026-10-19T12:06:33Z</dcterms:modified>
</cp:coreProperties>
</file>