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352" r:id="rId2"/>
    <p:sldId id="361" r:id="rId3"/>
    <p:sldId id="353" r:id="rId4"/>
    <p:sldId id="362" r:id="rId5"/>
    <p:sldId id="345" r:id="rId6"/>
    <p:sldId id="363" r:id="rId7"/>
  </p:sldIdLst>
  <p:sldSz cx="9144000" cy="6858000" type="screen4x3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9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1541BD"/>
    <a:srgbClr val="3333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47" autoAdjust="0"/>
    <p:restoredTop sz="94585" autoAdjust="0"/>
  </p:normalViewPr>
  <p:slideViewPr>
    <p:cSldViewPr showGuides="1">
      <p:cViewPr varScale="1">
        <p:scale>
          <a:sx n="107" d="100"/>
          <a:sy n="107" d="100"/>
        </p:scale>
        <p:origin x="1476" y="108"/>
      </p:cViewPr>
      <p:guideLst>
        <p:guide orient="horz" pos="2160"/>
        <p:guide pos="2903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76663" y="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EE76749-D12D-4693-B4FA-4A2CAB89E67A}" type="datetimeFigureOut">
              <a:rPr lang="ru-RU"/>
              <a:t>21.10.2026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90838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76663" y="9429750"/>
            <a:ext cx="2890837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DCE67D3A-EDAA-41CD-A8AB-4F6CC5489261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276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750" y="4716463"/>
            <a:ext cx="5335588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 b="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8925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b="0">
                <a:cs typeface="+mn-cs"/>
              </a:defRPr>
            </a:lvl1pPr>
          </a:lstStyle>
          <a:p>
            <a:pPr>
              <a:defRPr/>
            </a:pPr>
            <a:fld id="{90EDEFD8-1404-43E2-A4AC-38C6F6179E37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2084388" y="754063"/>
            <a:ext cx="2500312" cy="372427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0328" tIns="45164" rIns="90328" bIns="45164" anchor="ctr"/>
          <a:lstStyle/>
          <a:p>
            <a:endParaRPr lang="ru-RU" altLang="ru-RU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666750" y="4716463"/>
            <a:ext cx="5334000" cy="4467225"/>
          </a:xfrm>
          <a:noFill/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ru-RU"/>
          </a:p>
        </p:txBody>
      </p:sp>
      <p:sp>
        <p:nvSpPr>
          <p:cNvPr id="20483" name="Верхний колонтитул 3"/>
          <p:cNvSpPr>
            <a:spLocks noGrp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endParaRPr lang="ru-RU">
              <a:cs typeface="Arial" panose="020B0604020202020204" pitchFamily="34" charset="0"/>
            </a:endParaRPr>
          </a:p>
        </p:txBody>
      </p:sp>
      <p:sp>
        <p:nvSpPr>
          <p:cNvPr id="20484" name="Номер слайда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45C0AF-84DE-4237-BD9C-9F2817272398}" type="slidenum">
              <a:rPr lang="ru-RU" smtClean="0">
                <a:cs typeface="Arial" panose="020B0604020202020204" pitchFamily="34" charset="0"/>
              </a:rPr>
              <a:t>5</a:t>
            </a:fld>
            <a:endParaRPr lang="ru-RU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38B312-47D2-46C4-890E-EBEFD1E1D92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F6AAE-EA49-4CF9-962B-442EB756BC9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AE33D6-B724-4178-816A-BFACD1185B93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DEA64E-A595-4C54-916D-37569493208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7B74A6-A227-45D8-A0A7-A7EEF079EB8C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C383E5-6C11-49B8-BA3D-988676B18B60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6449E-7FA0-46AD-93AA-E9A15E1131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C33247-F097-4AE8-AF05-06881C949D0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одним вырезанным скругленным углом 8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рямоугольный треугольник 11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Полилиния 9"/>
          <p:cNvSpPr/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10"/>
          <p:cNvSpPr/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9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876148-CB5E-4C8C-9100-3A2D84635C6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ADBC2-25CE-44E2-B9D2-1C35540910B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8B04A-F35B-4719-B11D-90D817D41C5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/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Полилиния 7"/>
          <p:cNvSpPr/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8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45720" rIns="0" bIns="0" numCol="1" anchor="b" anchorCtr="0" compatLnSpc="1"/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9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r>
              <a:rPr lang="ru-RU"/>
              <a:t>21</a:t>
            </a:r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11CC5C8-7BE2-42D8-8ABF-1B994E10BD63}" type="slidenum">
              <a:rPr lang="ru-RU"/>
              <a:t>‹#›</a:t>
            </a:fld>
            <a:endParaRPr lang="ru-RU"/>
          </a:p>
        </p:txBody>
      </p:sp>
      <p:grpSp>
        <p:nvGrpSpPr>
          <p:cNvPr id="1033" name="Группа 1"/>
          <p:cNvGrpSpPr/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3"/>
          <p:cNvSpPr>
            <a:spLocks noGrp="1" noChangeArrowheads="1"/>
          </p:cNvSpPr>
          <p:nvPr>
            <p:ph idx="1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/>
              <a:t> </a:t>
            </a:r>
            <a:r>
              <a:rPr lang="ru-RU" altLang="ru-RU"/>
              <a:t>«Аққулы ауданы әкімі </a:t>
            </a:r>
            <a:r>
              <a:rPr lang="ru-RU" altLang="ru-RU">
                <a:latin typeface="Calibri" panose="020F0502020204030204" pitchFamily="34" charset="0"/>
              </a:rPr>
              <a:t>аппараты» мемлекеттік мекемесінің </a:t>
            </a:r>
            <a:r>
              <a:rPr lang="ru-RU" altLang="ru-RU">
                <a:latin typeface="Arial" panose="020B0604020202020204" pitchFamily="34" charset="0"/>
              </a:rPr>
              <a:t>202</a:t>
            </a:r>
            <a:r>
              <a:rPr lang="en-US" altLang="ru-RU">
                <a:latin typeface="Arial" panose="020B0604020202020204" pitchFamily="34" charset="0"/>
              </a:rPr>
              <a:t>6</a:t>
            </a:r>
            <a:r>
              <a:rPr lang="ru-RU" altLang="ru-RU">
                <a:latin typeface="Arial" panose="020B0604020202020204" pitchFamily="34" charset="0"/>
              </a:rPr>
              <a:t>-202</a:t>
            </a:r>
            <a:r>
              <a:rPr lang="en-US" altLang="ru-RU">
                <a:latin typeface="Arial" panose="020B0604020202020204" pitchFamily="34" charset="0"/>
              </a:rPr>
              <a:t>8</a:t>
            </a:r>
            <a:r>
              <a:rPr lang="ru-RU" altLang="ru-RU">
                <a:latin typeface="Calibri" panose="020F0502020204030204" pitchFamily="34" charset="0"/>
              </a:rPr>
              <a:t> </a:t>
            </a:r>
            <a:r>
              <a:rPr lang="ru-RU" altLang="ru-RU">
                <a:latin typeface="Arial" panose="020B0604020202020204" pitchFamily="34" charset="0"/>
              </a:rPr>
              <a:t>жылдарға</a:t>
            </a:r>
            <a:r>
              <a:rPr lang="ru-RU" altLang="ru-RU">
                <a:latin typeface="Calibri" panose="020F0502020204030204" pitchFamily="34" charset="0"/>
              </a:rPr>
              <a:t> </a:t>
            </a:r>
            <a:r>
              <a:rPr lang="ru-RU" altLang="ru-RU" sz="1400">
                <a:solidFill>
                  <a:srgbClr val="FF0000"/>
                </a:solidFill>
                <a:latin typeface="Calibri" panose="020F0502020204030204" pitchFamily="34" charset="0"/>
              </a:rPr>
              <a:t>	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r>
              <a:rPr lang="ru-RU" altLang="ru-RU">
                <a:latin typeface="Calibri" panose="020F0502020204030204" pitchFamily="34" charset="0"/>
              </a:rPr>
              <a:t>Азаматтық бюджеті</a:t>
            </a:r>
            <a:r>
              <a:rPr lang="ru-RU" altLang="ru-RU"/>
              <a:t> </a:t>
            </a:r>
          </a:p>
          <a:p>
            <a:pPr algn="ctr" eaLnBrk="1" hangingPunct="1">
              <a:buFont typeface="Wingdings" panose="05000000000000000000" pitchFamily="2" charset="2"/>
              <a:buNone/>
            </a:pPr>
            <a:endParaRPr lang="ru-RU" altLang="ru-RU" sz="200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981075"/>
            <a:ext cx="8137525" cy="5761038"/>
          </a:xfrm>
        </p:spPr>
        <p:txBody>
          <a:bodyPr/>
          <a:lstStyle/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en-US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endParaRPr lang="ru-RU" altLang="ru-RU" sz="1400" dirty="0"/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altLang="ru-RU" sz="1400" dirty="0"/>
              <a:t>   </a:t>
            </a:r>
            <a:endParaRPr lang="ru-RU" alt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eaLnBrk="1" hangingPunct="1">
              <a:buNone/>
            </a:pP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әкімінің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аппараты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Қазақстан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Республикасының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Бюджет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Салық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кодекстеріне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Павлодар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облысының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2025–2028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жылдарға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арналған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әлеуметтік-экономикалық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даму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болжамына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сәйкес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қалыптастырылды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және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аудандық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мәслихатының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9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қазандағы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№ 223/54 «Аққулы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аудандық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мәслихатының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желтоқсандағы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№ 168/40 «2026–2028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жылдарға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арналған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бюджеті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шешіміне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өзгерістер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енгізу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шешімімен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сондай-ақ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әкімдігінің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2026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16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қазандағы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№ 1-01/202 «Аққулы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аудандық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мәслихатының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17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желтоқсандағы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№ 168/40 «2026–2028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жылдарға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арналған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ауданының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бюджеті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шешімін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іске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асыру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Аққулы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ауданы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әкімдігінің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жылғы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22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желтоқсандағы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№ 1-16/324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қаулысына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өзгерістер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енгізу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туралы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»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қаулысымен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400" i="1" dirty="0" err="1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нақтыланды</a:t>
            </a:r>
            <a:r>
              <a:rPr lang="ru-RU" sz="1400" i="1" dirty="0">
                <a:solidFill>
                  <a:srgbClr val="03485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ctr" eaLnBrk="1" hangingPunct="1"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202</a:t>
            </a:r>
            <a:r>
              <a:rPr lang="en-US" altLang="ru-RU" sz="1800" b="1" dirty="0">
                <a:latin typeface="Times New Roman" panose="02020603050405020304" pitchFamily="18" charset="0"/>
              </a:rPr>
              <a:t>6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269482,0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құрады</a:t>
            </a:r>
            <a:r>
              <a:rPr lang="ru-RU" sz="1800" b="1" dirty="0">
                <a:latin typeface="Times New Roman" panose="02020603050405020304" pitchFamily="18" charset="0"/>
              </a:rPr>
              <a:t>,</a:t>
            </a:r>
            <a:r>
              <a:rPr lang="ru-RU" dirty="0"/>
              <a:t> </a:t>
            </a:r>
            <a:endParaRPr lang="ru-RU" dirty="0">
              <a:latin typeface="Arial" panose="020B0604020202020204" pitchFamily="34" charset="0"/>
            </a:endParaRP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202</a:t>
            </a:r>
            <a:r>
              <a:rPr lang="en-US" altLang="ru-RU" sz="1800" b="1" dirty="0">
                <a:latin typeface="Times New Roman" panose="02020603050405020304" pitchFamily="18" charset="0"/>
              </a:rPr>
              <a:t>7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</a:t>
            </a:r>
            <a:r>
              <a:rPr lang="en-US" altLang="ru-RU" sz="1800" b="1" dirty="0">
                <a:latin typeface="Times New Roman" panose="02020603050405020304" pitchFamily="18" charset="0"/>
              </a:rPr>
              <a:t>8</a:t>
            </a:r>
            <a:r>
              <a:rPr lang="ru-RU" sz="1800" b="1" dirty="0">
                <a:latin typeface="Times New Roman" panose="02020603050405020304" pitchFamily="18" charset="0"/>
              </a:rPr>
              <a:t>9</a:t>
            </a:r>
            <a:r>
              <a:rPr lang="en-US" altLang="ru-RU" sz="1800" b="1" dirty="0">
                <a:latin typeface="Times New Roman" panose="02020603050405020304" pitchFamily="18" charset="0"/>
              </a:rPr>
              <a:t>571</a:t>
            </a:r>
            <a:r>
              <a:rPr lang="ru-RU" sz="1800" b="1" dirty="0">
                <a:latin typeface="Times New Roman" panose="02020603050405020304" pitchFamily="18" charset="0"/>
              </a:rPr>
              <a:t>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r>
              <a:rPr lang="ru-RU" sz="1800" b="1" dirty="0">
                <a:latin typeface="Times New Roman" panose="02020603050405020304" pitchFamily="18" charset="0"/>
              </a:rPr>
              <a:t>,</a:t>
            </a:r>
          </a:p>
          <a:p>
            <a:pPr algn="ctr" eaLnBrk="1" hangingPunct="1">
              <a:buFont typeface="Wingdings 2" panose="05020102010507070707" pitchFamily="18" charset="2"/>
              <a:buNone/>
            </a:pPr>
            <a:r>
              <a:rPr lang="ru-RU" sz="1800" b="1" dirty="0">
                <a:latin typeface="Times New Roman" panose="02020603050405020304" pitchFamily="18" charset="0"/>
              </a:rPr>
              <a:t>202</a:t>
            </a:r>
            <a:r>
              <a:rPr lang="en-US" altLang="ru-RU" sz="1800" b="1" dirty="0">
                <a:latin typeface="Times New Roman" panose="02020603050405020304" pitchFamily="18" charset="0"/>
              </a:rPr>
              <a:t>8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жылға</a:t>
            </a:r>
            <a:r>
              <a:rPr lang="ru-RU" sz="1800" b="1" dirty="0">
                <a:latin typeface="Times New Roman" panose="02020603050405020304" pitchFamily="18" charset="0"/>
              </a:rPr>
              <a:t> бюджет 2</a:t>
            </a:r>
            <a:r>
              <a:rPr lang="en-US" altLang="ru-RU" sz="1800" b="1" dirty="0">
                <a:latin typeface="Times New Roman" panose="02020603050405020304" pitchFamily="18" charset="0"/>
              </a:rPr>
              <a:t>65827</a:t>
            </a:r>
            <a:r>
              <a:rPr lang="ru-RU" sz="1800" b="1" dirty="0">
                <a:latin typeface="Times New Roman" panose="02020603050405020304" pitchFamily="18" charset="0"/>
              </a:rPr>
              <a:t>,0 </a:t>
            </a:r>
            <a:r>
              <a:rPr lang="ru-RU" sz="1800" b="1" dirty="0" err="1">
                <a:latin typeface="Times New Roman" panose="02020603050405020304" pitchFamily="18" charset="0"/>
              </a:rPr>
              <a:t>мың</a:t>
            </a:r>
            <a:r>
              <a:rPr lang="ru-RU" sz="1800" b="1" dirty="0">
                <a:latin typeface="Times New Roman" panose="02020603050405020304" pitchFamily="18" charset="0"/>
              </a:rPr>
              <a:t> </a:t>
            </a:r>
            <a:r>
              <a:rPr lang="ru-RU" sz="1800" b="1" dirty="0" err="1">
                <a:latin typeface="Times New Roman" panose="02020603050405020304" pitchFamily="18" charset="0"/>
              </a:rPr>
              <a:t>теңге</a:t>
            </a:r>
            <a:endParaRPr lang="ru-RU" sz="1400" b="1" dirty="0">
              <a:solidFill>
                <a:srgbClr val="FF0000"/>
              </a:solidFill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1400" dirty="0">
                <a:solidFill>
                  <a:srgbClr val="FF0000"/>
                </a:solidFill>
              </a:rPr>
              <a:t>	</a:t>
            </a:r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ru-RU" altLang="ru-RU" sz="2000" dirty="0"/>
          </a:p>
          <a:p>
            <a:pPr algn="just" eaLnBrk="1" hangingPunct="1">
              <a:buFont typeface="Wingdings" panose="05000000000000000000" pitchFamily="2" charset="2"/>
              <a:buNone/>
            </a:pPr>
            <a:r>
              <a:rPr lang="ru-RU" altLang="ru-RU" sz="2000" dirty="0">
                <a:cs typeface="Times New Roman" panose="02020603050405020304" pitchFamily="18" charset="0"/>
              </a:rPr>
              <a:t>	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"/>
          <p:cNvSpPr>
            <a:spLocks noChangeArrowheads="1"/>
          </p:cNvSpPr>
          <p:nvPr/>
        </p:nvSpPr>
        <p:spPr bwMode="auto">
          <a:xfrm>
            <a:off x="8172450" y="1268413"/>
            <a:ext cx="838200" cy="3816350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8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31 желтоқ-санда аяқ-талады</a:t>
            </a:r>
          </a:p>
        </p:txBody>
      </p:sp>
      <p:sp>
        <p:nvSpPr>
          <p:cNvPr id="17410" name="Text Box 2"/>
          <p:cNvSpPr txBox="1">
            <a:spLocks noChangeArrowheads="1"/>
          </p:cNvSpPr>
          <p:nvPr/>
        </p:nvSpPr>
        <p:spPr bwMode="auto">
          <a:xfrm>
            <a:off x="395288" y="260350"/>
            <a:ext cx="8542337" cy="129222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6800" rIns="90000" bIns="46800">
            <a:spAutoFit/>
          </a:bodyPr>
          <a:lstStyle/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>
              <a:solidFill>
                <a:srgbClr val="000000"/>
              </a:solidFill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r>
              <a:rPr lang="ru-RU" altLang="ru-RU" b="0"/>
              <a:t>Бюджеттің орындалуына келесі құжаттар негіз болады</a:t>
            </a:r>
            <a:r>
              <a:rPr lang="ru-RU" altLang="ru-RU"/>
              <a:t> </a:t>
            </a: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Bef>
                <a:spcPts val="1125"/>
              </a:spcBef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</a:pPr>
            <a:endParaRPr lang="ru-RU" altLang="ru-RU" sz="2400">
              <a:solidFill>
                <a:srgbClr val="03495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340" name="AutoShape 3"/>
          <p:cNvSpPr>
            <a:spLocks noChangeArrowheads="1"/>
          </p:cNvSpPr>
          <p:nvPr/>
        </p:nvSpPr>
        <p:spPr bwMode="auto">
          <a:xfrm>
            <a:off x="179388" y="1341438"/>
            <a:ext cx="762000" cy="3743325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1 қаңтар-дан баста-лады</a:t>
            </a:r>
          </a:p>
        </p:txBody>
      </p:sp>
      <p:sp>
        <p:nvSpPr>
          <p:cNvPr id="14341" name="AutoShape 4"/>
          <p:cNvSpPr>
            <a:spLocks noChangeArrowheads="1"/>
          </p:cNvSpPr>
          <p:nvPr/>
        </p:nvSpPr>
        <p:spPr bwMode="auto">
          <a:xfrm>
            <a:off x="1042988" y="1557338"/>
            <a:ext cx="6934200" cy="465137"/>
          </a:xfrm>
          <a:prstGeom prst="roundRect">
            <a:avLst>
              <a:gd name="adj" fmla="val 16667"/>
            </a:avLst>
          </a:prstGeom>
          <a:solidFill>
            <a:schemeClr val="bg2">
              <a:lumMod val="90000"/>
              <a:alpha val="72000"/>
            </a:schemeClr>
          </a:solidFill>
          <a:ln w="9360">
            <a:solidFill>
              <a:srgbClr val="000000"/>
            </a:solidFill>
            <a:miter lim="800000"/>
          </a:ln>
          <a:effectLst/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000">
                <a:solidFill>
                  <a:srgbClr val="000000"/>
                </a:solidFill>
              </a:rPr>
              <a:t>БЮДЖЕТТІҢ   АТҚАРЫЛУЫ</a:t>
            </a:r>
          </a:p>
        </p:txBody>
      </p:sp>
      <p:sp>
        <p:nvSpPr>
          <p:cNvPr id="17413" name="Line 5"/>
          <p:cNvSpPr>
            <a:spLocks noChangeShapeType="1"/>
          </p:cNvSpPr>
          <p:nvPr/>
        </p:nvSpPr>
        <p:spPr bwMode="auto">
          <a:xfrm>
            <a:off x="9144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AutoShape 6"/>
          <p:cNvSpPr>
            <a:spLocks noChangeArrowheads="1"/>
          </p:cNvSpPr>
          <p:nvPr/>
        </p:nvSpPr>
        <p:spPr bwMode="auto">
          <a:xfrm>
            <a:off x="1019175" y="2106613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</a:t>
            </a:r>
            <a:r>
              <a:rPr lang="ru-RU" altLang="ru-RU" sz="1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кодексі</a:t>
            </a:r>
          </a:p>
        </p:txBody>
      </p:sp>
      <p:sp>
        <p:nvSpPr>
          <p:cNvPr id="14344" name="AutoShape 7"/>
          <p:cNvSpPr>
            <a:spLocks noChangeArrowheads="1"/>
          </p:cNvSpPr>
          <p:nvPr/>
        </p:nvSpPr>
        <p:spPr bwMode="auto">
          <a:xfrm>
            <a:off x="1042988" y="2636838"/>
            <a:ext cx="6934200" cy="38100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 және жергілікті бюджет туралы мәслихат шешімі</a:t>
            </a:r>
          </a:p>
        </p:txBody>
      </p:sp>
      <p:sp>
        <p:nvSpPr>
          <p:cNvPr id="14345" name="AutoShape 8"/>
          <p:cNvSpPr>
            <a:spLocks noChangeArrowheads="1"/>
          </p:cNvSpPr>
          <p:nvPr/>
        </p:nvSpPr>
        <p:spPr bwMode="auto">
          <a:xfrm>
            <a:off x="1042988" y="3141663"/>
            <a:ext cx="6934200" cy="792162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 туралы заңның немесе жергілікті бюджет туралы мәслихат шешімдерінің орындалуы туралы Қазақстан Республикасы үкіметінің немесе әкімдігінің қаулылары</a:t>
            </a:r>
            <a:endParaRPr lang="ru-RU" altLang="ru-RU" sz="110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49" name="AutoShape 13"/>
          <p:cNvSpPr>
            <a:spLocks noChangeArrowheads="1"/>
          </p:cNvSpPr>
          <p:nvPr/>
        </p:nvSpPr>
        <p:spPr bwMode="auto">
          <a:xfrm>
            <a:off x="1042988" y="4149725"/>
            <a:ext cx="6934200" cy="455613"/>
          </a:xfrm>
          <a:prstGeom prst="roundRect">
            <a:avLst>
              <a:gd name="adj" fmla="val 16667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Мемлекеттік мекеменің міндеттемелерімен төлемдері бойынша жеке қаржыландыру жоспары</a:t>
            </a:r>
          </a:p>
        </p:txBody>
      </p:sp>
      <p:sp>
        <p:nvSpPr>
          <p:cNvPr id="14350" name="AutoShape 14"/>
          <p:cNvSpPr>
            <a:spLocks noChangeArrowheads="1"/>
          </p:cNvSpPr>
          <p:nvPr/>
        </p:nvSpPr>
        <p:spPr bwMode="auto">
          <a:xfrm>
            <a:off x="1042988" y="4797425"/>
            <a:ext cx="6934200" cy="488950"/>
          </a:xfrm>
          <a:prstGeom prst="roundRect">
            <a:avLst>
              <a:gd name="adj" fmla="val 16667"/>
            </a:avLst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90000" tIns="46800" rIns="90000" bIns="46800" anchor="ctr"/>
          <a:lstStyle/>
          <a:p>
            <a:pPr algn="ctr">
              <a:tabLst>
                <a:tab pos="0" algn="l"/>
                <a:tab pos="447675" algn="l"/>
                <a:tab pos="896620" algn="l"/>
                <a:tab pos="1346200" algn="l"/>
                <a:tab pos="1795145" algn="l"/>
                <a:tab pos="2244725" algn="l"/>
                <a:tab pos="2693670" algn="l"/>
                <a:tab pos="3143250" algn="l"/>
                <a:tab pos="3592195" algn="l"/>
                <a:tab pos="4041775" algn="l"/>
                <a:tab pos="4490720" algn="l"/>
                <a:tab pos="4940300" algn="l"/>
                <a:tab pos="5389245" algn="l"/>
                <a:tab pos="5838825" algn="l"/>
                <a:tab pos="6287770" algn="l"/>
                <a:tab pos="6737350" algn="l"/>
                <a:tab pos="7186295" algn="l"/>
                <a:tab pos="7635875" algn="l"/>
                <a:tab pos="8084820" algn="l"/>
                <a:tab pos="8534400" algn="l"/>
                <a:tab pos="8983345" algn="l"/>
              </a:tabLst>
              <a:defRPr/>
            </a:pPr>
            <a:r>
              <a:rPr lang="ru-RU" altLang="ru-RU" sz="11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Бюджеттік кодекске сәйкес бюджеттің орналасу тәртібін анықтайтын нормативтік құқықтық актілер</a:t>
            </a:r>
          </a:p>
        </p:txBody>
      </p:sp>
      <p:sp>
        <p:nvSpPr>
          <p:cNvPr id="17419" name="Line 15"/>
          <p:cNvSpPr>
            <a:spLocks noChangeShapeType="1"/>
          </p:cNvSpPr>
          <p:nvPr/>
        </p:nvSpPr>
        <p:spPr bwMode="auto">
          <a:xfrm>
            <a:off x="8001000" y="1524000"/>
            <a:ext cx="152400" cy="158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779463"/>
          </a:xfrm>
        </p:spPr>
        <p:txBody>
          <a:bodyPr/>
          <a:lstStyle/>
          <a:p>
            <a:pPr algn="ctr"/>
            <a:r>
              <a:rPr lang="ru-RU" sz="1400" b="1">
                <a:latin typeface="Times New Roman" panose="02020603050405020304" pitchFamily="18" charset="0"/>
              </a:rPr>
              <a:t>А</a:t>
            </a:r>
            <a:r>
              <a:rPr lang="en-US" sz="1400" b="1">
                <a:latin typeface="Times New Roman" panose="02020603050405020304" pitchFamily="18" charset="0"/>
              </a:rPr>
              <a:t>уданның</a:t>
            </a:r>
            <a:r>
              <a:rPr lang="ru-RU" sz="1400" b="1">
                <a:latin typeface="Times New Roman" panose="02020603050405020304" pitchFamily="18" charset="0"/>
              </a:rPr>
              <a:t> 202</a:t>
            </a:r>
            <a:r>
              <a:rPr lang="en-US" altLang="ru-RU" sz="1400" b="1">
                <a:latin typeface="Times New Roman" panose="02020603050405020304" pitchFamily="18" charset="0"/>
              </a:rPr>
              <a:t>5</a:t>
            </a:r>
            <a:r>
              <a:rPr lang="ru-RU" sz="1400" b="1">
                <a:latin typeface="Times New Roman" panose="02020603050405020304" pitchFamily="18" charset="0"/>
              </a:rPr>
              <a:t>-202</a:t>
            </a:r>
            <a:r>
              <a:rPr lang="en-US" altLang="ru-RU" sz="1400" b="1">
                <a:latin typeface="Times New Roman" panose="02020603050405020304" pitchFamily="18" charset="0"/>
              </a:rPr>
              <a:t>8</a:t>
            </a:r>
            <a:r>
              <a:rPr lang="ru-RU" sz="1400" b="1">
                <a:latin typeface="Times New Roman" panose="02020603050405020304" pitchFamily="18" charset="0"/>
              </a:rPr>
              <a:t> жылдарға арналған әлеуметтік-экономикалық </a:t>
            </a:r>
            <a:br>
              <a:rPr lang="ru-RU" sz="1400" b="1">
                <a:latin typeface="Times New Roman" panose="02020603050405020304" pitchFamily="18" charset="0"/>
              </a:rPr>
            </a:br>
            <a:r>
              <a:rPr lang="ru-RU" sz="1400" b="1">
                <a:latin typeface="Times New Roman" panose="02020603050405020304" pitchFamily="18" charset="0"/>
              </a:rPr>
              <a:t>дамуының негізгі көрсеткіштері</a:t>
            </a:r>
            <a:br>
              <a:rPr lang="ru-RU" sz="1400" b="1">
                <a:latin typeface="Times New Roman" panose="02020603050405020304" pitchFamily="18" charset="0"/>
              </a:rPr>
            </a:br>
            <a:endParaRPr lang="ru-RU" sz="1400" b="1">
              <a:latin typeface="Times New Roman" panose="02020603050405020304" pitchFamily="18" charset="0"/>
            </a:endParaRPr>
          </a:p>
        </p:txBody>
      </p:sp>
      <p:graphicFrame>
        <p:nvGraphicFramePr>
          <p:cNvPr id="23752" name="Group 200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984102850"/>
              </p:ext>
            </p:extLst>
          </p:nvPr>
        </p:nvGraphicFramePr>
        <p:xfrm>
          <a:off x="468313" y="1628775"/>
          <a:ext cx="8229600" cy="4389438"/>
        </p:xfrm>
        <a:graphic>
          <a:graphicData uri="http://schemas.openxmlformats.org/drawingml/2006/table">
            <a:tbl>
              <a:tblPr/>
              <a:tblGrid>
                <a:gridCol w="542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25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3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№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п/п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Көрсеткіштердің атауы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7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202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8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жыл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5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Жұмыссыздық деңгейі, жұмыс күшінің </a:t>
                      </a: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%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4,7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</a:t>
                      </a:r>
                      <a:r>
                        <a:rPr lang="ru-RU" sz="1400" dirty="0">
                          <a:latin typeface="Arial" panose="020B0604020202020204" pitchFamily="34" charset="0"/>
                        </a:rPr>
                        <a:t>8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4,6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" altLang="x-none" sz="1400" dirty="0">
                          <a:latin typeface="Arial" panose="020B0604020202020204" pitchFamily="34" charset="0"/>
                        </a:rPr>
                        <a:t>4,</a:t>
                      </a:r>
                      <a:r>
                        <a:rPr lang="ru-RU" altLang="x-none" sz="1400" dirty="0">
                          <a:latin typeface="Arial" panose="020B0604020202020204" pitchFamily="34" charset="0"/>
                        </a:rPr>
                        <a:t>7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2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Айлық есептік көрсеткіш (АЕК), теңге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3 932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4 325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4 6</a:t>
                      </a:r>
                      <a:r>
                        <a:rPr lang="ru-RU" sz="1400" dirty="0">
                          <a:latin typeface="Arial" panose="020B0604020202020204" pitchFamily="34" charset="0"/>
                        </a:rPr>
                        <a:t>93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ru-RU" altLang="en-US" sz="1400" dirty="0">
                          <a:latin typeface="Arial" panose="020B0604020202020204" pitchFamily="34" charset="0"/>
                        </a:rPr>
                        <a:t>5 022</a:t>
                      </a: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60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Ең төменгі жалақы, теңге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5" marB="457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fontAlgn="t" hangingPunct="1">
                        <a:buNone/>
                      </a:pPr>
                      <a:r>
                        <a:rPr lang="" altLang="x-none" sz="1400" dirty="0">
                          <a:latin typeface="Arial" panose="020B0604020202020204" pitchFamily="34" charset="0"/>
                        </a:rPr>
                        <a:t>85 000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39" marB="457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636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anose="05020102010507070707" pitchFamily="18" charset="2"/>
                        <a:buNone/>
                      </a:pPr>
                      <a:r>
                        <a:rPr kumimoji="0" lang="ru-R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Arial" panose="020B0604020202020204" pitchFamily="34" charset="0"/>
                        </a:rPr>
                        <a:t>Бір қызметкердің орташа айлық жалақысы, теңге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sz="1400" dirty="0">
                          <a:latin typeface="Arial" panose="020B0604020202020204" pitchFamily="34" charset="0"/>
                        </a:rPr>
                        <a:t>274 323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</a:rPr>
                        <a:t>305 148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sz="1400" dirty="0">
                          <a:latin typeface="Arial" panose="020B0604020202020204" pitchFamily="34" charset="0"/>
                        </a:rPr>
                        <a:t>311 250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10" marR="91410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</a:defRPr>
                      </a:lvl1pPr>
                      <a:lvl2pPr marL="457200" lvl="1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2pPr>
                      <a:lvl3pPr marL="914400" lvl="2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3pPr>
                      <a:lvl4pPr marL="1371600" lvl="3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4pPr>
                      <a:lvl5pPr marL="1828800" lvl="4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None/>
                        <a:defRPr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+mn-cs"/>
                        </a:defRPr>
                      </a:lvl5pPr>
                    </a:lstStyle>
                    <a:p>
                      <a:pPr lvl="0" algn="ctr" eaLnBrk="1" hangingPunct="1">
                        <a:buNone/>
                      </a:pPr>
                      <a:r>
                        <a:rPr lang="ru-RU" altLang="x-none" sz="1400" dirty="0">
                          <a:latin typeface="Arial" panose="020B0604020202020204" pitchFamily="34" charset="0"/>
                        </a:rPr>
                        <a:t>317 475</a:t>
                      </a:r>
                      <a:endParaRPr lang="ru-RU" altLang="en-US" sz="1400" dirty="0">
                        <a:latin typeface="Arial" panose="020B0604020202020204" pitchFamily="34" charset="0"/>
                      </a:endParaRPr>
                    </a:p>
                  </a:txBody>
                  <a:tcPr marL="91432" marR="91432" marT="45743" marB="4574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611188" y="836613"/>
            <a:ext cx="7705725" cy="504825"/>
          </a:xfrm>
        </p:spPr>
        <p:txBody>
          <a:bodyPr/>
          <a:lstStyle/>
          <a:p>
            <a:pPr algn="ctr" eaLnBrk="1" hangingPunct="1"/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1800" b="1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alt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жылға</a:t>
            </a:r>
            <a:r>
              <a:rPr lang="ru-RU" sz="1800" dirty="0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3495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ru-RU" sz="1800" dirty="0" err="1">
                <a:latin typeface="Times New Roman" panose="02020603050405020304" pitchFamily="18" charset="0"/>
              </a:rPr>
              <a:t>екеменің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бюджеті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br>
              <a:rPr lang="ru-RU" sz="1800" dirty="0">
                <a:latin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</a:rPr>
              <a:t>269482,0 </a:t>
            </a:r>
            <a:r>
              <a:rPr lang="ru-RU" sz="1800" dirty="0" err="1">
                <a:latin typeface="Times New Roman" panose="02020603050405020304" pitchFamily="18" charset="0"/>
              </a:rPr>
              <a:t>мың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теңгені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құрайды</a:t>
            </a:r>
            <a:r>
              <a:rPr lang="ru-RU" sz="1800" dirty="0">
                <a:latin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</a:rPr>
              <a:t>оның</a:t>
            </a:r>
            <a:r>
              <a:rPr lang="ru-RU" sz="1800" dirty="0">
                <a:latin typeface="Times New Roman" panose="02020603050405020304" pitchFamily="18" charset="0"/>
              </a:rPr>
              <a:t> </a:t>
            </a:r>
            <a:r>
              <a:rPr lang="ru-RU" sz="1800" dirty="0" err="1">
                <a:latin typeface="Times New Roman" panose="02020603050405020304" pitchFamily="18" charset="0"/>
              </a:rPr>
              <a:t>ішінде</a:t>
            </a:r>
            <a:r>
              <a:rPr lang="ru-RU" sz="1800" dirty="0">
                <a:latin typeface="Times New Roman" panose="02020603050405020304" pitchFamily="18" charset="0"/>
              </a:rPr>
              <a:t>:</a:t>
            </a:r>
            <a:r>
              <a:rPr lang="ru-RU" sz="1800" dirty="0"/>
              <a:t>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458" name="Номер слайда 7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</a:ln>
        </p:spPr>
        <p:txBody>
          <a:bodyPr wrap="square" numCol="1" anchorCtr="0" compatLnSpc="1"/>
          <a:lstStyle/>
          <a:p>
            <a:endParaRPr lang="ru-RU">
              <a:solidFill>
                <a:srgbClr val="045C75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9519" name="Group 6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8907430"/>
              </p:ext>
            </p:extLst>
          </p:nvPr>
        </p:nvGraphicFramePr>
        <p:xfrm>
          <a:off x="755650" y="1412875"/>
          <a:ext cx="7345363" cy="3809814"/>
        </p:xfrm>
        <a:graphic>
          <a:graphicData uri="http://schemas.openxmlformats.org/drawingml/2006/table">
            <a:tbl>
              <a:tblPr/>
              <a:tblGrid>
                <a:gridCol w="33004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2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90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1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8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kumimoji="0" lang="en-US" alt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жыл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 Аудан (облыстық маңызы бар қала) әкімінің қызметін қамтамасыз ету жөніндегі қызметтер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212491,0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214241,0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 Мемлекеттік органның күрделі шығыстары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4299,0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4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 Жалпыға бірдей әскери міндетті атқару шеңберіндегі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Жергілікті бюджет есебінен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10398,0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9762,0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10041,0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0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 Аудандық (қалалық) ауқымдағы дала өрттерінің, сондай-ақ мемлекеттік өртке қарсы қызмет органдары құрылмаған елді мекендерде өрттердің алдын алу және оларды сөндіру жөніндегі іс-шаралар</a:t>
                      </a: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37220,0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015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</a:t>
                      </a: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US" sz="1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есебінен</a:t>
                      </a:r>
                      <a:endParaRPr kumimoji="0" lang="kk-KZ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028 Облыстық бюджеттен бөлінетін трансферттер арқылы</a:t>
                      </a:r>
                      <a:endParaRPr kumimoji="0" 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37220,0</a:t>
                      </a:r>
                      <a:endParaRPr kumimoji="0" lang="kk-KZ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kk-KZ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1241,0</a:t>
                      </a:r>
                      <a:endParaRPr kumimoji="0" lang="en-US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67318,0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41545,0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 Төменгі тұрған бюджеттерге берілетін нысаналы ағымдағы трансферттер</a:t>
                      </a:r>
                      <a:endParaRPr kumimoji="0" lang="ru-RU" sz="2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nstantia" panose="02030602050306030303" pitchFamily="18" charset="0"/>
                        <a:cs typeface="Arial" panose="020B0604020202020204" pitchFamily="34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5000,0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0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0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r>
                        <a:rPr kumimoji="0" lang="kk-KZ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9482</a:t>
                      </a: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ru-RU" sz="1000" b="1" i="0" u="none" strike="noStrike" cap="none" normalizeH="0" baseline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289571,0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endParaRPr kumimoji="0" lang="en-US" altLang="ru-RU" sz="1000" b="1" i="0" u="none" strike="noStrike" cap="none" normalizeH="0" baseline="0" dirty="0">
                        <a:ln>
                          <a:noFill/>
                        </a:ln>
                        <a:solidFill>
                          <a:srgbClr val="03495C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40075" algn="ctr"/>
                        </a:tabLst>
                      </a:pPr>
                      <a:r>
                        <a:rPr kumimoji="0" lang="en-US" altLang="ru-RU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3495C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265827,0</a:t>
                      </a:r>
                    </a:p>
                  </a:txBody>
                  <a:tcPr marL="67525" marR="67525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9516" name="Прямоугольник 5"/>
          <p:cNvSpPr>
            <a:spLocks noChangeArrowheads="1"/>
          </p:cNvSpPr>
          <p:nvPr/>
        </p:nvSpPr>
        <p:spPr bwMode="auto">
          <a:xfrm>
            <a:off x="900113" y="4581525"/>
            <a:ext cx="7559675" cy="4619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endParaRPr lang="ru-RU" sz="2400"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84530" y="260350"/>
            <a:ext cx="8246745" cy="1870710"/>
          </a:xfrm>
        </p:spPr>
        <p:txBody>
          <a:bodyPr/>
          <a:lstStyle/>
          <a:p>
            <a:pPr algn="ctr" eaLnBrk="1" hangingPunct="1"/>
            <a:r>
              <a:rPr lang="ru-RU" sz="1400" b="1">
                <a:solidFill>
                  <a:schemeClr val="tx1"/>
                </a:solidFill>
              </a:rPr>
              <a:t>202</a:t>
            </a:r>
            <a:r>
              <a:rPr lang="en-US" altLang="ru-RU" sz="1400" b="1">
                <a:solidFill>
                  <a:schemeClr val="tx1"/>
                </a:solidFill>
              </a:rPr>
              <a:t>6</a:t>
            </a:r>
            <a:r>
              <a:rPr lang="ru-RU" sz="1400" b="1">
                <a:solidFill>
                  <a:schemeClr val="tx1"/>
                </a:solidFill>
              </a:rPr>
              <a:t> жылы бөлінген қосымша қаражат бойынша түсіндірме жазба</a:t>
            </a:r>
            <a:r>
              <a:rPr lang="ru-RU"/>
              <a:t> </a:t>
            </a:r>
          </a:p>
        </p:txBody>
      </p:sp>
      <p:sp>
        <p:nvSpPr>
          <p:cNvPr id="22530" name="Номер слайда 7"/>
          <p:cNvSpPr txBox="1">
            <a:spLocks noGrp="1"/>
          </p:cNvSpPr>
          <p:nvPr/>
        </p:nvSpPr>
        <p:spPr bwMode="auto">
          <a:xfrm>
            <a:off x="7924800" y="6356350"/>
            <a:ext cx="762000" cy="3651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0" tIns="0" rIns="0" bIns="0" anchor="b"/>
          <a:lstStyle/>
          <a:p>
            <a:pPr algn="r"/>
            <a:endParaRPr lang="ru-RU" sz="1200">
              <a:solidFill>
                <a:srgbClr val="045C75"/>
              </a:solidFill>
            </a:endParaRPr>
          </a:p>
        </p:txBody>
      </p:sp>
      <p:sp>
        <p:nvSpPr>
          <p:cNvPr id="22531" name="TextBox 10"/>
          <p:cNvSpPr txBox="1">
            <a:spLocks noChangeArrowheads="1"/>
          </p:cNvSpPr>
          <p:nvPr/>
        </p:nvSpPr>
        <p:spPr bwMode="auto">
          <a:xfrm>
            <a:off x="971550" y="5516563"/>
            <a:ext cx="7488238" cy="36988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2532" name="Rectangle 5"/>
          <p:cNvSpPr>
            <a:spLocks noChangeArrowheads="1"/>
          </p:cNvSpPr>
          <p:nvPr/>
        </p:nvSpPr>
        <p:spPr bwMode="auto">
          <a:xfrm>
            <a:off x="684213" y="2492375"/>
            <a:ext cx="7848600" cy="3416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lstStyle/>
          <a:p>
            <a:pPr algn="just"/>
            <a:r>
              <a:rPr lang="kk-KZ" altLang="en-US" sz="1200" dirty="0"/>
              <a:t>«Аудан (немесе облыстық маңызы бар қала) әкімінің қызметін қамтамасыз ету жөніндегі қызметтер» атты 122001015-бағдарламасы бойынша бюджетте 210 824,0 мың теңге көлемінде қаражат бекітілді. Осы соманың ішінен 11 840,0 мың теңге 159-шы шығыс санатына бөлінген болатын; қазіргі уақытта қосымша 500,0 мың теңге қажет, оның ішінде:</a:t>
            </a:r>
          </a:p>
          <a:p>
            <a:pPr algn="just"/>
            <a:r>
              <a:rPr lang="ru-RU" altLang="en-US" sz="1200" b="0" dirty="0"/>
              <a:t>-    159-шы «</a:t>
            </a:r>
            <a:r>
              <a:rPr lang="ru-RU" altLang="en-US" sz="1200" b="0" dirty="0" err="1"/>
              <a:t>Басқа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қызметтер</a:t>
            </a:r>
            <a:r>
              <a:rPr lang="ru-RU" altLang="en-US" sz="1200" b="0" dirty="0"/>
              <a:t> мен </a:t>
            </a:r>
            <a:r>
              <a:rPr lang="ru-RU" altLang="en-US" sz="1200" b="0" dirty="0" err="1"/>
              <a:t>жұмыстарға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ақы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төлеу</a:t>
            </a:r>
            <a:r>
              <a:rPr lang="ru-RU" altLang="en-US" sz="1200" b="0" dirty="0"/>
              <a:t>» </a:t>
            </a:r>
            <a:r>
              <a:rPr lang="ru-RU" altLang="en-US" sz="1200" b="0" dirty="0" err="1"/>
              <a:t>шығыс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санаты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бойынша</a:t>
            </a:r>
            <a:r>
              <a:rPr lang="ru-RU" altLang="en-US" sz="1200" b="0" dirty="0"/>
              <a:t> – 500,0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, </a:t>
            </a:r>
            <a:r>
              <a:rPr lang="ru-RU" altLang="en-US" sz="1200" b="0" dirty="0" err="1"/>
              <a:t>оның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ішінде</a:t>
            </a:r>
            <a:r>
              <a:rPr lang="ru-RU" altLang="en-US" sz="1200" b="0" dirty="0"/>
              <a:t>:</a:t>
            </a:r>
          </a:p>
          <a:p>
            <a:pPr marL="171450" indent="-171450" algn="just">
              <a:buFontTx/>
              <a:buChar char="-"/>
            </a:pPr>
            <a:r>
              <a:rPr lang="ru-RU" altLang="en-US" sz="1200" b="0" dirty="0" err="1"/>
              <a:t>гүл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композицияларын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жасау</a:t>
            </a:r>
            <a:r>
              <a:rPr lang="ru-RU" altLang="en-US" sz="1200" b="0" dirty="0"/>
              <a:t> – 200,0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; </a:t>
            </a:r>
            <a:r>
              <a:rPr lang="ru-RU" altLang="en-US" sz="1200" b="0" dirty="0" err="1"/>
              <a:t>бастапқы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бекітілген</a:t>
            </a:r>
            <a:r>
              <a:rPr lang="ru-RU" altLang="en-US" sz="1200" b="0" dirty="0"/>
              <a:t> бюджет 445,0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теңгені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құраған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еді</a:t>
            </a:r>
            <a:r>
              <a:rPr lang="ru-RU" altLang="en-US" sz="1200" b="0" dirty="0"/>
              <a:t>, </a:t>
            </a:r>
            <a:r>
              <a:rPr lang="ru-RU" altLang="en-US" sz="1200" b="0" dirty="0" err="1"/>
              <a:t>алайда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бағаның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өсуіне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және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марапатталушылар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санының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артуына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байланысты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қосымша</a:t>
            </a:r>
            <a:r>
              <a:rPr lang="ru-RU" altLang="en-US" sz="1200" b="0" dirty="0"/>
              <a:t> 200,0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қажет</a:t>
            </a:r>
            <a:r>
              <a:rPr lang="ru-RU" altLang="en-US" sz="1200" b="0" dirty="0"/>
              <a:t> (</a:t>
            </a:r>
            <a:r>
              <a:rPr lang="ru-RU" altLang="en-US" sz="1200" b="0" dirty="0" err="1"/>
              <a:t>әрқайсысы</a:t>
            </a:r>
            <a:r>
              <a:rPr lang="ru-RU" altLang="en-US" sz="1200" b="0" dirty="0"/>
              <a:t> 10 000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тұратын</a:t>
            </a:r>
            <a:r>
              <a:rPr lang="ru-RU" altLang="en-US" sz="1200" b="0" dirty="0"/>
              <a:t>, </a:t>
            </a:r>
            <a:r>
              <a:rPr lang="ru-RU" altLang="en-US" sz="1200" b="0" dirty="0" err="1"/>
              <a:t>ұзындығы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бір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метрлік</a:t>
            </a:r>
            <a:r>
              <a:rPr lang="ru-RU" altLang="en-US" sz="1200" b="0" dirty="0"/>
              <a:t> 20 </a:t>
            </a:r>
            <a:r>
              <a:rPr lang="ru-RU" altLang="en-US" sz="1200" b="0" dirty="0" err="1"/>
              <a:t>голландиялық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раушан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гүлі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үшін</a:t>
            </a:r>
            <a:r>
              <a:rPr lang="ru-RU" altLang="en-US" sz="1200" b="0" dirty="0"/>
              <a:t>).</a:t>
            </a:r>
          </a:p>
          <a:p>
            <a:pPr marL="171450" indent="-171450" algn="just">
              <a:buFontTx/>
              <a:buChar char="-"/>
            </a:pPr>
            <a:r>
              <a:rPr lang="ru-RU" altLang="en-US" sz="1200" b="0" dirty="0"/>
              <a:t>- </a:t>
            </a:r>
            <a:r>
              <a:rPr lang="ru-RU" altLang="en-US" sz="1200" b="0" dirty="0" err="1"/>
              <a:t>төсбелгілерді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дайындау</a:t>
            </a:r>
            <a:r>
              <a:rPr lang="ru-RU" altLang="en-US" sz="1200" b="0" dirty="0"/>
              <a:t> – 100,0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 («</a:t>
            </a:r>
            <a:r>
              <a:rPr lang="ru-RU" altLang="en-US" sz="1200" b="0" dirty="0" err="1"/>
              <a:t>Аққулы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ауданының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ішкі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саясат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бөлімі</a:t>
            </a:r>
            <a:r>
              <a:rPr lang="ru-RU" altLang="en-US" sz="1200" b="0" dirty="0"/>
              <a:t>» </a:t>
            </a:r>
            <a:r>
              <a:rPr lang="ru-RU" altLang="en-US" sz="1200" b="0" dirty="0" err="1"/>
              <a:t>мемлекеттік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мекемесінен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алынған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медальдар</a:t>
            </a:r>
            <a:r>
              <a:rPr lang="ru-RU" altLang="en-US" sz="1200" b="0" dirty="0"/>
              <a:t> «Павлодар </a:t>
            </a:r>
            <a:r>
              <a:rPr lang="ru-RU" altLang="en-US" sz="1200" b="0" dirty="0" err="1"/>
              <a:t>облысының</a:t>
            </a:r>
            <a:r>
              <a:rPr lang="ru-RU" altLang="en-US" sz="1200" b="0" dirty="0"/>
              <a:t> (</a:t>
            </a:r>
            <a:r>
              <a:rPr lang="ru-RU" altLang="en-US" sz="1200" b="0" dirty="0" err="1"/>
              <a:t>қаланың</a:t>
            </a:r>
            <a:r>
              <a:rPr lang="ru-RU" altLang="en-US" sz="1200" b="0" dirty="0"/>
              <a:t>, </a:t>
            </a:r>
            <a:r>
              <a:rPr lang="ru-RU" altLang="en-US" sz="1200" b="0" dirty="0" err="1"/>
              <a:t>ауданның</a:t>
            </a:r>
            <a:r>
              <a:rPr lang="ru-RU" altLang="en-US" sz="1200" b="0" dirty="0"/>
              <a:t>) </a:t>
            </a:r>
            <a:r>
              <a:rPr lang="ru-RU" altLang="en-US" sz="1200" b="0" dirty="0" err="1"/>
              <a:t>құрметті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азаматы</a:t>
            </a:r>
            <a:r>
              <a:rPr lang="ru-RU" altLang="en-US" sz="1200" b="0" dirty="0"/>
              <a:t>» </a:t>
            </a:r>
            <a:r>
              <a:rPr lang="ru-RU" altLang="en-US" sz="1200" b="0" dirty="0" err="1"/>
              <a:t>атағын</a:t>
            </a:r>
            <a:r>
              <a:rPr lang="ru-RU" altLang="en-US" sz="1200" b="0" dirty="0"/>
              <a:t> беру </a:t>
            </a:r>
            <a:r>
              <a:rPr lang="ru-RU" altLang="en-US" sz="1200" b="0" dirty="0" err="1"/>
              <a:t>қағидаларының</a:t>
            </a:r>
            <a:r>
              <a:rPr lang="ru-RU" altLang="en-US" sz="1200" b="0" dirty="0"/>
              <a:t> 2-қосымшасында </a:t>
            </a:r>
            <a:r>
              <a:rPr lang="ru-RU" altLang="en-US" sz="1200" b="0" dirty="0" err="1"/>
              <a:t>белгіленген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талаптарға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сәйкес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келмейді</a:t>
            </a:r>
            <a:r>
              <a:rPr lang="ru-RU" altLang="en-US" sz="1200" b="0" dirty="0"/>
              <a:t>). </a:t>
            </a:r>
            <a:r>
              <a:rPr lang="ru-RU" altLang="en-US" sz="1200" b="0" dirty="0" err="1"/>
              <a:t>Аталған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медальдарды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бекіту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кезінде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оларды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дайындауға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қаражат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бөлінбеген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болатын</a:t>
            </a:r>
            <a:r>
              <a:rPr lang="ru-RU" altLang="en-US" sz="1200" b="0" dirty="0"/>
              <a:t>. (</a:t>
            </a:r>
            <a:r>
              <a:rPr lang="ru-RU" altLang="en-US" sz="1200" b="0" dirty="0" err="1"/>
              <a:t>әрқайсысы</a:t>
            </a:r>
            <a:r>
              <a:rPr lang="ru-RU" altLang="en-US" sz="1200" b="0" dirty="0"/>
              <a:t> 5 000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тұратын</a:t>
            </a:r>
            <a:r>
              <a:rPr lang="ru-RU" altLang="en-US" sz="1200" b="0" dirty="0"/>
              <a:t> 20 </a:t>
            </a:r>
            <a:r>
              <a:rPr lang="ru-RU" altLang="en-US" sz="1200" b="0" dirty="0" err="1"/>
              <a:t>төсбелгі</a:t>
            </a:r>
            <a:r>
              <a:rPr lang="ru-RU" altLang="en-US" sz="1200" b="0" dirty="0"/>
              <a:t>)</a:t>
            </a:r>
          </a:p>
          <a:p>
            <a:pPr marL="171450" indent="-171450" algn="just">
              <a:buFontTx/>
              <a:buChar char="-"/>
            </a:pPr>
            <a:r>
              <a:rPr lang="ru-RU" altLang="en-US" sz="1200" b="0" dirty="0"/>
              <a:t>- </a:t>
            </a:r>
            <a:r>
              <a:rPr lang="ru-RU" altLang="en-US" sz="1200" b="0" dirty="0" err="1"/>
              <a:t>Қызметтік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көлік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құралдарына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ағымдағы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қызмет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көрсету</a:t>
            </a:r>
            <a:r>
              <a:rPr lang="ru-RU" altLang="en-US" sz="1200" b="0" dirty="0"/>
              <a:t> – 200,0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. </a:t>
            </a:r>
            <a:r>
              <a:rPr lang="ru-RU" altLang="en-US" sz="1200" b="0" dirty="0" err="1"/>
              <a:t>Бастапқы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бекітілген</a:t>
            </a:r>
            <a:r>
              <a:rPr lang="ru-RU" altLang="en-US" sz="1200" b="0" dirty="0"/>
              <a:t> бюджет 2 562,0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теңгені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құраған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еді</a:t>
            </a:r>
            <a:r>
              <a:rPr lang="ru-RU" altLang="en-US" sz="1200" b="0" dirty="0"/>
              <a:t>, </a:t>
            </a:r>
            <a:r>
              <a:rPr lang="ru-RU" altLang="en-US" sz="1200" b="0" dirty="0" err="1"/>
              <a:t>алайда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жөндеу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қызметтері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құнының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өсуіне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байланысты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бұл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қаражат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жеткіліксіз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болып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отыр</a:t>
            </a:r>
            <a:r>
              <a:rPr lang="ru-RU" altLang="en-US" sz="1200" b="0" dirty="0"/>
              <a:t>. </a:t>
            </a:r>
            <a:r>
              <a:rPr lang="ru-RU" altLang="en-US" sz="1200" b="0" dirty="0" err="1"/>
              <a:t>Аудан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әкімінің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қызметтік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көлігіне</a:t>
            </a:r>
            <a:r>
              <a:rPr lang="ru-RU" altLang="en-US" sz="1200" b="0" dirty="0"/>
              <a:t> (</a:t>
            </a:r>
            <a:r>
              <a:rPr lang="en-US" altLang="en-US" sz="1200" b="0" dirty="0"/>
              <a:t>Kia Sorento, </a:t>
            </a:r>
            <a:r>
              <a:rPr lang="ru-RU" altLang="en-US" sz="1200" b="0" dirty="0" err="1"/>
              <a:t>мемлекеттік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нөмірі</a:t>
            </a:r>
            <a:r>
              <a:rPr lang="ru-RU" altLang="en-US" sz="1200" b="0" dirty="0"/>
              <a:t> 754</a:t>
            </a:r>
            <a:r>
              <a:rPr lang="en-US" altLang="en-US" sz="1200" b="0" dirty="0"/>
              <a:t>AY14) </a:t>
            </a:r>
            <a:r>
              <a:rPr lang="ru-RU" altLang="en-US" sz="1200" b="0" dirty="0" err="1"/>
              <a:t>ағымдағы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қызмет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көрсету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үшін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қосымша</a:t>
            </a:r>
            <a:r>
              <a:rPr lang="ru-RU" altLang="en-US" sz="1200" b="0" dirty="0"/>
              <a:t> 200,0 </a:t>
            </a:r>
            <a:r>
              <a:rPr lang="ru-RU" altLang="en-US" sz="1200" b="0" dirty="0" err="1"/>
              <a:t>мың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теңге</a:t>
            </a:r>
            <a:r>
              <a:rPr lang="ru-RU" altLang="en-US" sz="1200" b="0" dirty="0"/>
              <a:t> </a:t>
            </a:r>
            <a:r>
              <a:rPr lang="ru-RU" altLang="en-US" sz="1200" b="0" dirty="0" err="1"/>
              <a:t>қажет</a:t>
            </a:r>
            <a:r>
              <a:rPr lang="ru-RU" altLang="en-US" sz="1200" b="0" dirty="0"/>
              <a:t>.</a:t>
            </a:r>
            <a:endParaRPr lang="en-US" altLang="en-US" sz="1200" b="0" dirty="0">
              <a:solidFill>
                <a:schemeClr val="tx1"/>
              </a:solidFill>
              <a:uFillTx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TS010352480</Template>
  <TotalTime>19</TotalTime>
  <Words>728</Words>
  <Application>Microsoft Office PowerPoint</Application>
  <PresentationFormat>Экран (4:3)</PresentationFormat>
  <Paragraphs>119</Paragraphs>
  <Slides>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Times New Roman</vt:lpstr>
      <vt:lpstr>Wingdings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Ауданның 2025-2028 жылдарға арналған әлеуметтік-экономикалық  дамуының негізгі көрсеткіштері </vt:lpstr>
      <vt:lpstr>                                   2026 жылға мекеменің бюджеті  269482,0 мың теңгені құрайды, оның ішінде: </vt:lpstr>
      <vt:lpstr>2026 жылы бөлінген қосымша қаражат бойынша түсіндірме жазба </vt:lpstr>
    </vt:vector>
  </TitlesOfParts>
  <Company>MF KBR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Проба 44</dc:title>
  <dc:creator>Ruslan</dc:creator>
  <cp:lastModifiedBy>Анна Алина</cp:lastModifiedBy>
  <cp:revision>2183</cp:revision>
  <dcterms:created xsi:type="dcterms:W3CDTF">2006-10-20T07:25:00Z</dcterms:created>
  <dcterms:modified xsi:type="dcterms:W3CDTF">2026-10-21T07:47:22Z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4401361DA67E46A2967E55EAB93F0B9A_12</vt:lpwstr>
  </property>
  <property fmtid="{D5CDD505-2E9C-101B-9397-08002B2CF9AE}" pid="3" name="KSOProductBuildVer">
    <vt:lpwstr>1049-12.1.0.27458</vt:lpwstr>
  </property>
</Properties>
</file>