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44" r:id="rId1"/>
  </p:sldMasterIdLst>
  <p:notesMasterIdLst>
    <p:notesMasterId r:id="rId9"/>
  </p:notesMasterIdLst>
  <p:handoutMasterIdLst>
    <p:handoutMasterId r:id="rId10"/>
  </p:handoutMasterIdLst>
  <p:sldIdLst>
    <p:sldId id="311" r:id="rId2"/>
    <p:sldId id="359" r:id="rId3"/>
    <p:sldId id="389" r:id="rId4"/>
    <p:sldId id="374" r:id="rId5"/>
    <p:sldId id="407" r:id="rId6"/>
    <p:sldId id="406" r:id="rId7"/>
    <p:sldId id="404" r:id="rId8"/>
  </p:sldIdLst>
  <p:sldSz cx="9144000" cy="6858000" type="screen4x3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2" autoAdjust="0"/>
    <p:restoredTop sz="92791" autoAdjust="0"/>
  </p:normalViewPr>
  <p:slideViewPr>
    <p:cSldViewPr snapToGrid="0">
      <p:cViewPr varScale="1">
        <p:scale>
          <a:sx n="113" d="100"/>
          <a:sy n="113" d="100"/>
        </p:scale>
        <p:origin x="1302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227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9BC00C59-EFC5-4BB5-99E8-28E70B14DA78}" type="datetimeFigureOut">
              <a:rPr lang="ru-RU" smtClean="0"/>
              <a:pPr/>
              <a:t>22.10.2026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901698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D54E3073-4C66-4D84-85D2-2795363AFE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30853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FC0AE2A4-4A11-4D14-9976-2061582199CC}" type="datetimeFigureOut">
              <a:rPr lang="ru-RU" smtClean="0"/>
              <a:pPr/>
              <a:t>22.10.2026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89038" y="1252538"/>
            <a:ext cx="45100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822269"/>
            <a:ext cx="5510530" cy="3945493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698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08AB948B-E96E-499F-AB57-46D9AADC4F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36072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AB948B-E96E-499F-AB57-46D9AADC4FBB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08958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AB948B-E96E-499F-AB57-46D9AADC4FBB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95432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9B8D0-C208-469B-82CF-581EB1BFFCA3}" type="datetime1">
              <a:rPr lang="ru-RU" smtClean="0"/>
              <a:pPr/>
              <a:t>22.10.2026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8EBCB-86E8-4CE8-985B-6BA5BDA93F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222709"/>
      </p:ext>
    </p:extLst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C0245-4C76-4948-B331-F68EDC8965DE}" type="datetime1">
              <a:rPr lang="ru-RU" smtClean="0"/>
              <a:pPr/>
              <a:t>22.10.2026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8EBCB-86E8-4CE8-985B-6BA5BDA93F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8475783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BB5B6-B46A-4977-8DD3-016902353895}" type="datetime1">
              <a:rPr lang="ru-RU" smtClean="0"/>
              <a:pPr/>
              <a:t>22.10.2026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8EBCB-86E8-4CE8-985B-6BA5BDA93F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2741032"/>
      </p:ext>
    </p:extLst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5C89A-0A4A-482B-9688-43AA01A9B19D}" type="datetime1">
              <a:rPr lang="ru-RU" smtClean="0"/>
              <a:pPr/>
              <a:t>22.10.2026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8EBCB-86E8-4CE8-985B-6BA5BDA93F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1372804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4CA29-8C38-49D7-9E09-925581D4AC73}" type="datetime1">
              <a:rPr lang="ru-RU" smtClean="0"/>
              <a:pPr/>
              <a:t>22.10.2026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8EBCB-86E8-4CE8-985B-6BA5BDA93F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123554"/>
      </p:ext>
    </p:extLst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7EE80-E7E0-453C-BB5A-BCB57A099E1A}" type="datetime1">
              <a:rPr lang="ru-RU" smtClean="0"/>
              <a:pPr/>
              <a:t>22.10.2026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8EBCB-86E8-4CE8-985B-6BA5BDA93F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0090185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EFB5B-5441-461D-BD1C-291C78C2A59C}" type="datetime1">
              <a:rPr lang="ru-RU" smtClean="0"/>
              <a:pPr/>
              <a:t>22.10.2026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8EBCB-86E8-4CE8-985B-6BA5BDA93F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1064534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3CF2D-FCB6-4BE2-ADD5-3440411C2113}" type="datetime1">
              <a:rPr lang="ru-RU" smtClean="0"/>
              <a:pPr/>
              <a:t>22.10.2026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8EBCB-86E8-4CE8-985B-6BA5BDA93F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6833578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F7BB6-4357-4C21-8162-E69D43D74FAF}" type="datetime1">
              <a:rPr lang="ru-RU" smtClean="0"/>
              <a:pPr/>
              <a:t>22.10.2026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8EBCB-86E8-4CE8-985B-6BA5BDA93F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4406965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5A3AD-897C-4FEF-A5B0-84DA3DE9784A}" type="datetime1">
              <a:rPr lang="ru-RU" smtClean="0"/>
              <a:pPr/>
              <a:t>22.10.2026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8EBCB-86E8-4CE8-985B-6BA5BDA93F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6019358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5A904-D6D7-41DE-BD7F-9BD7E4C77CDA}" type="datetime1">
              <a:rPr lang="ru-RU" smtClean="0"/>
              <a:pPr/>
              <a:t>22.10.2026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8EBCB-86E8-4CE8-985B-6BA5BDA93F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8505125"/>
      </p:ext>
    </p:extLst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64C502-7358-4271-9CCD-E4D44CB543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3119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4BDFA9-62DE-40B8-9428-6462B7769F3B}" type="datetime1">
              <a:rPr lang="ru-RU" smtClean="0"/>
              <a:pPr/>
              <a:t>22.10.2026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88EBCB-86E8-4CE8-985B-6BA5BDA93F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0851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5" r:id="rId1"/>
    <p:sldLayoutId id="2147484146" r:id="rId2"/>
    <p:sldLayoutId id="2147484147" r:id="rId3"/>
    <p:sldLayoutId id="2147484148" r:id="rId4"/>
    <p:sldLayoutId id="2147484149" r:id="rId5"/>
    <p:sldLayoutId id="2147484150" r:id="rId6"/>
    <p:sldLayoutId id="2147484151" r:id="rId7"/>
    <p:sldLayoutId id="2147484152" r:id="rId8"/>
    <p:sldLayoutId id="2147484153" r:id="rId9"/>
    <p:sldLayoutId id="2147484154" r:id="rId10"/>
    <p:sldLayoutId id="2147484155" r:id="rId11"/>
    <p:sldLayoutId id="2147484156" r:id="rId12"/>
  </p:sldLayoutIdLst>
  <p:transition>
    <p:fade thruBlk="1"/>
  </p:transition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165839"/>
            <a:ext cx="9180635" cy="1861038"/>
          </a:xfrm>
          <a:prstGeom prst="rect">
            <a:avLst/>
          </a:prstGeom>
          <a:gradFill flip="none" rotWithShape="1">
            <a:gsLst>
              <a:gs pos="0">
                <a:srgbClr val="990000"/>
              </a:gs>
              <a:gs pos="50000">
                <a:schemeClr val="accent2">
                  <a:lumMod val="60000"/>
                  <a:lumOff val="40000"/>
                </a:schemeClr>
              </a:gs>
              <a:gs pos="100000">
                <a:schemeClr val="bg1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843965">
              <a:defRPr/>
            </a:pPr>
            <a:endParaRPr lang="ru-RU" sz="1662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822554" y="1972973"/>
            <a:ext cx="7274169" cy="3662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/>
          <a:p>
            <a:pPr algn="ctr" defTabSz="843965">
              <a:defRPr/>
            </a:pPr>
            <a:r>
              <a:rPr lang="kk-KZ" sz="4000" b="1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«Аққулы ауданының экономиканың нақты сектор бөлімі » ММ 2026-2028 жылдарға арналған  Азаматтық кодексі </a:t>
            </a:r>
            <a:r>
              <a:rPr lang="ru-RU" sz="4000" b="1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defTabSz="843965">
              <a:defRPr/>
            </a:pPr>
            <a:r>
              <a:rPr lang="ru-RU" sz="3200" b="1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3200" b="1" dirty="0" err="1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бекіту</a:t>
            </a:r>
            <a:r>
              <a:rPr lang="ru-RU" sz="3200" b="1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есебімен</a:t>
            </a:r>
            <a:r>
              <a:rPr lang="ru-RU" sz="3200" b="1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882398897"/>
      </p:ext>
    </p:extLst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7490" y="288353"/>
            <a:ext cx="8640703" cy="4971905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spcBef>
                <a:spcPts val="0"/>
              </a:spcBef>
              <a:buNone/>
            </a:pPr>
            <a:endParaRPr lang="kk-KZ" sz="20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altLang="ru-RU" sz="2000" b="1" dirty="0" err="1">
                <a:solidFill>
                  <a:srgbClr val="0033CC"/>
                </a:solidFill>
              </a:rPr>
              <a:t>Құрметті</a:t>
            </a:r>
            <a:r>
              <a:rPr lang="ru-RU" altLang="ru-RU" sz="2000" b="1" dirty="0">
                <a:solidFill>
                  <a:srgbClr val="0033CC"/>
                </a:solidFill>
              </a:rPr>
              <a:t>  </a:t>
            </a:r>
            <a:r>
              <a:rPr lang="ru-RU" altLang="ru-RU" sz="2000" b="1" dirty="0" err="1">
                <a:solidFill>
                  <a:srgbClr val="0033CC"/>
                </a:solidFill>
              </a:rPr>
              <a:t>ауданның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тұрғындары</a:t>
            </a:r>
            <a:r>
              <a:rPr lang="ru-RU" altLang="ru-RU" sz="2000" b="1" dirty="0">
                <a:solidFill>
                  <a:srgbClr val="0033CC"/>
                </a:solidFill>
              </a:rPr>
              <a:t>!</a:t>
            </a:r>
            <a:endParaRPr lang="kk-KZ" sz="20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kk-KZ" sz="2000" b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  <a:buNone/>
            </a:pPr>
            <a:r>
              <a:rPr lang="ru-RU" altLang="ru-RU" sz="2000" dirty="0"/>
              <a:t>            </a:t>
            </a:r>
            <a:r>
              <a:rPr lang="ru-RU" altLang="ru-RU" sz="2000" dirty="0" err="1"/>
              <a:t>Сіздердің</a:t>
            </a:r>
            <a:r>
              <a:rPr lang="ru-RU" altLang="ru-RU" sz="2000" dirty="0"/>
              <a:t> </a:t>
            </a:r>
            <a:r>
              <a:rPr lang="ru-RU" altLang="ru-RU" sz="2000" dirty="0" err="1"/>
              <a:t>назарларыңызға</a:t>
            </a:r>
            <a:r>
              <a:rPr lang="ru-RU" altLang="ru-RU" sz="2000" dirty="0"/>
              <a:t> «</a:t>
            </a:r>
            <a:r>
              <a:rPr lang="ru-RU" altLang="ru-RU" sz="2000" dirty="0" err="1"/>
              <a:t>Аққулы</a:t>
            </a:r>
            <a:r>
              <a:rPr lang="ru-RU" altLang="ru-RU" sz="2000" dirty="0"/>
              <a:t> </a:t>
            </a:r>
            <a:r>
              <a:rPr lang="ru-RU" altLang="ru-RU" sz="2000" dirty="0" err="1"/>
              <a:t>ауданының</a:t>
            </a:r>
            <a:r>
              <a:rPr lang="ru-RU" altLang="ru-RU" sz="2000" dirty="0"/>
              <a:t> </a:t>
            </a:r>
            <a:r>
              <a:rPr lang="ru-RU" altLang="ru-RU" sz="2000" dirty="0" err="1"/>
              <a:t>экономиканың</a:t>
            </a:r>
            <a:r>
              <a:rPr lang="ru-RU" altLang="ru-RU" sz="2000" dirty="0"/>
              <a:t> </a:t>
            </a:r>
            <a:r>
              <a:rPr lang="ru-RU" altLang="ru-RU" sz="2000" dirty="0" err="1"/>
              <a:t>нақты</a:t>
            </a:r>
            <a:r>
              <a:rPr lang="ru-RU" altLang="ru-RU" sz="2000" dirty="0"/>
              <a:t> сектор </a:t>
            </a:r>
            <a:r>
              <a:rPr lang="ru-RU" altLang="ru-RU" sz="2000" dirty="0" err="1"/>
              <a:t>бөлімі</a:t>
            </a:r>
            <a:r>
              <a:rPr lang="ru-RU" altLang="ru-RU" sz="2000" dirty="0"/>
              <a:t>» </a:t>
            </a:r>
            <a:r>
              <a:rPr lang="ru-RU" altLang="ru-RU" sz="2000" dirty="0" err="1"/>
              <a:t>мемлекеттік</a:t>
            </a:r>
            <a:r>
              <a:rPr lang="ru-RU" altLang="ru-RU" sz="2000" dirty="0"/>
              <a:t> </a:t>
            </a:r>
            <a:r>
              <a:rPr lang="ru-RU" altLang="ru-RU" sz="2000" dirty="0" err="1"/>
              <a:t>мекемесінің</a:t>
            </a:r>
            <a:r>
              <a:rPr lang="ru-RU" altLang="ru-RU" sz="2000" dirty="0"/>
              <a:t> 2026-2028 </a:t>
            </a:r>
            <a:r>
              <a:rPr lang="ru-RU" altLang="ru-RU" sz="2000" dirty="0" err="1"/>
              <a:t>жылдарға</a:t>
            </a:r>
            <a:r>
              <a:rPr lang="ru-RU" altLang="ru-RU" sz="2000" dirty="0"/>
              <a:t> </a:t>
            </a:r>
            <a:r>
              <a:rPr lang="ru-RU" altLang="ru-RU" sz="2000" dirty="0" err="1"/>
              <a:t>арналған</a:t>
            </a:r>
            <a:r>
              <a:rPr lang="ru-RU" altLang="ru-RU" sz="2000" dirty="0"/>
              <a:t> </a:t>
            </a:r>
            <a:r>
              <a:rPr lang="ru-RU" altLang="ru-RU" sz="2000" dirty="0" err="1"/>
              <a:t>азаматтық</a:t>
            </a:r>
            <a:r>
              <a:rPr lang="ru-RU" altLang="ru-RU" sz="2000" dirty="0"/>
              <a:t> </a:t>
            </a:r>
            <a:r>
              <a:rPr lang="ru-RU" altLang="ru-RU" sz="2000" dirty="0" err="1"/>
              <a:t>бюджетін</a:t>
            </a:r>
            <a:r>
              <a:rPr lang="ru-RU" altLang="ru-RU" sz="2000" dirty="0"/>
              <a:t> </a:t>
            </a:r>
            <a:r>
              <a:rPr lang="ru-RU" altLang="ru-RU" sz="2000" dirty="0" err="1"/>
              <a:t>ұсынамыз</a:t>
            </a:r>
            <a:r>
              <a:rPr lang="ru-RU" altLang="ru-RU" sz="2000" dirty="0"/>
              <a:t>, </a:t>
            </a:r>
            <a:r>
              <a:rPr lang="ru-RU" altLang="ru-RU" sz="2000" dirty="0" err="1"/>
              <a:t>онда</a:t>
            </a:r>
            <a:r>
              <a:rPr lang="ru-RU" altLang="ru-RU" sz="2000" dirty="0"/>
              <a:t> </a:t>
            </a:r>
            <a:r>
              <a:rPr lang="ru-RU" altLang="ru-RU" sz="2000" dirty="0" err="1"/>
              <a:t>бюджеттік</a:t>
            </a:r>
            <a:r>
              <a:rPr lang="ru-RU" altLang="ru-RU" sz="2000" dirty="0"/>
              <a:t> </a:t>
            </a:r>
            <a:r>
              <a:rPr lang="ru-RU" altLang="ru-RU" sz="2000" dirty="0" err="1"/>
              <a:t>бағдарламалар</a:t>
            </a:r>
            <a:r>
              <a:rPr lang="ru-RU" altLang="ru-RU" sz="2000" dirty="0"/>
              <a:t> </a:t>
            </a:r>
            <a:r>
              <a:rPr lang="ru-RU" altLang="ru-RU" sz="2000" dirty="0" err="1"/>
              <a:t>және</a:t>
            </a:r>
            <a:r>
              <a:rPr lang="ru-RU" altLang="ru-RU" sz="2000" dirty="0"/>
              <a:t> </a:t>
            </a:r>
            <a:r>
              <a:rPr lang="ru-RU" altLang="ru-RU" sz="2000" dirty="0" err="1"/>
              <a:t>оларға</a:t>
            </a:r>
            <a:r>
              <a:rPr lang="ru-RU" altLang="ru-RU" sz="2000" dirty="0"/>
              <a:t> </a:t>
            </a:r>
            <a:r>
              <a:rPr lang="ru-RU" altLang="ru-RU" sz="2000" dirty="0" err="1"/>
              <a:t>жоспарланған</a:t>
            </a:r>
            <a:r>
              <a:rPr lang="ru-RU" altLang="ru-RU" sz="2000" dirty="0"/>
              <a:t> </a:t>
            </a:r>
            <a:r>
              <a:rPr lang="ru-RU" altLang="ru-RU" sz="2000" dirty="0" err="1"/>
              <a:t>шығындар</a:t>
            </a:r>
            <a:r>
              <a:rPr lang="ru-RU" altLang="ru-RU" sz="2000" dirty="0"/>
              <a:t> </a:t>
            </a:r>
            <a:r>
              <a:rPr lang="ru-RU" altLang="ru-RU" sz="2000" dirty="0" err="1"/>
              <a:t>туралы</a:t>
            </a:r>
            <a:r>
              <a:rPr lang="ru-RU" altLang="ru-RU" sz="2000" dirty="0"/>
              <a:t> </a:t>
            </a:r>
            <a:r>
              <a:rPr lang="ru-RU" altLang="ru-RU" sz="2000" dirty="0" err="1"/>
              <a:t>ақпарат</a:t>
            </a:r>
            <a:r>
              <a:rPr lang="ru-RU" altLang="ru-RU" sz="2000" dirty="0"/>
              <a:t> бар. </a:t>
            </a:r>
          </a:p>
          <a:p>
            <a:pPr algn="just">
              <a:lnSpc>
                <a:spcPct val="80000"/>
              </a:lnSpc>
              <a:buNone/>
            </a:pPr>
            <a:r>
              <a:rPr lang="ru-RU" altLang="ru-RU" sz="2000" dirty="0"/>
              <a:t>                    «Аққулы </a:t>
            </a:r>
            <a:r>
              <a:rPr lang="ru-RU" altLang="ru-RU" sz="2000" dirty="0" err="1"/>
              <a:t>ауданының</a:t>
            </a:r>
            <a:r>
              <a:rPr lang="ru-RU" altLang="ru-RU" sz="2000" dirty="0"/>
              <a:t> экономика </a:t>
            </a:r>
            <a:r>
              <a:rPr lang="ru-RU" altLang="ru-RU" sz="2000" dirty="0" err="1"/>
              <a:t>және</a:t>
            </a:r>
            <a:r>
              <a:rPr lang="ru-RU" altLang="ru-RU" sz="2000" dirty="0"/>
              <a:t> </a:t>
            </a:r>
            <a:r>
              <a:rPr lang="ru-RU" altLang="ru-RU" sz="2000" dirty="0" err="1"/>
              <a:t>бюджеттік</a:t>
            </a:r>
            <a:r>
              <a:rPr lang="ru-RU" altLang="ru-RU" sz="2000" dirty="0"/>
              <a:t> </a:t>
            </a:r>
            <a:r>
              <a:rPr lang="ru-RU" altLang="ru-RU" sz="2000" dirty="0" err="1"/>
              <a:t>жоспарлау</a:t>
            </a:r>
            <a:r>
              <a:rPr lang="ru-RU" altLang="ru-RU" sz="2000" dirty="0"/>
              <a:t> </a:t>
            </a:r>
            <a:r>
              <a:rPr lang="ru-RU" altLang="ru-RU" sz="2000" dirty="0" err="1"/>
              <a:t>бөлімі</a:t>
            </a:r>
            <a:r>
              <a:rPr lang="ru-RU" altLang="ru-RU" sz="2000" dirty="0"/>
              <a:t>» </a:t>
            </a:r>
            <a:r>
              <a:rPr lang="ru-RU" altLang="ru-RU" sz="2000" dirty="0" err="1"/>
              <a:t>мемлекеттік</a:t>
            </a:r>
            <a:r>
              <a:rPr lang="ru-RU" altLang="ru-RU" sz="2000" dirty="0"/>
              <a:t> </a:t>
            </a:r>
            <a:r>
              <a:rPr lang="ru-RU" altLang="ru-RU" sz="2000" dirty="0" err="1"/>
              <a:t>мекемесінің</a:t>
            </a:r>
            <a:r>
              <a:rPr lang="ru-RU" altLang="ru-RU" sz="2000" dirty="0"/>
              <a:t> 2026–2028 </a:t>
            </a:r>
            <a:r>
              <a:rPr lang="ru-RU" altLang="ru-RU" sz="2000" dirty="0" err="1"/>
              <a:t>жылдарға</a:t>
            </a:r>
            <a:r>
              <a:rPr lang="ru-RU" altLang="ru-RU" sz="2000" dirty="0"/>
              <a:t> </a:t>
            </a:r>
            <a:r>
              <a:rPr lang="ru-RU" altLang="ru-RU" sz="2000" dirty="0" err="1"/>
              <a:t>арналған</a:t>
            </a:r>
            <a:r>
              <a:rPr lang="ru-RU" altLang="ru-RU" sz="2000" dirty="0"/>
              <a:t> </a:t>
            </a:r>
            <a:r>
              <a:rPr lang="ru-RU" altLang="ru-RU" sz="2000" dirty="0" err="1"/>
              <a:t>бюджеті</a:t>
            </a:r>
            <a:r>
              <a:rPr lang="ru-RU" altLang="ru-RU" sz="2000" dirty="0"/>
              <a:t> </a:t>
            </a:r>
            <a:r>
              <a:rPr lang="ru-RU" altLang="ru-RU" sz="2000" dirty="0" err="1"/>
              <a:t>Қазақстан</a:t>
            </a:r>
            <a:r>
              <a:rPr lang="ru-RU" altLang="ru-RU" sz="2000" dirty="0"/>
              <a:t> </a:t>
            </a:r>
            <a:r>
              <a:rPr lang="ru-RU" altLang="ru-RU" sz="2000" dirty="0" err="1"/>
              <a:t>Республикасының</a:t>
            </a:r>
            <a:r>
              <a:rPr lang="ru-RU" altLang="ru-RU" sz="2000" dirty="0"/>
              <a:t> Бюджет </a:t>
            </a:r>
            <a:r>
              <a:rPr lang="ru-RU" altLang="ru-RU" sz="2000" dirty="0" err="1"/>
              <a:t>және</a:t>
            </a:r>
            <a:r>
              <a:rPr lang="ru-RU" altLang="ru-RU" sz="2000" dirty="0"/>
              <a:t> </a:t>
            </a:r>
            <a:r>
              <a:rPr lang="ru-RU" altLang="ru-RU" sz="2000" dirty="0" err="1"/>
              <a:t>Салық</a:t>
            </a:r>
            <a:r>
              <a:rPr lang="ru-RU" altLang="ru-RU" sz="2000" dirty="0"/>
              <a:t> </a:t>
            </a:r>
            <a:r>
              <a:rPr lang="ru-RU" altLang="ru-RU" sz="2000" dirty="0" err="1"/>
              <a:t>кодекстеріне</a:t>
            </a:r>
            <a:r>
              <a:rPr lang="ru-RU" altLang="ru-RU" sz="2000" dirty="0"/>
              <a:t>, Павлодар </a:t>
            </a:r>
            <a:r>
              <a:rPr lang="ru-RU" altLang="ru-RU" sz="2000" dirty="0" err="1"/>
              <a:t>облысының</a:t>
            </a:r>
            <a:r>
              <a:rPr lang="ru-RU" altLang="ru-RU" sz="2000" dirty="0"/>
              <a:t> 2025–2028 </a:t>
            </a:r>
            <a:r>
              <a:rPr lang="ru-RU" altLang="ru-RU" sz="2000" dirty="0" err="1"/>
              <a:t>жылдарға</a:t>
            </a:r>
            <a:r>
              <a:rPr lang="ru-RU" altLang="ru-RU" sz="2000" dirty="0"/>
              <a:t> </a:t>
            </a:r>
            <a:r>
              <a:rPr lang="ru-RU" altLang="ru-RU" sz="2000" dirty="0" err="1"/>
              <a:t>арналған</a:t>
            </a:r>
            <a:r>
              <a:rPr lang="ru-RU" altLang="ru-RU" sz="2000" dirty="0"/>
              <a:t> </a:t>
            </a:r>
            <a:r>
              <a:rPr lang="ru-RU" altLang="ru-RU" sz="2000" dirty="0" err="1"/>
              <a:t>әлеуметтік-экономикалық</a:t>
            </a:r>
            <a:r>
              <a:rPr lang="ru-RU" altLang="ru-RU" sz="2000" dirty="0"/>
              <a:t> даму </a:t>
            </a:r>
            <a:r>
              <a:rPr lang="ru-RU" altLang="ru-RU" sz="2000" dirty="0" err="1"/>
              <a:t>болжамына</a:t>
            </a:r>
            <a:r>
              <a:rPr lang="ru-RU" altLang="ru-RU" sz="2000" dirty="0"/>
              <a:t> </a:t>
            </a:r>
            <a:r>
              <a:rPr lang="ru-RU" altLang="ru-RU" sz="2000" dirty="0" err="1"/>
              <a:t>сәйкес</a:t>
            </a:r>
            <a:r>
              <a:rPr lang="ru-RU" altLang="ru-RU" sz="2000" dirty="0"/>
              <a:t> </a:t>
            </a:r>
            <a:r>
              <a:rPr lang="ru-RU" altLang="ru-RU" sz="2000" dirty="0" err="1"/>
              <a:t>қалыптастырылды</a:t>
            </a:r>
            <a:r>
              <a:rPr lang="ru-RU" altLang="ru-RU" sz="2000" dirty="0"/>
              <a:t> </a:t>
            </a:r>
            <a:r>
              <a:rPr lang="ru-RU" altLang="ru-RU" sz="2000" dirty="0" err="1"/>
              <a:t>және</a:t>
            </a:r>
            <a:r>
              <a:rPr lang="ru-RU" altLang="ru-RU" sz="2000" dirty="0"/>
              <a:t> Аққулы </a:t>
            </a:r>
            <a:r>
              <a:rPr lang="ru-RU" altLang="ru-RU" sz="2000" dirty="0" err="1"/>
              <a:t>аудандық</a:t>
            </a:r>
            <a:r>
              <a:rPr lang="ru-RU" altLang="ru-RU" sz="2000" dirty="0"/>
              <a:t> </a:t>
            </a:r>
            <a:r>
              <a:rPr lang="ru-RU" altLang="ru-RU" sz="2000" dirty="0" err="1"/>
              <a:t>мәслихатының</a:t>
            </a:r>
            <a:r>
              <a:rPr lang="ru-RU" altLang="ru-RU" sz="2000" dirty="0"/>
              <a:t> 2026 </a:t>
            </a:r>
            <a:r>
              <a:rPr lang="ru-RU" altLang="ru-RU" sz="2000" dirty="0" err="1"/>
              <a:t>жылғы</a:t>
            </a:r>
            <a:r>
              <a:rPr lang="ru-RU" altLang="ru-RU" sz="2000" dirty="0"/>
              <a:t> 9 </a:t>
            </a:r>
            <a:r>
              <a:rPr lang="ru-RU" altLang="ru-RU" sz="2000" dirty="0" err="1"/>
              <a:t>қазандағы</a:t>
            </a:r>
            <a:r>
              <a:rPr lang="ru-RU" altLang="ru-RU" sz="2000" dirty="0"/>
              <a:t> № 223/54 «Аққулы </a:t>
            </a:r>
            <a:r>
              <a:rPr lang="ru-RU" altLang="ru-RU" sz="2000" dirty="0" err="1"/>
              <a:t>ауданының</a:t>
            </a:r>
            <a:r>
              <a:rPr lang="ru-RU" altLang="ru-RU" sz="2000" dirty="0"/>
              <a:t> 2025 </a:t>
            </a:r>
            <a:r>
              <a:rPr lang="ru-RU" altLang="ru-RU" sz="2000" dirty="0" err="1"/>
              <a:t>жылғы</a:t>
            </a:r>
            <a:r>
              <a:rPr lang="ru-RU" altLang="ru-RU" sz="2000" dirty="0"/>
              <a:t> 17 </a:t>
            </a:r>
            <a:r>
              <a:rPr lang="ru-RU" altLang="ru-RU" sz="2000" dirty="0" err="1"/>
              <a:t>желтоқсандағы</a:t>
            </a:r>
            <a:r>
              <a:rPr lang="ru-RU" altLang="ru-RU" sz="2000" dirty="0"/>
              <a:t> № 168/40 „Аққулы </a:t>
            </a:r>
            <a:r>
              <a:rPr lang="ru-RU" altLang="ru-RU" sz="2000" dirty="0" err="1"/>
              <a:t>ауданының</a:t>
            </a:r>
            <a:r>
              <a:rPr lang="ru-RU" altLang="ru-RU" sz="2000" dirty="0"/>
              <a:t> 2026–2028 </a:t>
            </a:r>
            <a:r>
              <a:rPr lang="ru-RU" altLang="ru-RU" sz="2000" dirty="0" err="1"/>
              <a:t>жылдарға</a:t>
            </a:r>
            <a:r>
              <a:rPr lang="ru-RU" altLang="ru-RU" sz="2000" dirty="0"/>
              <a:t> </a:t>
            </a:r>
            <a:r>
              <a:rPr lang="ru-RU" altLang="ru-RU" sz="2000" dirty="0" err="1"/>
              <a:t>арналған</a:t>
            </a:r>
            <a:r>
              <a:rPr lang="ru-RU" altLang="ru-RU" sz="2000" dirty="0"/>
              <a:t> </a:t>
            </a:r>
            <a:r>
              <a:rPr lang="ru-RU" altLang="ru-RU" sz="2000" dirty="0" err="1"/>
              <a:t>бюджеті</a:t>
            </a:r>
            <a:r>
              <a:rPr lang="ru-RU" altLang="ru-RU" sz="2000" dirty="0"/>
              <a:t> </a:t>
            </a:r>
            <a:r>
              <a:rPr lang="ru-RU" altLang="ru-RU" sz="2000" dirty="0" err="1"/>
              <a:t>туралы</a:t>
            </a:r>
            <a:r>
              <a:rPr lang="ru-RU" altLang="ru-RU" sz="2000" dirty="0"/>
              <a:t>“ </a:t>
            </a:r>
            <a:r>
              <a:rPr lang="ru-RU" altLang="ru-RU" sz="2000" dirty="0" err="1"/>
              <a:t>шешіміне</a:t>
            </a:r>
            <a:r>
              <a:rPr lang="ru-RU" altLang="ru-RU" sz="2000" dirty="0"/>
              <a:t> </a:t>
            </a:r>
            <a:r>
              <a:rPr lang="ru-RU" altLang="ru-RU" sz="2000" dirty="0" err="1"/>
              <a:t>өзгерістер</a:t>
            </a:r>
            <a:r>
              <a:rPr lang="ru-RU" altLang="ru-RU" sz="2000" dirty="0"/>
              <a:t> </a:t>
            </a:r>
            <a:r>
              <a:rPr lang="ru-RU" altLang="ru-RU" sz="2000" dirty="0" err="1"/>
              <a:t>енгізу</a:t>
            </a:r>
            <a:r>
              <a:rPr lang="ru-RU" altLang="ru-RU" sz="2000" dirty="0"/>
              <a:t> </a:t>
            </a:r>
            <a:r>
              <a:rPr lang="ru-RU" altLang="ru-RU" sz="2000" dirty="0" err="1"/>
              <a:t>туралы</a:t>
            </a:r>
            <a:r>
              <a:rPr lang="ru-RU" altLang="ru-RU" sz="2000" dirty="0"/>
              <a:t>» </a:t>
            </a:r>
            <a:r>
              <a:rPr lang="ru-RU" altLang="ru-RU" sz="2000" dirty="0" err="1"/>
              <a:t>шешімімен</a:t>
            </a:r>
            <a:r>
              <a:rPr lang="ru-RU" altLang="ru-RU" sz="2000" dirty="0"/>
              <a:t>, </a:t>
            </a:r>
            <a:r>
              <a:rPr lang="ru-RU" altLang="ru-RU" sz="2000" dirty="0" err="1"/>
              <a:t>сондай-ақ</a:t>
            </a:r>
            <a:r>
              <a:rPr lang="ru-RU" altLang="ru-RU" sz="2000" dirty="0"/>
              <a:t> Аққулы </a:t>
            </a:r>
            <a:r>
              <a:rPr lang="ru-RU" altLang="ru-RU" sz="2000" dirty="0" err="1"/>
              <a:t>ауданы</a:t>
            </a:r>
            <a:r>
              <a:rPr lang="ru-RU" altLang="ru-RU" sz="2000" dirty="0"/>
              <a:t> </a:t>
            </a:r>
            <a:r>
              <a:rPr lang="ru-RU" altLang="ru-RU" sz="2000" dirty="0" err="1"/>
              <a:t>әкімдігінің</a:t>
            </a:r>
            <a:r>
              <a:rPr lang="ru-RU" altLang="ru-RU" sz="2000" dirty="0"/>
              <a:t> 2026 </a:t>
            </a:r>
            <a:r>
              <a:rPr lang="ru-RU" altLang="ru-RU" sz="2000" dirty="0" err="1"/>
              <a:t>жылғы</a:t>
            </a:r>
            <a:r>
              <a:rPr lang="ru-RU" altLang="ru-RU" sz="2000" dirty="0"/>
              <a:t> 16 </a:t>
            </a:r>
            <a:r>
              <a:rPr lang="ru-RU" altLang="ru-RU" sz="2000" dirty="0" err="1"/>
              <a:t>қазандағы</a:t>
            </a:r>
            <a:r>
              <a:rPr lang="ru-RU" altLang="ru-RU" sz="2000" dirty="0"/>
              <a:t> № 1-01/202 «Аққулы </a:t>
            </a:r>
            <a:r>
              <a:rPr lang="ru-RU" altLang="ru-RU" sz="2000" dirty="0" err="1"/>
              <a:t>ауданы</a:t>
            </a:r>
            <a:r>
              <a:rPr lang="ru-RU" altLang="ru-RU" sz="2000" dirty="0"/>
              <a:t> </a:t>
            </a:r>
            <a:r>
              <a:rPr lang="ru-RU" altLang="ru-RU" sz="2000" dirty="0" err="1"/>
              <a:t>әкімдігінің</a:t>
            </a:r>
            <a:r>
              <a:rPr lang="ru-RU" altLang="ru-RU" sz="2000" dirty="0"/>
              <a:t> 2025 </a:t>
            </a:r>
            <a:r>
              <a:rPr lang="ru-RU" altLang="ru-RU" sz="2000" dirty="0" err="1"/>
              <a:t>жылғы</a:t>
            </a:r>
            <a:r>
              <a:rPr lang="ru-RU" altLang="ru-RU" sz="2000" dirty="0"/>
              <a:t> 22 </a:t>
            </a:r>
            <a:r>
              <a:rPr lang="ru-RU" altLang="ru-RU" sz="2000" dirty="0" err="1"/>
              <a:t>желтоқсандағы</a:t>
            </a:r>
            <a:r>
              <a:rPr lang="ru-RU" altLang="ru-RU" sz="2000" dirty="0"/>
              <a:t> № 1-16/324 „Аққулы </a:t>
            </a:r>
            <a:r>
              <a:rPr lang="ru-RU" altLang="ru-RU" sz="2000" dirty="0" err="1"/>
              <a:t>аудандық</a:t>
            </a:r>
            <a:r>
              <a:rPr lang="ru-RU" altLang="ru-RU" sz="2000" dirty="0"/>
              <a:t> </a:t>
            </a:r>
            <a:r>
              <a:rPr lang="ru-RU" altLang="ru-RU" sz="2000" dirty="0" err="1"/>
              <a:t>мәслихатының</a:t>
            </a:r>
            <a:r>
              <a:rPr lang="ru-RU" altLang="ru-RU" sz="2000" dirty="0"/>
              <a:t> 2025 </a:t>
            </a:r>
            <a:r>
              <a:rPr lang="ru-RU" altLang="ru-RU" sz="2000" dirty="0" err="1"/>
              <a:t>жылғы</a:t>
            </a:r>
            <a:r>
              <a:rPr lang="ru-RU" altLang="ru-RU" sz="2000" dirty="0"/>
              <a:t> 17 </a:t>
            </a:r>
            <a:r>
              <a:rPr lang="ru-RU" altLang="ru-RU" sz="2000" dirty="0" err="1"/>
              <a:t>желтоқсандағы</a:t>
            </a:r>
            <a:r>
              <a:rPr lang="ru-RU" altLang="ru-RU" sz="2000" dirty="0"/>
              <a:t> № 168/40 „Аққулы </a:t>
            </a:r>
            <a:r>
              <a:rPr lang="ru-RU" altLang="ru-RU" sz="2000" dirty="0" err="1"/>
              <a:t>ауданының</a:t>
            </a:r>
            <a:r>
              <a:rPr lang="ru-RU" altLang="ru-RU" sz="2000" dirty="0"/>
              <a:t> 2026–2028 </a:t>
            </a:r>
            <a:r>
              <a:rPr lang="ru-RU" altLang="ru-RU" sz="2000" dirty="0" err="1"/>
              <a:t>жылдарға</a:t>
            </a:r>
            <a:r>
              <a:rPr lang="ru-RU" altLang="ru-RU" sz="2000" dirty="0"/>
              <a:t> </a:t>
            </a:r>
            <a:r>
              <a:rPr lang="ru-RU" altLang="ru-RU" sz="2000" dirty="0" err="1"/>
              <a:t>арналған</a:t>
            </a:r>
            <a:r>
              <a:rPr lang="ru-RU" altLang="ru-RU" sz="2000" dirty="0"/>
              <a:t> </a:t>
            </a:r>
            <a:r>
              <a:rPr lang="ru-RU" altLang="ru-RU" sz="2000" dirty="0" err="1"/>
              <a:t>бюджеті</a:t>
            </a:r>
            <a:r>
              <a:rPr lang="ru-RU" altLang="ru-RU" sz="2000" dirty="0"/>
              <a:t> </a:t>
            </a:r>
            <a:r>
              <a:rPr lang="ru-RU" altLang="ru-RU" sz="2000" dirty="0" err="1"/>
              <a:t>туралы</a:t>
            </a:r>
            <a:r>
              <a:rPr lang="ru-RU" altLang="ru-RU" sz="2000" dirty="0"/>
              <a:t>“ </a:t>
            </a:r>
            <a:r>
              <a:rPr lang="ru-RU" altLang="ru-RU" sz="2000" dirty="0" err="1"/>
              <a:t>шешімін</a:t>
            </a:r>
            <a:r>
              <a:rPr lang="ru-RU" altLang="ru-RU" sz="2000" dirty="0"/>
              <a:t> </a:t>
            </a:r>
            <a:r>
              <a:rPr lang="ru-RU" altLang="ru-RU" sz="2000" dirty="0" err="1"/>
              <a:t>іске</a:t>
            </a:r>
            <a:r>
              <a:rPr lang="ru-RU" altLang="ru-RU" sz="2000" dirty="0"/>
              <a:t> </a:t>
            </a:r>
            <a:r>
              <a:rPr lang="ru-RU" altLang="ru-RU" sz="2000" dirty="0" err="1"/>
              <a:t>асыру</a:t>
            </a:r>
            <a:r>
              <a:rPr lang="ru-RU" altLang="ru-RU" sz="2000" dirty="0"/>
              <a:t> </a:t>
            </a:r>
            <a:r>
              <a:rPr lang="ru-RU" altLang="ru-RU" sz="2000" dirty="0" err="1"/>
              <a:t>туралы</a:t>
            </a:r>
            <a:r>
              <a:rPr lang="ru-RU" altLang="ru-RU" sz="2000" dirty="0"/>
              <a:t>“ </a:t>
            </a:r>
            <a:r>
              <a:rPr lang="ru-RU" altLang="ru-RU" sz="2000" dirty="0" err="1"/>
              <a:t>қаулысына</a:t>
            </a:r>
            <a:r>
              <a:rPr lang="ru-RU" altLang="ru-RU" sz="2000" dirty="0"/>
              <a:t> </a:t>
            </a:r>
            <a:r>
              <a:rPr lang="ru-RU" altLang="ru-RU" sz="2000" dirty="0" err="1"/>
              <a:t>өзгерістер</a:t>
            </a:r>
            <a:r>
              <a:rPr lang="ru-RU" altLang="ru-RU" sz="2000" dirty="0"/>
              <a:t> </a:t>
            </a:r>
            <a:r>
              <a:rPr lang="ru-RU" altLang="ru-RU" sz="2000" dirty="0" err="1"/>
              <a:t>енгізу</a:t>
            </a:r>
            <a:r>
              <a:rPr lang="ru-RU" altLang="ru-RU" sz="2000" dirty="0"/>
              <a:t> </a:t>
            </a:r>
            <a:r>
              <a:rPr lang="ru-RU" altLang="ru-RU" sz="2000" dirty="0" err="1"/>
              <a:t>туралы</a:t>
            </a:r>
            <a:r>
              <a:rPr lang="ru-RU" altLang="ru-RU" sz="2000" dirty="0"/>
              <a:t>» </a:t>
            </a:r>
            <a:r>
              <a:rPr lang="ru-RU" altLang="ru-RU" sz="2000" dirty="0" err="1"/>
              <a:t>қаулысымен</a:t>
            </a:r>
            <a:r>
              <a:rPr lang="ru-RU" altLang="ru-RU" sz="2000" dirty="0"/>
              <a:t> </a:t>
            </a:r>
            <a:r>
              <a:rPr lang="ru-RU" altLang="ru-RU" sz="2000" dirty="0" err="1"/>
              <a:t>нақтыланды</a:t>
            </a:r>
            <a:r>
              <a:rPr lang="ru-RU" altLang="ru-RU" sz="2000" dirty="0"/>
              <a:t>.</a:t>
            </a:r>
            <a:endParaRPr lang="ru-RU" sz="2000" b="1" i="1" spc="-1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" name="Нашивка 16"/>
          <p:cNvSpPr/>
          <p:nvPr/>
        </p:nvSpPr>
        <p:spPr bwMode="auto">
          <a:xfrm>
            <a:off x="588685" y="288353"/>
            <a:ext cx="162003" cy="337231"/>
          </a:xfrm>
          <a:prstGeom prst="chevron">
            <a:avLst>
              <a:gd name="adj" fmla="val 55668"/>
            </a:avLst>
          </a:prstGeom>
          <a:solidFill>
            <a:schemeClr val="bg1"/>
          </a:solidFill>
          <a:ln w="3175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defTabSz="914273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4767363"/>
      </p:ext>
    </p:extLst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9161" y="0"/>
            <a:ext cx="8514736" cy="85254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                       </a:t>
            </a:r>
          </a:p>
          <a:p>
            <a:endParaRPr lang="ru-RU" sz="2000" b="1" dirty="0"/>
          </a:p>
          <a:p>
            <a:endParaRPr lang="ru-RU" sz="2000" b="1" dirty="0"/>
          </a:p>
          <a:p>
            <a:endParaRPr lang="ru-RU" sz="2000" b="1" dirty="0"/>
          </a:p>
          <a:p>
            <a:endParaRPr lang="ru-RU" sz="2000" b="1" dirty="0"/>
          </a:p>
          <a:p>
            <a:endParaRPr lang="ru-RU" sz="2000" b="1" dirty="0"/>
          </a:p>
          <a:p>
            <a:endParaRPr lang="ru-RU" sz="2000" b="1" dirty="0"/>
          </a:p>
          <a:p>
            <a:endParaRPr lang="ru-RU" sz="2000" b="1" dirty="0"/>
          </a:p>
          <a:p>
            <a:endParaRPr lang="ru-RU" sz="2000" b="1" dirty="0"/>
          </a:p>
          <a:p>
            <a:endParaRPr lang="ru-RU" sz="2000" b="1" dirty="0"/>
          </a:p>
          <a:p>
            <a:endParaRPr lang="ru-RU" sz="2000" b="1" dirty="0"/>
          </a:p>
          <a:p>
            <a:endParaRPr lang="ru-RU" sz="2000" b="1" dirty="0"/>
          </a:p>
          <a:p>
            <a:endParaRPr lang="ru-RU" sz="2000" b="1" dirty="0"/>
          </a:p>
          <a:p>
            <a:endParaRPr lang="ru-RU" sz="2000" b="1" dirty="0"/>
          </a:p>
          <a:p>
            <a:endParaRPr lang="ru-RU" sz="2000" b="1" dirty="0"/>
          </a:p>
          <a:p>
            <a:endParaRPr lang="ru-RU" sz="2000" b="1" dirty="0"/>
          </a:p>
          <a:p>
            <a:endParaRPr lang="ru-RU" sz="2000" b="1" dirty="0"/>
          </a:p>
          <a:p>
            <a:endParaRPr lang="ru-RU" sz="2000" b="1" dirty="0"/>
          </a:p>
          <a:p>
            <a:endParaRPr lang="ru-RU" sz="2000" b="1" dirty="0"/>
          </a:p>
          <a:p>
            <a:endParaRPr lang="ru-RU" sz="2000" b="1" dirty="0"/>
          </a:p>
          <a:p>
            <a:endParaRPr lang="ru-RU" sz="2000" b="1" dirty="0"/>
          </a:p>
          <a:p>
            <a:endParaRPr lang="ru-RU" sz="2000" b="1" dirty="0"/>
          </a:p>
          <a:p>
            <a:endParaRPr lang="ru-RU" sz="2000" b="1" dirty="0"/>
          </a:p>
          <a:p>
            <a:endParaRPr lang="ru-RU" sz="2000" b="1" dirty="0"/>
          </a:p>
          <a:p>
            <a:r>
              <a:rPr lang="ru-RU" sz="2000" b="1" dirty="0"/>
              <a:t>                           </a:t>
            </a:r>
            <a:endParaRPr lang="ru-RU" sz="1400" dirty="0"/>
          </a:p>
          <a:p>
            <a:r>
              <a:rPr lang="ru-RU" sz="1400" dirty="0"/>
              <a:t> </a:t>
            </a:r>
          </a:p>
          <a:p>
            <a:endParaRPr lang="ru-RU" sz="1400" dirty="0"/>
          </a:p>
          <a:p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75907" y="127590"/>
            <a:ext cx="753243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         2026-2028 </a:t>
            </a:r>
            <a:r>
              <a:rPr lang="ru-RU" sz="2000" b="1" dirty="0" err="1"/>
              <a:t>жылдарға</a:t>
            </a:r>
            <a:r>
              <a:rPr lang="ru-RU" sz="2000" b="1" dirty="0"/>
              <a:t> </a:t>
            </a:r>
            <a:r>
              <a:rPr lang="ru-RU" sz="2000" b="1" dirty="0" err="1"/>
              <a:t>арналған</a:t>
            </a:r>
            <a:r>
              <a:rPr lang="ru-RU" sz="2000" b="1" dirty="0"/>
              <a:t> </a:t>
            </a:r>
            <a:r>
              <a:rPr lang="ru-RU" sz="2000" b="1" dirty="0" err="1"/>
              <a:t>ауданның</a:t>
            </a:r>
            <a:endParaRPr lang="ru-RU" sz="2000" b="1" dirty="0"/>
          </a:p>
          <a:p>
            <a:r>
              <a:rPr lang="ru-RU" sz="2000" b="1" dirty="0"/>
              <a:t> </a:t>
            </a:r>
            <a:r>
              <a:rPr lang="ru-RU" sz="2000" b="1" dirty="0" err="1"/>
              <a:t>әлеуметтік-экономикалық</a:t>
            </a:r>
            <a:r>
              <a:rPr lang="ru-RU" sz="2000" b="1" dirty="0"/>
              <a:t> </a:t>
            </a:r>
            <a:r>
              <a:rPr lang="ru-RU" sz="2000" b="1" dirty="0" err="1"/>
              <a:t>дамуының</a:t>
            </a:r>
            <a:r>
              <a:rPr lang="ru-RU" sz="2000" b="1" dirty="0"/>
              <a:t> </a:t>
            </a:r>
            <a:r>
              <a:rPr lang="ru-RU" sz="2000" b="1" dirty="0" err="1"/>
              <a:t>негізгі</a:t>
            </a:r>
            <a:r>
              <a:rPr lang="ru-RU" sz="2000" b="1" dirty="0"/>
              <a:t> </a:t>
            </a:r>
            <a:r>
              <a:rPr lang="ru-RU" sz="2000" b="1" dirty="0" err="1"/>
              <a:t>көрсеткіштері</a:t>
            </a:r>
            <a:endParaRPr lang="ru-RU" sz="20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7866868"/>
              </p:ext>
            </p:extLst>
          </p:nvPr>
        </p:nvGraphicFramePr>
        <p:xfrm>
          <a:off x="627529" y="1048871"/>
          <a:ext cx="7936368" cy="43792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97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5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27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27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227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227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74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№ р/с</a:t>
                      </a:r>
                    </a:p>
                  </a:txBody>
                  <a:tcPr marL="91428" marR="91428" marT="45742" marB="45742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Көрсеткіш</a:t>
                      </a:r>
                      <a:r>
                        <a:rPr kumimoji="0" lang="ru-RU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kumimoji="0" lang="ru-RU" sz="16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атауы</a:t>
                      </a:r>
                      <a:endParaRPr kumimoji="0" lang="ru-RU" sz="16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89988" marR="89988" marT="46823" marB="468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2025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kumimoji="0" lang="ru-RU" sz="16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жыл</a:t>
                      </a:r>
                      <a:endParaRPr kumimoji="0" lang="ru-RU" sz="16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89988" marR="89988" marT="46823" marB="468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2026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жыл</a:t>
                      </a:r>
                      <a:endParaRPr kumimoji="0" lang="ru-RU" sz="16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89988" marR="89988" marT="46823" marB="468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2027 </a:t>
                      </a:r>
                      <a:r>
                        <a:rPr kumimoji="0" lang="ru-RU" sz="16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жыл</a:t>
                      </a:r>
                      <a:endParaRPr kumimoji="0" lang="ru-RU" sz="16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89988" marR="89988" marT="46823" marB="468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2028 </a:t>
                      </a:r>
                      <a:r>
                        <a:rPr kumimoji="0" lang="ru-RU" sz="16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жыл</a:t>
                      </a:r>
                      <a:endParaRPr kumimoji="0" lang="ru-RU" sz="16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89988" marR="89988" marT="46823" marB="46823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52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1</a:t>
                      </a:r>
                    </a:p>
                  </a:txBody>
                  <a:tcPr marL="91428" marR="91428" marT="45742" marB="45742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2</a:t>
                      </a:r>
                    </a:p>
                  </a:txBody>
                  <a:tcPr marL="91428" marR="91428" marT="45742" marB="45742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3</a:t>
                      </a:r>
                    </a:p>
                  </a:txBody>
                  <a:tcPr marL="91428" marR="91428" marT="45742" marB="45742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4</a:t>
                      </a:r>
                    </a:p>
                  </a:txBody>
                  <a:tcPr marL="91428" marR="91428" marT="45742" marB="45742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5</a:t>
                      </a:r>
                    </a:p>
                  </a:txBody>
                  <a:tcPr marL="91428" marR="91428" marT="45742" marB="45742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6</a:t>
                      </a:r>
                    </a:p>
                  </a:txBody>
                  <a:tcPr marL="91428" marR="91428" marT="45742" marB="45742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284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1</a:t>
                      </a:r>
                    </a:p>
                  </a:txBody>
                  <a:tcPr marL="91428" marR="91428" marT="45742" marB="4574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Жұмыссыздық</a:t>
                      </a:r>
                      <a:r>
                        <a:rPr kumimoji="0" lang="ru-RU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kumimoji="0" lang="ru-RU" sz="1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деңгейі</a:t>
                      </a:r>
                      <a:r>
                        <a:rPr kumimoji="0" lang="ru-RU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, </a:t>
                      </a:r>
                      <a:r>
                        <a:rPr kumimoji="0" lang="ru-RU" sz="1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жұмыс</a:t>
                      </a:r>
                      <a:r>
                        <a:rPr kumimoji="0" lang="ru-RU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kumimoji="0" lang="ru-RU" sz="1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күшінің</a:t>
                      </a:r>
                      <a:r>
                        <a:rPr kumimoji="0" lang="ru-RU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kumimoji="0" lang="ru-RU" sz="1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пайызы</a:t>
                      </a:r>
                      <a:endParaRPr kumimoji="0" lang="ru-RU" sz="1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1428" marR="91428" marT="45742" marB="45742" anchor="ctr" horzOverflow="overflow"/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400" dirty="0">
                          <a:latin typeface="Arial" panose="020B0604020202020204" pitchFamily="34" charset="0"/>
                        </a:rPr>
                        <a:t>4,7</a:t>
                      </a:r>
                      <a:endParaRPr lang="ru-RU" altLang="en-US" sz="1400" dirty="0">
                        <a:latin typeface="Arial" panose="020B0604020202020204" pitchFamily="34" charset="0"/>
                      </a:endParaRPr>
                    </a:p>
                  </a:txBody>
                  <a:tcPr marL="91410" marR="91410" marT="45729" marB="45729" anchor="ctr"/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400" dirty="0">
                          <a:latin typeface="Arial" panose="020B0604020202020204" pitchFamily="34" charset="0"/>
                        </a:rPr>
                        <a:t>4,</a:t>
                      </a:r>
                      <a:r>
                        <a:rPr lang="ru-RU" sz="1400" dirty="0">
                          <a:latin typeface="Arial" panose="020B0604020202020204" pitchFamily="34" charset="0"/>
                        </a:rPr>
                        <a:t>8</a:t>
                      </a:r>
                      <a:endParaRPr lang="ru-RU" altLang="en-US" sz="1400" dirty="0">
                        <a:latin typeface="Arial" panose="020B0604020202020204" pitchFamily="34" charset="0"/>
                      </a:endParaRPr>
                    </a:p>
                  </a:txBody>
                  <a:tcPr marL="91410" marR="91410" marT="45729" marB="45729" anchor="ctr"/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400" dirty="0">
                          <a:latin typeface="Arial" panose="020B0604020202020204" pitchFamily="34" charset="0"/>
                        </a:rPr>
                        <a:t>4,6</a:t>
                      </a:r>
                      <a:endParaRPr lang="ru-RU" altLang="en-US" sz="1400" dirty="0">
                        <a:latin typeface="Arial" panose="020B0604020202020204" pitchFamily="34" charset="0"/>
                      </a:endParaRPr>
                    </a:p>
                  </a:txBody>
                  <a:tcPr marL="91410" marR="91410" marT="45729" marB="45729" anchor="ctr"/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" altLang="x-none" sz="1400" dirty="0">
                          <a:latin typeface="Arial" panose="020B0604020202020204" pitchFamily="34" charset="0"/>
                        </a:rPr>
                        <a:t>4,</a:t>
                      </a:r>
                      <a:r>
                        <a:rPr lang="ru-RU" altLang="x-none" sz="1400" dirty="0">
                          <a:latin typeface="Arial" panose="020B0604020202020204" pitchFamily="34" charset="0"/>
                        </a:rPr>
                        <a:t>7</a:t>
                      </a:r>
                      <a:endParaRPr lang="ru-RU" altLang="en-US" sz="1400" dirty="0">
                        <a:latin typeface="Arial" panose="020B0604020202020204" pitchFamily="34" charset="0"/>
                      </a:endParaRPr>
                    </a:p>
                  </a:txBody>
                  <a:tcPr marL="91432" marR="91432" marT="45743" marB="45743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284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2</a:t>
                      </a:r>
                    </a:p>
                  </a:txBody>
                  <a:tcPr marL="91428" marR="91428" marT="45742" marB="4574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Айлық</a:t>
                      </a:r>
                      <a:r>
                        <a:rPr kumimoji="0" lang="ru-RU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kumimoji="0" lang="ru-RU" sz="1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есептік</a:t>
                      </a:r>
                      <a:r>
                        <a:rPr kumimoji="0" lang="ru-RU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 индекс (АЕК), </a:t>
                      </a:r>
                      <a:r>
                        <a:rPr kumimoji="0" lang="ru-RU" sz="1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теңге</a:t>
                      </a:r>
                      <a:endParaRPr kumimoji="0" lang="ru-RU" sz="1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1428" marR="91428" marT="45742" marB="45742" anchor="ctr" horzOverflow="overflow"/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t" hangingPunct="1">
                        <a:buNone/>
                      </a:pPr>
                      <a:r>
                        <a:rPr sz="1400" dirty="0">
                          <a:latin typeface="Arial" panose="020B0604020202020204" pitchFamily="34" charset="0"/>
                        </a:rPr>
                        <a:t>3 932</a:t>
                      </a:r>
                      <a:endParaRPr lang="ru-RU" altLang="en-US" sz="1400" dirty="0">
                        <a:latin typeface="Arial" panose="020B0604020202020204" pitchFamily="34" charset="0"/>
                      </a:endParaRPr>
                    </a:p>
                  </a:txBody>
                  <a:tcPr marL="91410" marR="91410" marT="45725" marB="45725"/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t" hangingPunct="1">
                        <a:buNone/>
                      </a:pPr>
                      <a:r>
                        <a:rPr sz="1400" dirty="0">
                          <a:latin typeface="Arial" panose="020B0604020202020204" pitchFamily="34" charset="0"/>
                        </a:rPr>
                        <a:t>4 325</a:t>
                      </a:r>
                      <a:endParaRPr lang="ru-RU" altLang="en-US" sz="1400" dirty="0">
                        <a:latin typeface="Arial" panose="020B0604020202020204" pitchFamily="34" charset="0"/>
                      </a:endParaRPr>
                    </a:p>
                  </a:txBody>
                  <a:tcPr marL="91410" marR="91410" marT="45725" marB="45725"/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t" hangingPunct="1">
                        <a:buNone/>
                      </a:pPr>
                      <a:r>
                        <a:rPr sz="1400" dirty="0">
                          <a:latin typeface="Arial" panose="020B0604020202020204" pitchFamily="34" charset="0"/>
                        </a:rPr>
                        <a:t>4 6</a:t>
                      </a:r>
                      <a:r>
                        <a:rPr lang="ru-RU" sz="1400" dirty="0">
                          <a:latin typeface="Arial" panose="020B0604020202020204" pitchFamily="34" charset="0"/>
                        </a:rPr>
                        <a:t>93</a:t>
                      </a:r>
                      <a:endParaRPr lang="ru-RU" altLang="en-US" sz="1400" dirty="0">
                        <a:latin typeface="Arial" panose="020B0604020202020204" pitchFamily="34" charset="0"/>
                      </a:endParaRPr>
                    </a:p>
                  </a:txBody>
                  <a:tcPr marL="91410" marR="91410" marT="45725" marB="45725"/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t" hangingPunct="1">
                        <a:buNone/>
                      </a:pPr>
                      <a:r>
                        <a:rPr lang="ru-RU" altLang="en-US" sz="1400" dirty="0">
                          <a:latin typeface="Arial" panose="020B0604020202020204" pitchFamily="34" charset="0"/>
                        </a:rPr>
                        <a:t>5 022</a:t>
                      </a:r>
                    </a:p>
                  </a:txBody>
                  <a:tcPr marL="91432" marR="91432" marT="45739" marB="45739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284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3</a:t>
                      </a:r>
                    </a:p>
                  </a:txBody>
                  <a:tcPr marL="91428" marR="91428" marT="45742" marB="4574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Ең</a:t>
                      </a:r>
                      <a:r>
                        <a:rPr kumimoji="0" lang="ru-RU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kumimoji="0" lang="ru-RU" sz="1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төменгі</a:t>
                      </a:r>
                      <a:r>
                        <a:rPr kumimoji="0" lang="ru-RU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kumimoji="0" lang="ru-RU" sz="1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жалақы</a:t>
                      </a:r>
                      <a:r>
                        <a:rPr kumimoji="0" lang="ru-RU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, </a:t>
                      </a:r>
                      <a:r>
                        <a:rPr kumimoji="0" lang="ru-RU" sz="1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теңге</a:t>
                      </a:r>
                      <a:endParaRPr kumimoji="0" lang="ru-RU" sz="1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1428" marR="91428" marT="45742" marB="45742" anchor="ctr" horzOverflow="overflow"/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t" hangingPunct="1">
                        <a:buNone/>
                      </a:pPr>
                      <a:r>
                        <a:rPr sz="1400" dirty="0">
                          <a:latin typeface="Arial" panose="020B0604020202020204" pitchFamily="34" charset="0"/>
                        </a:rPr>
                        <a:t>85 000</a:t>
                      </a:r>
                      <a:endParaRPr lang="ru-RU" altLang="en-US" sz="1400" dirty="0">
                        <a:latin typeface="Arial" panose="020B0604020202020204" pitchFamily="34" charset="0"/>
                      </a:endParaRPr>
                    </a:p>
                  </a:txBody>
                  <a:tcPr marL="91410" marR="91410" marT="45725" marB="45725"/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t" hangingPunct="1">
                        <a:buNone/>
                      </a:pPr>
                      <a:r>
                        <a:rPr sz="1400" dirty="0">
                          <a:latin typeface="Arial" panose="020B0604020202020204" pitchFamily="34" charset="0"/>
                        </a:rPr>
                        <a:t>85 000</a:t>
                      </a:r>
                      <a:endParaRPr lang="ru-RU" altLang="en-US" sz="1400" dirty="0">
                        <a:latin typeface="Arial" panose="020B0604020202020204" pitchFamily="34" charset="0"/>
                      </a:endParaRPr>
                    </a:p>
                  </a:txBody>
                  <a:tcPr marL="91410" marR="91410" marT="45725" marB="45725"/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t" hangingPunct="1">
                        <a:buNone/>
                      </a:pPr>
                      <a:r>
                        <a:rPr sz="1400" dirty="0">
                          <a:latin typeface="Arial" panose="020B0604020202020204" pitchFamily="34" charset="0"/>
                        </a:rPr>
                        <a:t>85 000</a:t>
                      </a:r>
                      <a:endParaRPr lang="ru-RU" altLang="en-US" sz="1400" dirty="0">
                        <a:latin typeface="Arial" panose="020B0604020202020204" pitchFamily="34" charset="0"/>
                      </a:endParaRPr>
                    </a:p>
                  </a:txBody>
                  <a:tcPr marL="91410" marR="91410" marT="45725" marB="45725"/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t" hangingPunct="1">
                        <a:buNone/>
                      </a:pPr>
                      <a:r>
                        <a:rPr lang="" altLang="x-none" sz="1400" dirty="0">
                          <a:latin typeface="Arial" panose="020B0604020202020204" pitchFamily="34" charset="0"/>
                        </a:rPr>
                        <a:t>85 000</a:t>
                      </a:r>
                      <a:endParaRPr lang="ru-RU" altLang="en-US" sz="1400" dirty="0">
                        <a:latin typeface="Arial" panose="020B0604020202020204" pitchFamily="34" charset="0"/>
                      </a:endParaRPr>
                    </a:p>
                  </a:txBody>
                  <a:tcPr marL="91432" marR="91432" marT="45739" marB="45739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111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4</a:t>
                      </a:r>
                    </a:p>
                  </a:txBody>
                  <a:tcPr marL="91428" marR="91428" marT="45742" marB="4574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Бір</a:t>
                      </a:r>
                      <a:r>
                        <a:rPr kumimoji="0" lang="ru-RU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kumimoji="0" lang="ru-RU" sz="1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қызметкердің</a:t>
                      </a:r>
                      <a:r>
                        <a:rPr kumimoji="0" lang="ru-RU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kumimoji="0" lang="ru-RU" sz="1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орташа</a:t>
                      </a:r>
                      <a:r>
                        <a:rPr kumimoji="0" lang="ru-RU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kumimoji="0" lang="ru-RU" sz="1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айлық</a:t>
                      </a:r>
                      <a:r>
                        <a:rPr kumimoji="0" lang="ru-RU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kumimoji="0" lang="ru-RU" sz="1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жалақысы</a:t>
                      </a:r>
                      <a:r>
                        <a:rPr kumimoji="0" lang="ru-RU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, </a:t>
                      </a:r>
                      <a:r>
                        <a:rPr kumimoji="0" lang="ru-RU" sz="1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теңге</a:t>
                      </a:r>
                      <a:endParaRPr kumimoji="0" lang="ru-RU" sz="1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1428" marR="91428" marT="45742" marB="45742" anchor="ctr" horzOverflow="overflow"/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400" dirty="0">
                          <a:latin typeface="Arial" panose="020B0604020202020204" pitchFamily="34" charset="0"/>
                        </a:rPr>
                        <a:t>274 323</a:t>
                      </a:r>
                      <a:endParaRPr lang="ru-RU" altLang="en-US" sz="1400" dirty="0">
                        <a:latin typeface="Arial" panose="020B0604020202020204" pitchFamily="34" charset="0"/>
                      </a:endParaRPr>
                    </a:p>
                  </a:txBody>
                  <a:tcPr marL="91410" marR="91410" marT="45729" marB="45729" anchor="ctr"/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sz="1400" dirty="0">
                          <a:latin typeface="Arial" panose="020B0604020202020204" pitchFamily="34" charset="0"/>
                        </a:rPr>
                        <a:t>305 148</a:t>
                      </a:r>
                      <a:endParaRPr lang="ru-RU" altLang="en-US" sz="1400" dirty="0">
                        <a:latin typeface="Arial" panose="020B0604020202020204" pitchFamily="34" charset="0"/>
                      </a:endParaRPr>
                    </a:p>
                  </a:txBody>
                  <a:tcPr marL="91410" marR="91410" marT="45729" marB="45729" anchor="ctr"/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ru-RU" sz="1400" dirty="0">
                          <a:latin typeface="Arial" panose="020B0604020202020204" pitchFamily="34" charset="0"/>
                        </a:rPr>
                        <a:t>311 250</a:t>
                      </a:r>
                      <a:endParaRPr lang="ru-RU" altLang="en-US" sz="1400" dirty="0">
                        <a:latin typeface="Arial" panose="020B0604020202020204" pitchFamily="34" charset="0"/>
                      </a:endParaRPr>
                    </a:p>
                  </a:txBody>
                  <a:tcPr marL="91410" marR="91410" marT="45729" marB="45729" anchor="ctr"/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ru-RU" altLang="x-none" sz="1400" dirty="0">
                          <a:latin typeface="Arial" panose="020B0604020202020204" pitchFamily="34" charset="0"/>
                        </a:rPr>
                        <a:t>317 475</a:t>
                      </a:r>
                      <a:endParaRPr lang="ru-RU" altLang="en-US" sz="1400" dirty="0">
                        <a:latin typeface="Arial" panose="020B0604020202020204" pitchFamily="34" charset="0"/>
                      </a:endParaRPr>
                    </a:p>
                  </a:txBody>
                  <a:tcPr marL="91432" marR="91432" marT="45743" marB="45743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5689867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012" y="1"/>
            <a:ext cx="8695764" cy="914400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8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Аққулы</a:t>
            </a:r>
            <a:r>
              <a:rPr lang="ru-RU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ауданының</a:t>
            </a:r>
            <a:r>
              <a:rPr lang="ru-RU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экономиканың</a:t>
            </a:r>
            <a:r>
              <a:rPr lang="ru-RU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нақты</a:t>
            </a:r>
            <a:r>
              <a:rPr lang="ru-RU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сектор </a:t>
            </a:r>
            <a:r>
              <a:rPr lang="ru-RU" sz="18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бөлімі</a:t>
            </a:r>
            <a:r>
              <a:rPr lang="ru-RU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» ММ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бюджет </a:t>
            </a:r>
            <a:r>
              <a:rPr lang="ru-RU" sz="18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шығыстары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Нашивка 16"/>
          <p:cNvSpPr/>
          <p:nvPr/>
        </p:nvSpPr>
        <p:spPr bwMode="auto">
          <a:xfrm>
            <a:off x="588685" y="288353"/>
            <a:ext cx="162003" cy="337231"/>
          </a:xfrm>
          <a:prstGeom prst="chevron">
            <a:avLst>
              <a:gd name="adj" fmla="val 55668"/>
            </a:avLst>
          </a:prstGeom>
          <a:solidFill>
            <a:schemeClr val="bg1"/>
          </a:solidFill>
          <a:ln w="3175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defTabSz="914273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4547650"/>
              </p:ext>
            </p:extLst>
          </p:nvPr>
        </p:nvGraphicFramePr>
        <p:xfrm>
          <a:off x="179293" y="561139"/>
          <a:ext cx="8964707" cy="60625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588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3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41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15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96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kk-KZ" sz="950" dirty="0">
                          <a:latin typeface="Times New Roman" pitchFamily="18" charset="0"/>
                          <a:cs typeface="Times New Roman" pitchFamily="18" charset="0"/>
                        </a:rPr>
                        <a:t>Атауы</a:t>
                      </a:r>
                      <a:r>
                        <a:rPr lang="kk-KZ" sz="95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2025</a:t>
                      </a:r>
                      <a:r>
                        <a:rPr lang="ru-RU" sz="95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baseline="0" dirty="0" err="1"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950" dirty="0">
                          <a:latin typeface="Times New Roman" pitchFamily="18" charset="0"/>
                          <a:cs typeface="Times New Roman" pitchFamily="18" charset="0"/>
                        </a:rPr>
                        <a:t>2026 </a:t>
                      </a:r>
                      <a:r>
                        <a:rPr lang="kk-KZ" sz="950" baseline="0" dirty="0">
                          <a:latin typeface="Times New Roman" pitchFamily="18" charset="0"/>
                          <a:cs typeface="Times New Roman" pitchFamily="18" charset="0"/>
                        </a:rPr>
                        <a:t> жыл</a:t>
                      </a:r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950" dirty="0">
                          <a:latin typeface="Times New Roman" pitchFamily="18" charset="0"/>
                          <a:cs typeface="Times New Roman" pitchFamily="18" charset="0"/>
                        </a:rPr>
                        <a:t>2027 </a:t>
                      </a:r>
                      <a:r>
                        <a:rPr lang="kk-KZ" sz="950" baseline="0" dirty="0">
                          <a:latin typeface="Times New Roman" pitchFamily="18" charset="0"/>
                          <a:cs typeface="Times New Roman" pitchFamily="18" charset="0"/>
                        </a:rPr>
                        <a:t> жыл</a:t>
                      </a:r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950" dirty="0">
                          <a:latin typeface="Times New Roman" pitchFamily="18" charset="0"/>
                          <a:cs typeface="Times New Roman" pitchFamily="18" charset="0"/>
                        </a:rPr>
                        <a:t>2028</a:t>
                      </a:r>
                      <a:r>
                        <a:rPr lang="kk-KZ" sz="950" baseline="0" dirty="0">
                          <a:latin typeface="Times New Roman" pitchFamily="18" charset="0"/>
                          <a:cs typeface="Times New Roman" pitchFamily="18" charset="0"/>
                        </a:rPr>
                        <a:t> жыл</a:t>
                      </a:r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9908">
                <a:tc>
                  <a:txBody>
                    <a:bodyPr/>
                    <a:lstStyle/>
                    <a:p>
                      <a:r>
                        <a:rPr lang="kk-KZ" sz="950" dirty="0">
                          <a:latin typeface="Times New Roman" pitchFamily="18" charset="0"/>
                          <a:cs typeface="Times New Roman" pitchFamily="18" charset="0"/>
                        </a:rPr>
                        <a:t>ШЩығыстар барлығы., соның ішінде</a:t>
                      </a:r>
                      <a:r>
                        <a:rPr lang="kk-KZ" sz="950" baseline="0" dirty="0">
                          <a:latin typeface="Times New Roman" pitchFamily="18" charset="0"/>
                          <a:cs typeface="Times New Roman" pitchFamily="18" charset="0"/>
                        </a:rPr>
                        <a:t>:</a:t>
                      </a:r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2614801,0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811 532,9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339704,0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332437,0</a:t>
                      </a:r>
                    </a:p>
                    <a:p>
                      <a:pPr algn="ctr"/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6185">
                <a:tc>
                  <a:txBody>
                    <a:bodyPr/>
                    <a:lstStyle/>
                    <a:p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Тұрғын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үй-коммуналдық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шаруашылық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жолаушылар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көлігі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, автомобиль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жолдары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құрылыс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сәулет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және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қала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құрылысы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саласындағы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жергілікті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деңгейде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мемлекеттік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саясатты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іске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асыру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қызметтері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62563,0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60464,0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60686,0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9744">
                <a:tc>
                  <a:txBody>
                    <a:bodyPr/>
                    <a:lstStyle/>
                    <a:p>
                      <a:r>
                        <a:rPr lang="kk-KZ" sz="950" dirty="0">
                          <a:latin typeface="Times New Roman" pitchFamily="18" charset="0"/>
                          <a:cs typeface="Times New Roman" pitchFamily="18" charset="0"/>
                        </a:rPr>
                        <a:t>мемлекеттік органның күрделі шығындары 003</a:t>
                      </a:r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Азаматтардың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жекелеген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санаттарын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тұрғын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үймен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қамтамасыз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ету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9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9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791,0</a:t>
                      </a:r>
                      <a:endParaRPr lang="ru-RU" sz="9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9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5539">
                <a:tc>
                  <a:txBody>
                    <a:bodyPr/>
                    <a:lstStyle/>
                    <a:p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мемлекеттік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тұрғын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үй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қорын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сақтау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жөніндегі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ұйым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, 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5539">
                <a:tc>
                  <a:txBody>
                    <a:bodyPr/>
                    <a:lstStyle/>
                    <a:p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ТЖ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есебінен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іс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шаралар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өткізу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  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5539">
                <a:tc>
                  <a:txBody>
                    <a:bodyPr/>
                    <a:lstStyle/>
                    <a:p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Сумен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жабдықтау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және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канализация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жүйесінің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жұмыс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істеуі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217191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346206,0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148614,0</a:t>
                      </a:r>
                    </a:p>
                    <a:p>
                      <a:pPr algn="ctr"/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128548,00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5539">
                <a:tc>
                  <a:txBody>
                    <a:bodyPr/>
                    <a:lstStyle/>
                    <a:p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Елді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мекендерді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санитарлық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тазалықпен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қамтамасыз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ету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9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5135</a:t>
                      </a:r>
                      <a:endParaRPr lang="ru-RU" sz="9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36556,0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36384,0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5539">
                <a:tc>
                  <a:txBody>
                    <a:bodyPr/>
                    <a:lstStyle/>
                    <a:p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Өнеркәсіптік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инфрақұрылымды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дамыту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25539">
                <a:tc>
                  <a:txBody>
                    <a:bodyPr/>
                    <a:lstStyle/>
                    <a:p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Елді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мекендерде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жол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қауіпсіздігін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қамтамасыз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ету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2768,0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2908,0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0862">
                <a:tc>
                  <a:txBody>
                    <a:bodyPr/>
                    <a:lstStyle/>
                    <a:p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Аудандарға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облыстық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маңызы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бар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қалаларға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)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тиесілі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жылу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желілерін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пайдалануды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ұйымдастыру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58948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5539">
                <a:tc>
                  <a:txBody>
                    <a:bodyPr/>
                    <a:lstStyle/>
                    <a:p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Қалалық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және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елді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мекендерде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көріктендіруді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дамыту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9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9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25539">
                <a:tc>
                  <a:txBody>
                    <a:bodyPr/>
                    <a:lstStyle/>
                    <a:p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автомобиль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жолдарының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жұмыс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істеуін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қамтамасыз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ету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66029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9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88800,0</a:t>
                      </a:r>
                      <a:endParaRPr lang="ru-RU" sz="9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54366,0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62501,0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5539">
                <a:tc>
                  <a:txBody>
                    <a:bodyPr/>
                    <a:lstStyle/>
                    <a:p>
                      <a:r>
                        <a:rPr lang="ru-RU" sz="95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Көлік</a:t>
                      </a:r>
                      <a:r>
                        <a:rPr lang="ru-RU" sz="95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5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инфрақұрылымының</a:t>
                      </a:r>
                      <a:r>
                        <a:rPr lang="ru-RU" sz="95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5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басым</a:t>
                      </a:r>
                      <a:r>
                        <a:rPr lang="ru-RU" sz="95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5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жобаларын</a:t>
                      </a:r>
                      <a:r>
                        <a:rPr lang="ru-RU" sz="95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5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іске</a:t>
                      </a:r>
                      <a:r>
                        <a:rPr lang="ru-RU" sz="95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5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асыру</a:t>
                      </a:r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25539">
                <a:tc>
                  <a:txBody>
                    <a:bodyPr/>
                    <a:lstStyle/>
                    <a:p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аудандық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жолдар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мен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елді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мекендердегі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көшелерді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күрделі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және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орташа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жөндеу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1028710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172301,0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9908">
                <a:tc>
                  <a:txBody>
                    <a:bodyPr/>
                    <a:lstStyle/>
                    <a:p>
                      <a:r>
                        <a:rPr lang="ru-RU" sz="95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Спорт </a:t>
                      </a:r>
                      <a:r>
                        <a:rPr lang="ru-RU" sz="95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объектілерін</a:t>
                      </a:r>
                      <a:r>
                        <a:rPr lang="ru-RU" sz="95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95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дамыту</a:t>
                      </a:r>
                      <a:r>
                        <a:rPr lang="ru-RU" sz="95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 014</a:t>
                      </a:r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60862">
                <a:tc>
                  <a:txBody>
                    <a:bodyPr/>
                    <a:lstStyle/>
                    <a:p>
                      <a:r>
                        <a:rPr lang="ru-RU" sz="95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</a:t>
                      </a:r>
                      <a:r>
                        <a:rPr lang="ru-RU" sz="95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Ауыл</a:t>
                      </a:r>
                      <a:r>
                        <a:rPr lang="ru-RU" sz="95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-Ел </a:t>
                      </a:r>
                      <a:r>
                        <a:rPr lang="ru-RU" sz="95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бесігі</a:t>
                      </a:r>
                      <a:r>
                        <a:rPr lang="ru-RU" sz="95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» </a:t>
                      </a:r>
                      <a:r>
                        <a:rPr lang="ru-RU" sz="95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жобасы</a:t>
                      </a:r>
                      <a:r>
                        <a:rPr lang="ru-RU" sz="95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5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аясында</a:t>
                      </a:r>
                      <a:r>
                        <a:rPr lang="ru-RU" sz="95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5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ауылдық</a:t>
                      </a:r>
                      <a:r>
                        <a:rPr lang="ru-RU" sz="95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5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жерлерде</a:t>
                      </a:r>
                      <a:r>
                        <a:rPr lang="ru-RU" sz="95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5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әлеуметтік</a:t>
                      </a:r>
                      <a:r>
                        <a:rPr lang="ru-RU" sz="95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5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және</a:t>
                      </a:r>
                      <a:r>
                        <a:rPr lang="ru-RU" sz="95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5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инженерлік</a:t>
                      </a:r>
                      <a:r>
                        <a:rPr lang="ru-RU" sz="95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5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инфрақұрылымды</a:t>
                      </a:r>
                      <a:r>
                        <a:rPr lang="ru-RU" sz="95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95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дамыту</a:t>
                      </a:r>
                      <a:r>
                        <a:rPr lang="ru-RU" sz="95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025</a:t>
                      </a:r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67784">
                <a:tc>
                  <a:txBody>
                    <a:bodyPr/>
                    <a:lstStyle/>
                    <a:p>
                      <a:r>
                        <a:rPr lang="ru-RU" sz="950" u="sng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Коммуналдық</a:t>
                      </a:r>
                      <a:r>
                        <a:rPr lang="ru-RU" sz="950" u="sng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950" u="sng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шаруашылықты</a:t>
                      </a:r>
                      <a:r>
                        <a:rPr lang="ru-RU" sz="950" u="sng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950" u="sng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дамыту</a:t>
                      </a:r>
                      <a:r>
                        <a:rPr lang="ru-RU" sz="950" u="sng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950" u="sng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028</a:t>
                      </a:r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591722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60862">
                <a:tc>
                  <a:txBody>
                    <a:bodyPr/>
                    <a:lstStyle/>
                    <a:p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Әлеуметтік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маңызы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бар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қалалық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ауылдық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),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қала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маңындағы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және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ауданішілік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бағыттар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жолаушылар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тасымалына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субсидиялар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10500,0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11025,0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60862">
                <a:tc>
                  <a:txBody>
                    <a:bodyPr/>
                    <a:lstStyle/>
                    <a:p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Байланыс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желісінің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құрылысы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50" baseline="0" dirty="0">
                          <a:latin typeface="Times New Roman" pitchFamily="18" charset="0"/>
                          <a:cs typeface="Times New Roman" pitchFamily="18" charset="0"/>
                        </a:rPr>
                        <a:t> 075</a:t>
                      </a:r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823498"/>
      </p:ext>
    </p:extLst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06132" y="287868"/>
            <a:ext cx="4512735" cy="567265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ru-RU" sz="6600" b="1" dirty="0">
                <a:latin typeface="Times New Roman" pitchFamily="18" charset="0"/>
                <a:cs typeface="Times New Roman" pitchFamily="18" charset="0"/>
              </a:rPr>
              <a:t> 2. </a:t>
            </a:r>
            <a:r>
              <a:rPr lang="ru-RU" sz="6600" b="1" dirty="0" err="1">
                <a:latin typeface="Times New Roman" pitchFamily="18" charset="0"/>
                <a:cs typeface="Times New Roman" pitchFamily="18" charset="0"/>
              </a:rPr>
              <a:t>Берілген</a:t>
            </a:r>
            <a:r>
              <a:rPr lang="ru-RU" sz="6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600" b="1" dirty="0" err="1">
                <a:latin typeface="Times New Roman" pitchFamily="18" charset="0"/>
                <a:cs typeface="Times New Roman" pitchFamily="18" charset="0"/>
              </a:rPr>
              <a:t>тапсырысқа</a:t>
            </a:r>
            <a:r>
              <a:rPr lang="ru-RU" sz="6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600" b="1" dirty="0" err="1"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ru-RU" sz="6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600" b="1" dirty="0" err="1">
                <a:latin typeface="Times New Roman" pitchFamily="18" charset="0"/>
                <a:cs typeface="Times New Roman" pitchFamily="18" charset="0"/>
              </a:rPr>
              <a:t>келесі</a:t>
            </a:r>
            <a:r>
              <a:rPr lang="ru-RU" sz="6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600" b="1" dirty="0" err="1"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6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600" b="1" dirty="0" err="1">
                <a:latin typeface="Times New Roman" pitchFamily="18" charset="0"/>
                <a:cs typeface="Times New Roman" pitchFamily="18" charset="0"/>
              </a:rPr>
              <a:t>бағдарлама</a:t>
            </a:r>
            <a:r>
              <a:rPr lang="ru-RU" sz="6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600" b="1" dirty="0" err="1">
                <a:latin typeface="Times New Roman" pitchFamily="18" charset="0"/>
                <a:cs typeface="Times New Roman" pitchFamily="18" charset="0"/>
              </a:rPr>
              <a:t>әкімгерлеріне</a:t>
            </a:r>
            <a:r>
              <a:rPr lang="ru-RU" sz="6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600" b="1" dirty="0" err="1">
                <a:latin typeface="Times New Roman" pitchFamily="18" charset="0"/>
                <a:cs typeface="Times New Roman" pitchFamily="18" charset="0"/>
              </a:rPr>
              <a:t>шығыстарды</a:t>
            </a:r>
            <a:r>
              <a:rPr lang="ru-RU" sz="6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600" b="1" dirty="0" err="1">
                <a:latin typeface="Times New Roman" pitchFamily="18" charset="0"/>
                <a:cs typeface="Times New Roman" pitchFamily="18" charset="0"/>
              </a:rPr>
              <a:t>ұлғайту</a:t>
            </a:r>
            <a:r>
              <a:rPr lang="ru-RU" sz="6600" b="1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0" algn="ctr">
              <a:buNone/>
            </a:pPr>
            <a:endParaRPr lang="ru-RU" sz="66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66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66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66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66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66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216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3EA7253C-EA2E-47B1-886D-C8CF02D9CA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1867268"/>
              </p:ext>
            </p:extLst>
          </p:nvPr>
        </p:nvGraphicFramePr>
        <p:xfrm>
          <a:off x="1701800" y="2082800"/>
          <a:ext cx="6239932" cy="260185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677894">
                  <a:extLst>
                    <a:ext uri="{9D8B030D-6E8A-4147-A177-3AD203B41FA5}">
                      <a16:colId xmlns:a16="http://schemas.microsoft.com/office/drawing/2014/main" val="389732796"/>
                    </a:ext>
                  </a:extLst>
                </a:gridCol>
                <a:gridCol w="3658588">
                  <a:extLst>
                    <a:ext uri="{9D8B030D-6E8A-4147-A177-3AD203B41FA5}">
                      <a16:colId xmlns:a16="http://schemas.microsoft.com/office/drawing/2014/main" val="1641967892"/>
                    </a:ext>
                  </a:extLst>
                </a:gridCol>
                <a:gridCol w="903450">
                  <a:extLst>
                    <a:ext uri="{9D8B030D-6E8A-4147-A177-3AD203B41FA5}">
                      <a16:colId xmlns:a16="http://schemas.microsoft.com/office/drawing/2014/main" val="4254301197"/>
                    </a:ext>
                  </a:extLst>
                </a:gridCol>
              </a:tblGrid>
              <a:tr h="8307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07.2.810.012.015</a:t>
                      </a:r>
                      <a:endParaRPr lang="aa-ET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Су жіберу және сумен қамту жүйесінің</a:t>
                      </a:r>
                      <a:r>
                        <a:rPr lang="kk-KZ" sz="1200" baseline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қызмет ету :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200" baseline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Қазы ауылында су құбырын ағымдағы жөндеу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200" baseline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17 су құбырын ағымдағы жөндеу</a:t>
                      </a:r>
                      <a:endParaRPr lang="aa-ET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172900</a:t>
                      </a:r>
                      <a:endParaRPr lang="aa-ET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14172"/>
                  </a:ext>
                </a:extLst>
              </a:tr>
              <a:tr h="50620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12.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810</a:t>
                      </a: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.0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43</a:t>
                      </a: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.015</a:t>
                      </a:r>
                      <a:endParaRPr lang="aa-ET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aa-ET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Автомобиль жолдарын қызмет етуін</a:t>
                      </a:r>
                      <a:r>
                        <a:rPr lang="kk-KZ" sz="1200" baseline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қамтамасыз ету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200" baseline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Жолдарды қысқы ұстау</a:t>
                      </a:r>
                      <a:endParaRPr lang="aa-ET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17000</a:t>
                      </a:r>
                      <a:endParaRPr lang="aa-ET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9102714"/>
                  </a:ext>
                </a:extLst>
              </a:tr>
              <a:tr h="3505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12.9.810.046.015</a:t>
                      </a:r>
                      <a:endParaRPr lang="aa-ET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Әлеуметтік маңызы бар қалалық (ауылдық), қала маңыңдағы және ауданішілік бағыттағы жолаушылар тасымалын субсидиялау.</a:t>
                      </a:r>
                      <a:r>
                        <a:rPr lang="kk-KZ" sz="1200" baseline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Жолаущылар санының 680 адамға артуына байланысты қосымша қажеттіліктер үшін </a:t>
                      </a:r>
                      <a:endParaRPr lang="aa-ET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2000</a:t>
                      </a:r>
                      <a:endParaRPr lang="aa-ET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6966836"/>
                  </a:ext>
                </a:extLst>
              </a:tr>
              <a:tr h="3505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aa-ET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БАРЛЫҒЫ :</a:t>
                      </a:r>
                      <a:endParaRPr lang="aa-ET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191900</a:t>
                      </a:r>
                      <a:endParaRPr lang="aa-ET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38415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1264298"/>
      </p:ext>
    </p:extLst>
  </p:cSld>
  <p:clrMapOvr>
    <a:masterClrMapping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10A36319-5A9B-4498-932E-CB53CD45FA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2498154"/>
              </p:ext>
            </p:extLst>
          </p:nvPr>
        </p:nvGraphicFramePr>
        <p:xfrm>
          <a:off x="923365" y="932329"/>
          <a:ext cx="6858001" cy="521103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626442">
                  <a:extLst>
                    <a:ext uri="{9D8B030D-6E8A-4147-A177-3AD203B41FA5}">
                      <a16:colId xmlns:a16="http://schemas.microsoft.com/office/drawing/2014/main" val="3018447897"/>
                    </a:ext>
                  </a:extLst>
                </a:gridCol>
                <a:gridCol w="4244853">
                  <a:extLst>
                    <a:ext uri="{9D8B030D-6E8A-4147-A177-3AD203B41FA5}">
                      <a16:colId xmlns:a16="http://schemas.microsoft.com/office/drawing/2014/main" val="2083772984"/>
                    </a:ext>
                  </a:extLst>
                </a:gridCol>
                <a:gridCol w="986706">
                  <a:extLst>
                    <a:ext uri="{9D8B030D-6E8A-4147-A177-3AD203B41FA5}">
                      <a16:colId xmlns:a16="http://schemas.microsoft.com/office/drawing/2014/main" val="861014597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01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.9.810.</a:t>
                      </a:r>
                      <a:r>
                        <a:rPr lang="kk-KZ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001.015</a:t>
                      </a:r>
                      <a:endParaRPr lang="aa-ET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Тұрғын үй коммуналдық шаруашылық,</a:t>
                      </a:r>
                      <a:r>
                        <a:rPr lang="kk-KZ" sz="1100" baseline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жолаушылар көлігі, сәулет және қала құрылысы  саласындағы мемлекеттік саясатты іске асыру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100" baseline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Тұрғы үй жөніндегі маманның еңбекақы төлемі </a:t>
                      </a:r>
                      <a:endParaRPr lang="aa-ET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430</a:t>
                      </a:r>
                      <a:endParaRPr lang="aa-ET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5793584"/>
                  </a:ext>
                </a:extLst>
              </a:tr>
              <a:tr h="31376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07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.</a:t>
                      </a:r>
                      <a:r>
                        <a:rPr lang="kk-KZ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.810.003.</a:t>
                      </a:r>
                      <a:r>
                        <a:rPr lang="kk-KZ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015</a:t>
                      </a:r>
                      <a:endParaRPr lang="aa-ET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Мемлекеттік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органның</a:t>
                      </a:r>
                      <a:r>
                        <a:rPr lang="ru-RU" sz="1100" baseline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100" baseline="0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күрделі</a:t>
                      </a:r>
                      <a:r>
                        <a:rPr lang="ru-RU" sz="1100" baseline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100" baseline="0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шығындары</a:t>
                      </a:r>
                      <a:r>
                        <a:rPr lang="ru-RU" sz="1100" baseline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 ноутбук пен и 1 принтер </a:t>
                      </a:r>
                      <a:r>
                        <a:rPr lang="ru-RU" sz="1100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сатып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алу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endParaRPr lang="aa-ET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791</a:t>
                      </a:r>
                      <a:endParaRPr lang="aa-ET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1803542"/>
                  </a:ext>
                </a:extLst>
              </a:tr>
              <a:tr h="40879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07.1.810.008.015</a:t>
                      </a:r>
                      <a:endParaRPr lang="aa-ET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Мемлекеттік тұрғын үй қорын сақтауды ұйымдастыру 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Ш. </a:t>
                      </a:r>
                      <a:r>
                        <a:rPr lang="ru-RU" sz="1100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Елембаеваның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коммуналдық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100" baseline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100" baseline="0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тұрғын</a:t>
                      </a:r>
                      <a:r>
                        <a:rPr lang="ru-RU" sz="1100" baseline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100" baseline="0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үйін</a:t>
                      </a:r>
                      <a:r>
                        <a:rPr lang="ru-RU" sz="1100" baseline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 </a:t>
                      </a:r>
                      <a:r>
                        <a:rPr lang="ru-RU" sz="1100" baseline="0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ағымдағы</a:t>
                      </a:r>
                      <a:r>
                        <a:rPr lang="ru-RU" sz="1100" baseline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100" baseline="0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жөндеу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endParaRPr lang="kk-KZ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300</a:t>
                      </a:r>
                      <a:endParaRPr lang="aa-ET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91791"/>
                  </a:ext>
                </a:extLst>
              </a:tr>
              <a:tr h="53788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07.2.810.012.015</a:t>
                      </a:r>
                      <a:endParaRPr lang="aa-ET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Су жіберу және сумен қамту  жүйесін</a:t>
                      </a:r>
                      <a:r>
                        <a:rPr lang="kk-KZ" sz="1100" baseline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қамтамасыз ету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Қарақала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ауылындағы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насос </a:t>
                      </a:r>
                      <a:r>
                        <a:rPr lang="ru-RU" sz="1100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станциясы</a:t>
                      </a:r>
                      <a:r>
                        <a:rPr lang="ru-RU" sz="1100" baseline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100" baseline="0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үшін</a:t>
                      </a:r>
                      <a:r>
                        <a:rPr lang="ru-RU" sz="1100" baseline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100" baseline="0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жер</a:t>
                      </a:r>
                      <a:r>
                        <a:rPr lang="ru-RU" sz="1100" baseline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100" baseline="0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құрылғы</a:t>
                      </a:r>
                      <a:r>
                        <a:rPr lang="ru-RU" sz="1100" baseline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100" baseline="0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жобасын</a:t>
                      </a:r>
                      <a:r>
                        <a:rPr lang="ru-RU" sz="1100" baseline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100" baseline="0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дайындау</a:t>
                      </a:r>
                      <a:r>
                        <a:rPr lang="ru-RU" sz="1100" baseline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300</a:t>
                      </a:r>
                      <a:endParaRPr lang="aa-ET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0538157"/>
                  </a:ext>
                </a:extLst>
              </a:tr>
              <a:tr h="56791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07.2.810.048.015</a:t>
                      </a:r>
                      <a:endParaRPr lang="aa-ET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Қалалар мен елді-мекендерді көріктендіруін дамыту 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«</a:t>
                      </a:r>
                      <a:r>
                        <a:rPr lang="ru-RU" sz="1100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Шарбақты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ауылында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орталық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100" baseline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100" baseline="0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саябақтың</a:t>
                      </a:r>
                      <a:r>
                        <a:rPr lang="ru-RU" sz="1100" baseline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100" baseline="0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құрылысы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» </a:t>
                      </a:r>
                      <a:r>
                        <a:rPr lang="ru-RU" sz="1100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жобасы</a:t>
                      </a:r>
                      <a:r>
                        <a:rPr lang="ru-RU" sz="1100" baseline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100" baseline="0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бойынша</a:t>
                      </a:r>
                      <a:r>
                        <a:rPr lang="ru-RU" sz="1100" baseline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100" baseline="0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келісімшартты</a:t>
                      </a:r>
                      <a:r>
                        <a:rPr lang="ru-RU" sz="1100" baseline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100" baseline="0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ұзарту</a:t>
                      </a:r>
                      <a:endParaRPr lang="aa-ET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</a:t>
                      </a:r>
                      <a:endParaRPr lang="aa-ET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2079953"/>
                  </a:ext>
                </a:extLst>
              </a:tr>
              <a:tr h="56791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07.3.810.016.015</a:t>
                      </a:r>
                      <a:endParaRPr lang="aa-ET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Елді мекендер</a:t>
                      </a:r>
                      <a:r>
                        <a:rPr lang="kk-KZ" sz="1100" baseline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дің санитариясын қамтамасыз ету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Дизенсекция бойынша мемлекеттік сатып алу қорытындысы бойынша үнемдеу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-6100</a:t>
                      </a:r>
                      <a:endParaRPr lang="aa-ET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3099001"/>
                  </a:ext>
                </a:extLst>
              </a:tr>
              <a:tr h="94652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12.1.810.043.015</a:t>
                      </a:r>
                      <a:endParaRPr lang="aa-ET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Автомобиль </a:t>
                      </a:r>
                      <a:r>
                        <a:rPr lang="ru-RU" sz="1100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жолдарын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қызмет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етуін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қатмтамасыз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ету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Аудандық маңызы бар жолдарды қысқы ұстау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Аудандық</a:t>
                      </a:r>
                      <a:r>
                        <a:rPr lang="kk-KZ" sz="1100" baseline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маңызы бар жолдар жиегін және өту жолын тегістеу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100" baseline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Жол жиегіндегі шөптерді шабу </a:t>
                      </a:r>
                      <a:endParaRPr lang="aa-ET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4000</a:t>
                      </a:r>
                      <a:endParaRPr lang="aa-ET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2246535"/>
                  </a:ext>
                </a:extLst>
              </a:tr>
              <a:tr h="2414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12.1.810.044.015</a:t>
                      </a:r>
                      <a:endParaRPr lang="aa-ET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Елді мекен көшелері мен аудандық маңызы бар  жолдарды күрделі және орташа жөндеу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Аққулы ауылы (Амангелді көшесі  Иванов</a:t>
                      </a:r>
                      <a:r>
                        <a:rPr lang="kk-KZ" sz="1100" baseline="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 көшесі  0,955 км Иванов 0,686 км, Ташимов көшесі 1,550 км) ауы ішілік жолдарын күрделі жөндеу сараптамасын  жасау үшін қызмет пен ЖСҚ дайындау </a:t>
                      </a:r>
                      <a:endParaRPr lang="aa-ET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1500</a:t>
                      </a:r>
                      <a:endParaRPr lang="aa-ET" sz="11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67754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9426679"/>
      </p:ext>
    </p:extLst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5957" y="0"/>
            <a:ext cx="8640703" cy="1622612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endParaRPr lang="ru-RU" sz="66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66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66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66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66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66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66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66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66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21600" b="1" i="1" dirty="0" err="1">
                <a:latin typeface="Times New Roman" pitchFamily="18" charset="0"/>
                <a:cs typeface="Times New Roman" pitchFamily="18" charset="0"/>
              </a:rPr>
              <a:t>Назарларыңызға</a:t>
            </a:r>
            <a:r>
              <a:rPr lang="ru-RU" sz="216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600" b="1" i="1" dirty="0" err="1">
                <a:latin typeface="Times New Roman" pitchFamily="18" charset="0"/>
                <a:cs typeface="Times New Roman" pitchFamily="18" charset="0"/>
              </a:rPr>
              <a:t>рахмет</a:t>
            </a:r>
            <a:r>
              <a:rPr lang="ru-RU" sz="21600" b="1" i="1" dirty="0"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506673684"/>
      </p:ext>
    </p:extLst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name="Тема3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Тема3" id="{30FAE3EE-6C37-412B-B0FF-965526DD06D2}" vid="{85323182-5261-4E88-A531-716E59B9378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7292</TotalTime>
  <Words>778</Words>
  <Application>Microsoft Office PowerPoint</Application>
  <PresentationFormat>Экран (4:3)</PresentationFormat>
  <Paragraphs>209</Paragraphs>
  <Slides>7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Wingdings</vt:lpstr>
      <vt:lpstr>Тема3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Хаким Ерганат</dc:creator>
  <cp:lastModifiedBy>Анна Алина</cp:lastModifiedBy>
  <cp:revision>657</cp:revision>
  <cp:lastPrinted>2024-05-15T05:04:31Z</cp:lastPrinted>
  <dcterms:created xsi:type="dcterms:W3CDTF">2017-08-05T10:40:29Z</dcterms:created>
  <dcterms:modified xsi:type="dcterms:W3CDTF">2026-10-22T12:20:43Z</dcterms:modified>
</cp:coreProperties>
</file>