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3.xml" ContentType="application/vnd.openxmlformats-officedocument.drawingml.chartshapes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0.xml" ContentType="application/vnd.openxmlformats-officedocument.drawingml.chart+xml"/>
  <Override PartName="/ppt/drawings/drawing4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1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5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3.xml" ContentType="application/vnd.openxmlformats-officedocument.drawingml.chart+xml"/>
  <Override PartName="/ppt/drawings/drawing6.xml" ContentType="application/vnd.openxmlformats-officedocument.drawingml.chartshape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drawings/drawing7.xml" ContentType="application/vnd.openxmlformats-officedocument.drawingml.chartshape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drawings/drawing8.xml" ContentType="application/vnd.openxmlformats-officedocument.drawingml.chartshapes+xml"/>
  <Override PartName="/ppt/charts/chart20.xml" ContentType="application/vnd.openxmlformats-officedocument.drawingml.chart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1.xml" ContentType="application/vnd.openxmlformats-officedocument.drawingml.chart+xml"/>
  <Override PartName="/ppt/drawings/drawing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notesMasterIdLst>
    <p:notesMasterId r:id="rId13"/>
  </p:notesMasterIdLst>
  <p:sldIdLst>
    <p:sldId id="349" r:id="rId2"/>
    <p:sldId id="356" r:id="rId3"/>
    <p:sldId id="355" r:id="rId4"/>
    <p:sldId id="354" r:id="rId5"/>
    <p:sldId id="358" r:id="rId6"/>
    <p:sldId id="357" r:id="rId7"/>
    <p:sldId id="350" r:id="rId8"/>
    <p:sldId id="351" r:id="rId9"/>
    <p:sldId id="361" r:id="rId10"/>
    <p:sldId id="360" r:id="rId11"/>
    <p:sldId id="353" r:id="rId12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Пользователь" initials="П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D97FF"/>
    <a:srgbClr val="006600"/>
    <a:srgbClr val="0000FF"/>
    <a:srgbClr val="C9DA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32" y="96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uliya\Desktop\&#1054;&#1090;&#1095;&#1077;&#1090;&#1099;%20&#1051;&#1072;&#1088;&#1080;&#1089;&#1099;\&#1076;&#1080;&#1085;&#1072;&#1084;&#1080;&#1082;&#1072;%20&#1087;&#1086;&#1089;&#1090;&#1091;&#1087;&#1083;&#1077;&#1085;&#1080;&#1081;%20&#1079;&#1072;%202015-2017%20&#1075;&#1086;&#1076;&#1099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Sauliya\Desktop\&#1054;&#1090;&#1095;&#1077;&#1090;&#1099;%20&#1051;&#1072;&#1088;&#1080;&#1089;&#1099;\&#1076;&#1080;&#1085;&#1072;&#1084;&#1080;&#1082;&#1072;%20&#1087;&#1086;&#1089;&#1090;&#1091;&#1087;&#1083;&#1077;&#1085;&#1080;&#1081;%20&#1079;&#1072;%202015-2017%20&#1075;&#1086;&#1076;&#1099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7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8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5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1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2;&#1086;&#1080;%20&#1076;&#1086;&#1082;&#1091;&#1084;&#1077;&#1085;&#1090;&#1099;\&#1044;&#1054;&#1050;&#1059;&#1052;&#1045;&#1053;&#1058;&#1067;%202018%20&#1043;&#1054;&#1044;\&#1043;&#1056;&#1040;&#1046;&#1044;&#1040;&#1053;&#1057;&#1050;&#1048;&#1049;%20&#1041;&#1070;&#1044;&#1046;&#1045;&#1058;\&#1058;&#1072;&#1073;&#1083;&#1080;&#1094;&#1099;%20&#1076;&#1083;&#1103;%20&#1089;&#1083;&#1072;&#1081;&#1076;&#1086;&#1074;%20&#1043;&#1041;%2022.xlsx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13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2;&#1086;&#1080;%20&#1076;&#1086;&#1082;&#1091;&#1084;&#1077;&#1085;&#1090;&#1099;\&#1044;&#1054;&#1050;&#1059;&#1052;&#1045;&#1053;&#1058;&#1067;%202018%20&#1043;&#1054;&#1044;\&#1043;&#1056;&#1040;&#1046;&#1044;&#1040;&#1053;&#1057;&#1050;&#1048;&#1049;%20&#1041;&#1070;&#1044;&#1046;&#1045;&#1058;\&#1058;&#1072;&#1073;&#1083;&#1080;&#1094;&#1099;%20&#1076;&#1083;&#1103;%20&#1089;&#1083;&#1072;&#1081;&#1076;&#1086;&#1074;%20&#1043;&#1041;%2022.xlsx" TargetMode="Externa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5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734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2022-2026 </a:t>
            </a:r>
            <a:r>
              <a:rPr lang="ru-RU" sz="1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жылдардағы</a:t>
            </a:r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динамика</a:t>
            </a:r>
            <a:endParaRPr lang="ru-RU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6376551412407009"/>
          <c:y val="5.1948051948051951E-2"/>
        </c:manualLayout>
      </c:layout>
      <c:overlay val="0"/>
      <c:spPr>
        <a:noFill/>
        <a:ln w="23659">
          <a:noFill/>
        </a:ln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 w="23659">
              <a:noFill/>
            </a:ln>
          </c:spPr>
          <c:invertIfNegative val="0"/>
          <c:dLbls>
            <c:spPr>
              <a:noFill/>
              <a:ln w="23659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15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#,##0.0</c:formatCode>
                <c:ptCount val="5"/>
                <c:pt idx="0">
                  <c:v>8644.1</c:v>
                </c:pt>
                <c:pt idx="1">
                  <c:v>7539.5</c:v>
                </c:pt>
                <c:pt idx="2">
                  <c:v>8772.7999999999993</c:v>
                </c:pt>
                <c:pt idx="3">
                  <c:v>9379.2000000000007</c:v>
                </c:pt>
                <c:pt idx="4">
                  <c:v>8982.7000000000007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AC8-4E24-A772-854F777476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3163528"/>
        <c:axId val="123163912"/>
      </c:barChart>
      <c:catAx>
        <c:axId val="123163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8872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15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163912"/>
        <c:crosses val="autoZero"/>
        <c:auto val="1"/>
        <c:lblAlgn val="ctr"/>
        <c:lblOffset val="100"/>
        <c:noMultiLvlLbl val="0"/>
      </c:catAx>
      <c:valAx>
        <c:axId val="123163912"/>
        <c:scaling>
          <c:orientation val="minMax"/>
        </c:scaling>
        <c:delete val="1"/>
        <c:axPos val="b"/>
        <c:majorGridlines>
          <c:spPr>
            <a:ln w="8872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123163528"/>
        <c:crosses val="autoZero"/>
        <c:crossBetween val="between"/>
      </c:valAx>
      <c:spPr>
        <a:noFill/>
        <a:ln w="2365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614340506374489"/>
          <c:y val="3.8457364539807054E-2"/>
          <c:w val="0.76933829687302169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8626.6</c:v>
                </c:pt>
                <c:pt idx="1">
                  <c:v>8644.1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0EC-4B77-9E34-76D95E18C8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6613672"/>
        <c:axId val="176614056"/>
        <c:axId val="0"/>
      </c:bar3DChart>
      <c:catAx>
        <c:axId val="17661367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76614056"/>
        <c:crosses val="autoZero"/>
        <c:auto val="1"/>
        <c:lblAlgn val="ctr"/>
        <c:lblOffset val="100"/>
        <c:noMultiLvlLbl val="0"/>
      </c:catAx>
      <c:valAx>
        <c:axId val="17661405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176613672"/>
        <c:crosses val="autoZero"/>
        <c:crossBetween val="between"/>
      </c:valAx>
      <c:spPr>
        <a:noFill/>
        <a:ln w="25370">
          <a:noFill/>
        </a:ln>
      </c:spPr>
    </c:plotArea>
    <c:plotVisOnly val="1"/>
    <c:dispBlanksAs val="gap"/>
    <c:showDLblsOverMax val="0"/>
  </c:chart>
  <c:txPr>
    <a:bodyPr/>
    <a:lstStyle/>
    <a:p>
      <a:pPr>
        <a:defRPr sz="1260"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94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 dirty="0"/>
          </a:p>
        </c:rich>
      </c:tx>
      <c:layout/>
      <c:overlay val="0"/>
      <c:spPr>
        <a:noFill/>
        <a:ln w="23102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622021946051948"/>
          <c:y val="8.8912070360783024E-2"/>
          <c:w val="0.83990032571229756"/>
          <c:h val="0.6550135997360485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 w="23102">
              <a:noFill/>
            </a:ln>
          </c:spPr>
          <c:invertIfNegative val="0"/>
          <c:dLbls>
            <c:spPr>
              <a:noFill/>
              <a:ln w="23102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89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#,##0.0</c:formatCode>
                <c:ptCount val="5"/>
                <c:pt idx="0">
                  <c:v>1555.8</c:v>
                </c:pt>
                <c:pt idx="1">
                  <c:v>2363.8000000000002</c:v>
                </c:pt>
                <c:pt idx="2">
                  <c:v>2576.8000000000002</c:v>
                </c:pt>
                <c:pt idx="3">
                  <c:v>2686.3</c:v>
                </c:pt>
                <c:pt idx="4">
                  <c:v>3333.2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97B-4237-A3FD-70A7EA6C32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2515040"/>
        <c:axId val="176179224"/>
      </c:barChart>
      <c:catAx>
        <c:axId val="122515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8663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8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179224"/>
        <c:crosses val="autoZero"/>
        <c:auto val="1"/>
        <c:lblAlgn val="ctr"/>
        <c:lblOffset val="100"/>
        <c:noMultiLvlLbl val="0"/>
      </c:catAx>
      <c:valAx>
        <c:axId val="176179224"/>
        <c:scaling>
          <c:orientation val="minMax"/>
        </c:scaling>
        <c:delete val="1"/>
        <c:axPos val="b"/>
        <c:majorGridlines>
          <c:spPr>
            <a:ln w="8663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122515040"/>
        <c:crosses val="autoZero"/>
        <c:crossBetween val="between"/>
      </c:valAx>
      <c:spPr>
        <a:noFill/>
        <a:ln w="2310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0804844468215824"/>
          <c:y val="0.12704149720933691"/>
          <c:w val="0.37765354491517422"/>
          <c:h val="0.73279217222537585"/>
        </c:manualLayout>
      </c:layout>
      <c:overlay val="0"/>
      <c:txPr>
        <a:bodyPr/>
        <a:lstStyle/>
        <a:p>
          <a:pPr>
            <a:defRPr sz="16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6105487763475"/>
          <c:y val="9.6560066634049355E-2"/>
          <c:w val="0.81214585060780875"/>
          <c:h val="0.6956624381720958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General</c:formatCode>
                <c:ptCount val="5"/>
                <c:pt idx="0">
                  <c:v>27.4</c:v>
                </c:pt>
                <c:pt idx="1">
                  <c:v>46.1</c:v>
                </c:pt>
                <c:pt idx="2">
                  <c:v>83.2</c:v>
                </c:pt>
                <c:pt idx="3">
                  <c:v>55.2</c:v>
                </c:pt>
                <c:pt idx="4">
                  <c:v>148.1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AC5-4C41-9064-AE5F391CF6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7485400"/>
        <c:axId val="177485792"/>
      </c:barChart>
      <c:catAx>
        <c:axId val="1774854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485792"/>
        <c:crosses val="autoZero"/>
        <c:auto val="1"/>
        <c:lblAlgn val="ctr"/>
        <c:lblOffset val="100"/>
        <c:noMultiLvlLbl val="0"/>
      </c:catAx>
      <c:valAx>
        <c:axId val="177485792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7485400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95A-49D8-BF57-1E05C09C80B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95A-49D8-BF57-1E05C09C80B6}"/>
              </c:ext>
            </c:extLst>
          </c:dPt>
          <c:dLbls>
            <c:dLbl>
              <c:idx val="0"/>
              <c:layout>
                <c:manualLayout>
                  <c:x val="-2.0961856535533261E-2"/>
                  <c:y val="-1.933162322526686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dirty="0"/>
                      <a:t>29,5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95A-49D8-BF57-1E05C09C80B6}"/>
                </c:ext>
                <c:ext xmlns:c15="http://schemas.microsoft.com/office/drawing/2012/chart" uri="{CE6537A1-D6FC-4f65-9D91-7224C49458BB}">
                  <c15:layout>
                    <c:manualLayout>
                      <c:w val="0.17017009931097668"/>
                      <c:h val="0.10175944250934893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2.5605009887870265E-2"/>
                  <c:y val="8.222407146893390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dirty="0"/>
                      <a:t>118,6</a:t>
                    </a:r>
                  </a:p>
                  <a:p>
                    <a:pPr>
                      <a:defRPr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defRPr>
                    </a:pP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95A-49D8-BF57-1E05C09C80B6}"/>
                </c:ext>
                <c:ext xmlns:c15="http://schemas.microsoft.com/office/drawing/2012/chart" uri="{CE6537A1-D6FC-4f65-9D91-7224C49458BB}">
                  <c15:layout>
                    <c:manualLayout>
                      <c:w val="0.15732707294788412"/>
                      <c:h val="0.14277837999120147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2.3358380605614432E-2"/>
                  <c:y val="0.333057090977215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D95A-49D8-BF57-1E05C09C80B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Мемлекеттік меншіктен түсетін кірістер</c:v>
                </c:pt>
                <c:pt idx="1">
                  <c:v>Басқа да салықтық емес түсімдер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11.9</c:v>
                </c:pt>
                <c:pt idx="1">
                  <c:v>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D95A-49D8-BF57-1E05C09C80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960867703176412"/>
          <c:y val="0.30621617795807299"/>
          <c:w val="0.34296543456199968"/>
          <c:h val="0.445715515396123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0804844468215824"/>
          <c:y val="0.12704149720933691"/>
          <c:w val="0.37765354491517422"/>
          <c:h val="0.73279217222537585"/>
        </c:manualLayout>
      </c:layout>
      <c:overlay val="0"/>
      <c:txPr>
        <a:bodyPr/>
        <a:lstStyle/>
        <a:p>
          <a:pPr>
            <a:defRPr sz="16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6105487763475"/>
          <c:y val="9.6560066634049313E-2"/>
          <c:w val="0.81214585060780875"/>
          <c:h val="0.69566243817209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0.0</c:formatCode>
                <c:ptCount val="5"/>
                <c:pt idx="0">
                  <c:v>51.3</c:v>
                </c:pt>
                <c:pt idx="1">
                  <c:v>59.1</c:v>
                </c:pt>
                <c:pt idx="2">
                  <c:v>61.6</c:v>
                </c:pt>
                <c:pt idx="3">
                  <c:v>89</c:v>
                </c:pt>
                <c:pt idx="4">
                  <c:v>138.6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17A-41EA-8B0C-02C92C756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5797352"/>
        <c:axId val="185797744"/>
      </c:barChart>
      <c:catAx>
        <c:axId val="1857973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797744"/>
        <c:crosses val="autoZero"/>
        <c:auto val="1"/>
        <c:lblAlgn val="ctr"/>
        <c:lblOffset val="100"/>
        <c:noMultiLvlLbl val="0"/>
      </c:catAx>
      <c:valAx>
        <c:axId val="185797744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85797352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0846667608221E-2"/>
          <c:y val="0.17496562823710118"/>
          <c:w val="0.30226376034890701"/>
          <c:h val="0.5750834742813257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Мемлекеттік мекемелерге бекітілген мемлекеттік мүлікті сату</c:v>
                </c:pt>
                <c:pt idx="1">
                  <c:v>Жер және материалдық емес активтерді сату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40.299999999999997</c:v>
                </c:pt>
                <c:pt idx="1">
                  <c:v>24.4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5CE-4841-B07F-E5C86F853F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0527967966882261"/>
          <c:y val="0.15049630696846095"/>
          <c:w val="0.50746297526562378"/>
          <c:h val="0.80765951088670151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4954886427895848E-2"/>
          <c:y val="9.8737405149894264E-2"/>
          <c:w val="0.9300902271442083"/>
          <c:h val="0.7664753467471078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84E-4A31-ADB8-F21AF2DC9FA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Лист1!$C$7:$C$11</c:f>
              <c:numCache>
                <c:formatCode>#,##0.0</c:formatCode>
                <c:ptCount val="5"/>
                <c:pt idx="0">
                  <c:v>9235.1</c:v>
                </c:pt>
                <c:pt idx="1">
                  <c:v>6838.9</c:v>
                </c:pt>
                <c:pt idx="2">
                  <c:v>7921.4</c:v>
                </c:pt>
                <c:pt idx="3">
                  <c:v>9784.6</c:v>
                </c:pt>
                <c:pt idx="4">
                  <c:v>9624.9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84E-4A31-ADB8-F21AF2DC9F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5799312"/>
        <c:axId val="185799704"/>
        <c:axId val="0"/>
      </c:bar3DChart>
      <c:catAx>
        <c:axId val="18579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799704"/>
        <c:crosses val="autoZero"/>
        <c:auto val="1"/>
        <c:lblAlgn val="ctr"/>
        <c:lblOffset val="100"/>
        <c:noMultiLvlLbl val="0"/>
      </c:catAx>
      <c:valAx>
        <c:axId val="1857997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85799312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4970193306518323"/>
          <c:y val="7.3678938164912985E-2"/>
          <c:w val="0.75792002141635462"/>
          <c:h val="0.542768318342544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#,##0.0</c:formatCode>
                <c:ptCount val="5"/>
                <c:pt idx="0">
                  <c:v>1265.2</c:v>
                </c:pt>
                <c:pt idx="1">
                  <c:v>1330.4</c:v>
                </c:pt>
                <c:pt idx="2">
                  <c:v>1411.8</c:v>
                </c:pt>
                <c:pt idx="3">
                  <c:v>1616.3</c:v>
                </c:pt>
                <c:pt idx="4">
                  <c:v>1679.4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334-4F4E-8C5B-E81A365A54C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86685568"/>
        <c:axId val="186685960"/>
        <c:axId val="0"/>
      </c:bar3DChart>
      <c:catAx>
        <c:axId val="18668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85960"/>
        <c:crosses val="autoZero"/>
        <c:auto val="1"/>
        <c:lblAlgn val="ctr"/>
        <c:lblOffset val="100"/>
        <c:noMultiLvlLbl val="0"/>
      </c:catAx>
      <c:valAx>
        <c:axId val="1866859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186685568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275949004098328"/>
          <c:y val="3.8457364539807054E-2"/>
          <c:w val="0.76933829687302169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Жоспар</c:v>
                </c:pt>
                <c:pt idx="1">
                  <c:v>Нақты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1268.9000000000001</c:v>
                </c:pt>
                <c:pt idx="1">
                  <c:v>1265.2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18-4E19-BB03-14FEED247E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5382400"/>
        <c:axId val="175382792"/>
        <c:axId val="0"/>
      </c:bar3DChart>
      <c:catAx>
        <c:axId val="1753824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382792"/>
        <c:crosses val="autoZero"/>
        <c:auto val="1"/>
        <c:lblAlgn val="ctr"/>
        <c:lblOffset val="100"/>
        <c:noMultiLvlLbl val="0"/>
      </c:catAx>
      <c:valAx>
        <c:axId val="175382792"/>
        <c:scaling>
          <c:orientation val="minMax"/>
          <c:max val="3800"/>
          <c:min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382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882929277239464"/>
          <c:y val="3.8457364539807054E-2"/>
          <c:w val="0.76933829687302169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3165.1</c:v>
                </c:pt>
                <c:pt idx="1">
                  <c:v>3137.4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73F-4775-9A2E-453E5AB4B2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5385928"/>
        <c:axId val="187554696"/>
        <c:axId val="0"/>
      </c:bar3DChart>
      <c:catAx>
        <c:axId val="17538592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87554696"/>
        <c:crosses val="autoZero"/>
        <c:auto val="1"/>
        <c:lblAlgn val="ctr"/>
        <c:lblOffset val="100"/>
        <c:noMultiLvlLbl val="0"/>
      </c:catAx>
      <c:valAx>
        <c:axId val="18755469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75385928"/>
        <c:crosses val="autoZero"/>
        <c:crossBetween val="between"/>
      </c:valAx>
      <c:spPr>
        <a:noFill/>
        <a:ln w="25370">
          <a:noFill/>
        </a:ln>
      </c:spPr>
    </c:plotArea>
    <c:plotVisOnly val="1"/>
    <c:dispBlanksAs val="gap"/>
    <c:showDLblsOverMax val="0"/>
  </c:chart>
  <c:txPr>
    <a:bodyPr/>
    <a:lstStyle/>
    <a:p>
      <a:pPr>
        <a:defRPr sz="1260"/>
      </a:pPr>
      <a:endParaRPr lang="en-US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71831531592911"/>
          <c:y val="0"/>
          <c:w val="0.81214585060780875"/>
          <c:h val="0.69566243817209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 b="1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0.0</c:formatCode>
                <c:ptCount val="5"/>
                <c:pt idx="0">
                  <c:v>3137.4</c:v>
                </c:pt>
                <c:pt idx="1">
                  <c:v>4082.1</c:v>
                </c:pt>
                <c:pt idx="2">
                  <c:v>7635.2</c:v>
                </c:pt>
                <c:pt idx="3">
                  <c:v>5712.7</c:v>
                </c:pt>
                <c:pt idx="4">
                  <c:v>5190.6000000000004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BC0-427D-BE52-B169B514C8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7555872"/>
        <c:axId val="187556264"/>
      </c:barChart>
      <c:catAx>
        <c:axId val="187555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556264"/>
        <c:crosses val="autoZero"/>
        <c:auto val="1"/>
        <c:lblAlgn val="ctr"/>
        <c:lblOffset val="100"/>
        <c:noMultiLvlLbl val="0"/>
      </c:catAx>
      <c:valAx>
        <c:axId val="187556264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87555872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7573672"/>
        <c:axId val="187574064"/>
        <c:axId val="0"/>
      </c:bar3DChart>
      <c:catAx>
        <c:axId val="187573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87574064"/>
        <c:crosses val="autoZero"/>
        <c:auto val="1"/>
        <c:lblAlgn val="ctr"/>
        <c:lblOffset val="100"/>
        <c:noMultiLvlLbl val="0"/>
      </c:catAx>
      <c:valAx>
        <c:axId val="18757406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875736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882929277239475"/>
          <c:y val="3.8457364539807054E-2"/>
          <c:w val="0.76933829687302191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602.20000000000005</c:v>
                </c:pt>
                <c:pt idx="1">
                  <c:v>599.70000000000005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AE3-4103-A67B-334CCCA381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7574848"/>
        <c:axId val="187575240"/>
        <c:axId val="0"/>
      </c:bar3DChart>
      <c:catAx>
        <c:axId val="18757484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87575240"/>
        <c:crosses val="autoZero"/>
        <c:auto val="1"/>
        <c:lblAlgn val="ctr"/>
        <c:lblOffset val="100"/>
        <c:noMultiLvlLbl val="0"/>
      </c:catAx>
      <c:valAx>
        <c:axId val="18757524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87574848"/>
        <c:crosses val="autoZero"/>
        <c:crossBetween val="between"/>
      </c:valAx>
      <c:spPr>
        <a:noFill/>
        <a:ln w="25370">
          <a:noFill/>
        </a:ln>
      </c:spPr>
    </c:plotArea>
    <c:plotVisOnly val="1"/>
    <c:dispBlanksAs val="gap"/>
    <c:showDLblsOverMax val="0"/>
  </c:chart>
  <c:txPr>
    <a:bodyPr/>
    <a:lstStyle/>
    <a:p>
      <a:pPr>
        <a:defRPr sz="1260"/>
      </a:pPr>
      <a:endParaRPr lang="en-US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6105487763486"/>
          <c:y val="9.6560066634049382E-2"/>
          <c:w val="0.81214585060780908"/>
          <c:h val="0.69566243817209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0.0</c:formatCode>
                <c:ptCount val="5"/>
                <c:pt idx="0">
                  <c:v>599.70000000000005</c:v>
                </c:pt>
                <c:pt idx="1">
                  <c:v>865.7</c:v>
                </c:pt>
                <c:pt idx="2">
                  <c:v>936.2</c:v>
                </c:pt>
                <c:pt idx="3">
                  <c:v>870.8</c:v>
                </c:pt>
                <c:pt idx="4">
                  <c:v>733.7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5E7-4DAB-8CF9-509B1B8C5A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7993072"/>
        <c:axId val="187993464"/>
      </c:barChart>
      <c:catAx>
        <c:axId val="1879930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993464"/>
        <c:crosses val="autoZero"/>
        <c:auto val="1"/>
        <c:lblAlgn val="ctr"/>
        <c:lblOffset val="100"/>
        <c:noMultiLvlLbl val="0"/>
      </c:catAx>
      <c:valAx>
        <c:axId val="187993464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87993072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6376232"/>
        <c:axId val="186376624"/>
        <c:axId val="0"/>
      </c:bar3DChart>
      <c:catAx>
        <c:axId val="186376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86376624"/>
        <c:crosses val="autoZero"/>
        <c:auto val="1"/>
        <c:lblAlgn val="ctr"/>
        <c:lblOffset val="100"/>
        <c:noMultiLvlLbl val="0"/>
      </c:catAx>
      <c:valAx>
        <c:axId val="18637662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863762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882929277239475"/>
          <c:y val="3.8457364539807054E-2"/>
          <c:w val="0.76933829687302191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4232.8</c:v>
                </c:pt>
                <c:pt idx="1">
                  <c:v>4232.8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730-404C-B1E3-87DB94D2BA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6377408"/>
        <c:axId val="186377800"/>
        <c:axId val="0"/>
      </c:bar3DChart>
      <c:catAx>
        <c:axId val="18637740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86377800"/>
        <c:crosses val="autoZero"/>
        <c:auto val="1"/>
        <c:lblAlgn val="ctr"/>
        <c:lblOffset val="100"/>
        <c:noMultiLvlLbl val="0"/>
      </c:catAx>
      <c:valAx>
        <c:axId val="18637780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86377408"/>
        <c:crosses val="autoZero"/>
        <c:crossBetween val="between"/>
      </c:valAx>
      <c:spPr>
        <a:noFill/>
        <a:ln w="25370">
          <a:noFill/>
        </a:ln>
      </c:spPr>
    </c:plotArea>
    <c:plotVisOnly val="1"/>
    <c:dispBlanksAs val="gap"/>
    <c:showDLblsOverMax val="0"/>
  </c:chart>
  <c:txPr>
    <a:bodyPr/>
    <a:lstStyle/>
    <a:p>
      <a:pPr>
        <a:defRPr sz="1260"/>
      </a:pPr>
      <a:endParaRPr lang="en-US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6105487763486"/>
          <c:y val="9.6560066634049382E-2"/>
          <c:w val="0.81214585060780908"/>
          <c:h val="0.69566243817209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Лист1!$A$6:$A$10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Лист1!$B$6:$B$10</c:f>
              <c:numCache>
                <c:formatCode>0.0</c:formatCode>
                <c:ptCount val="5"/>
                <c:pt idx="0">
                  <c:v>5118.3999999999996</c:v>
                </c:pt>
                <c:pt idx="1">
                  <c:v>4232.8</c:v>
                </c:pt>
                <c:pt idx="2">
                  <c:v>2537.8000000000002</c:v>
                </c:pt>
                <c:pt idx="3">
                  <c:v>1790.3</c:v>
                </c:pt>
                <c:pt idx="4">
                  <c:v>336.3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65F-465E-B10E-DA656B288B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6378584"/>
        <c:axId val="186378976"/>
      </c:barChart>
      <c:catAx>
        <c:axId val="1863785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378976"/>
        <c:crosses val="autoZero"/>
        <c:auto val="1"/>
        <c:lblAlgn val="ctr"/>
        <c:lblOffset val="100"/>
        <c:noMultiLvlLbl val="0"/>
      </c:catAx>
      <c:valAx>
        <c:axId val="186378976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86378584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090996051201276"/>
          <c:y val="3.9496783633759004E-2"/>
          <c:w val="0.76653906612981615"/>
          <c:h val="0.9210064327324819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Субвенция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план а год</c:v>
                </c:pt>
                <c:pt idx="1">
                  <c:v>план за 5 мес </c:v>
                </c:pt>
                <c:pt idx="2">
                  <c:v>факт за 5 мес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170.8</c:v>
                </c:pt>
                <c:pt idx="1">
                  <c:v>135.69999999999999</c:v>
                </c:pt>
                <c:pt idx="2">
                  <c:v>135.69999999999999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662-42CC-BD95-58D79DE8B9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7994248"/>
        <c:axId val="187572496"/>
        <c:axId val="0"/>
      </c:bar3DChart>
      <c:catAx>
        <c:axId val="18799424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87572496"/>
        <c:crosses val="autoZero"/>
        <c:auto val="1"/>
        <c:lblAlgn val="ctr"/>
        <c:lblOffset val="100"/>
        <c:noMultiLvlLbl val="0"/>
      </c:catAx>
      <c:valAx>
        <c:axId val="18757249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87994248"/>
        <c:crosses val="autoZero"/>
        <c:crossBetween val="between"/>
      </c:valAx>
      <c:spPr>
        <a:noFill/>
        <a:ln w="17822">
          <a:noFill/>
        </a:ln>
      </c:spPr>
    </c:plotArea>
    <c:plotVisOnly val="1"/>
    <c:dispBlanksAs val="gap"/>
    <c:showDLblsOverMax val="0"/>
  </c:chart>
  <c:txPr>
    <a:bodyPr/>
    <a:lstStyle/>
    <a:p>
      <a:pPr>
        <a:defRPr sz="1262"/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E486EE-12EE-4789-ABBE-842F70EBE5C6}" type="doc">
      <dgm:prSet loTypeId="urn:microsoft.com/office/officeart/2005/8/layout/arrow2" loCatId="process" qsTypeId="urn:microsoft.com/office/officeart/2005/8/quickstyle/simple1" qsCatId="simple" csTypeId="urn:microsoft.com/office/officeart/2005/8/colors/accent3_3" csCatId="accent3" phldr="1"/>
      <dgm:spPr/>
    </dgm:pt>
    <dgm:pt modelId="{B7064ACB-0620-4E2C-87C0-C7244C9B8826}">
      <dgm:prSet phldrT="[Текст]" custT="1"/>
      <dgm:spPr/>
      <dgm:t>
        <a:bodyPr/>
        <a:lstStyle/>
        <a:p>
          <a:pPr algn="ctr">
            <a:spcAft>
              <a:spcPts val="0"/>
            </a:spcAft>
          </a:pPr>
          <a:r>
            <a:rPr lang="ru-RU" sz="1600" dirty="0" err="1" smtClean="0">
              <a:latin typeface="Arial" pitchFamily="34" charset="0"/>
              <a:cs typeface="Arial" pitchFamily="34" charset="0"/>
            </a:rPr>
            <a:t>Ішкі</a:t>
          </a:r>
          <a:r>
            <a:rPr lang="ru-RU" sz="16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600" dirty="0" err="1" smtClean="0">
              <a:latin typeface="Arial" pitchFamily="34" charset="0"/>
              <a:cs typeface="Arial" pitchFamily="34" charset="0"/>
            </a:rPr>
            <a:t>салықтар</a:t>
          </a:r>
          <a:r>
            <a:rPr lang="ru-RU" sz="16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600" dirty="0" err="1" smtClean="0">
              <a:latin typeface="Arial" pitchFamily="34" charset="0"/>
              <a:cs typeface="Arial" pitchFamily="34" charset="0"/>
            </a:rPr>
            <a:t>және</a:t>
          </a:r>
          <a:r>
            <a:rPr lang="ru-RU" sz="16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600" dirty="0" err="1" smtClean="0">
              <a:latin typeface="Arial" pitchFamily="34" charset="0"/>
              <a:cs typeface="Arial" pitchFamily="34" charset="0"/>
            </a:rPr>
            <a:t>міндетті</a:t>
          </a:r>
          <a:r>
            <a:rPr lang="ru-RU" sz="16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600" dirty="0" err="1" smtClean="0">
              <a:latin typeface="Arial" pitchFamily="34" charset="0"/>
              <a:cs typeface="Arial" pitchFamily="34" charset="0"/>
            </a:rPr>
            <a:t>төлемдер</a:t>
          </a:r>
          <a:r>
            <a:rPr lang="ru-RU" sz="1600" dirty="0" smtClean="0">
              <a:latin typeface="Arial" pitchFamily="34" charset="0"/>
              <a:cs typeface="Arial" pitchFamily="34" charset="0"/>
            </a:rPr>
            <a:t>– </a:t>
          </a:r>
          <a:r>
            <a:rPr lang="ru-RU" sz="1600" dirty="0">
              <a:latin typeface="Arial" pitchFamily="34" charset="0"/>
              <a:cs typeface="Arial" pitchFamily="34" charset="0"/>
            </a:rPr>
            <a:t>184,1 млн. </a:t>
          </a:r>
          <a:r>
            <a:rPr lang="ru-RU" sz="1600" dirty="0" err="1">
              <a:latin typeface="Arial" pitchFamily="34" charset="0"/>
              <a:cs typeface="Arial" pitchFamily="34" charset="0"/>
            </a:rPr>
            <a:t>теңге</a:t>
          </a:r>
          <a:endParaRPr lang="ru-RU" sz="1600" b="1" dirty="0">
            <a:latin typeface="Arial" pitchFamily="34" charset="0"/>
            <a:cs typeface="Arial" pitchFamily="34" charset="0"/>
          </a:endParaRPr>
        </a:p>
        <a:p>
          <a:pPr algn="l">
            <a:spcAft>
              <a:spcPct val="35000"/>
            </a:spcAft>
          </a:pPr>
          <a:endParaRPr lang="ru-RU" sz="2000" dirty="0"/>
        </a:p>
      </dgm:t>
    </dgm:pt>
    <dgm:pt modelId="{C2AB8B54-9290-40DE-88C6-4F4DAB4A4212}" type="sibTrans" cxnId="{BF259851-7C3D-4C34-9B5A-6092A9266F34}">
      <dgm:prSet/>
      <dgm:spPr/>
      <dgm:t>
        <a:bodyPr/>
        <a:lstStyle/>
        <a:p>
          <a:endParaRPr lang="ru-RU"/>
        </a:p>
      </dgm:t>
    </dgm:pt>
    <dgm:pt modelId="{29BBC22E-7B50-4F00-AAE2-10E17710B12B}" type="parTrans" cxnId="{BF259851-7C3D-4C34-9B5A-6092A9266F34}">
      <dgm:prSet/>
      <dgm:spPr/>
      <dgm:t>
        <a:bodyPr/>
        <a:lstStyle/>
        <a:p>
          <a:endParaRPr lang="ru-RU"/>
        </a:p>
      </dgm:t>
    </dgm:pt>
    <dgm:pt modelId="{C00C0958-D3CD-4610-8925-D2FD359657C4}">
      <dgm:prSet phldrT="[Текст]" custT="1"/>
      <dgm:spPr/>
      <dgm:t>
        <a:bodyPr/>
        <a:lstStyle/>
        <a:p>
          <a:pPr algn="l">
            <a:lnSpc>
              <a:spcPct val="90000"/>
            </a:lnSpc>
          </a:pPr>
          <a:r>
            <a:rPr lang="ru-RU" sz="1600" dirty="0" err="1" smtClean="0">
              <a:latin typeface="Arial" pitchFamily="34" charset="0"/>
              <a:cs typeface="Arial" pitchFamily="34" charset="0"/>
            </a:rPr>
            <a:t>Мүлік</a:t>
          </a:r>
          <a:r>
            <a:rPr lang="ru-RU" sz="16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600" dirty="0" err="1" smtClean="0">
              <a:latin typeface="Arial" pitchFamily="34" charset="0"/>
              <a:cs typeface="Arial" pitchFamily="34" charset="0"/>
            </a:rPr>
            <a:t>салығы</a:t>
          </a:r>
          <a:r>
            <a:rPr lang="ru-RU" sz="1600" dirty="0" smtClean="0">
              <a:latin typeface="Arial" pitchFamily="34" charset="0"/>
              <a:cs typeface="Arial" pitchFamily="34" charset="0"/>
            </a:rPr>
            <a:t> – </a:t>
          </a:r>
          <a:endParaRPr lang="ru-RU" sz="1600" dirty="0">
            <a:latin typeface="Arial" pitchFamily="34" charset="0"/>
            <a:cs typeface="Arial" pitchFamily="34" charset="0"/>
          </a:endParaRPr>
        </a:p>
        <a:p>
          <a:pPr algn="l">
            <a:lnSpc>
              <a:spcPct val="90000"/>
            </a:lnSpc>
          </a:pPr>
          <a:r>
            <a:rPr lang="ru-RU" sz="1600" dirty="0">
              <a:latin typeface="Arial" pitchFamily="34" charset="0"/>
              <a:cs typeface="Arial" pitchFamily="34" charset="0"/>
            </a:rPr>
            <a:t>1 087,3 млн. </a:t>
          </a:r>
          <a:r>
            <a:rPr lang="ru-RU" sz="1600" dirty="0" err="1">
              <a:latin typeface="Arial" pitchFamily="34" charset="0"/>
              <a:cs typeface="Arial" pitchFamily="34" charset="0"/>
            </a:rPr>
            <a:t>теңге</a:t>
          </a:r>
          <a:endParaRPr lang="ru-RU" sz="1600" b="1" dirty="0">
            <a:latin typeface="Arial" pitchFamily="34" charset="0"/>
            <a:cs typeface="Arial" pitchFamily="34" charset="0"/>
          </a:endParaRPr>
        </a:p>
        <a:p>
          <a:pPr algn="l">
            <a:lnSpc>
              <a:spcPct val="90000"/>
            </a:lnSpc>
          </a:pPr>
          <a:r>
            <a:rPr lang="ru-RU" sz="2000" dirty="0">
              <a:latin typeface="Arial" pitchFamily="34" charset="0"/>
              <a:cs typeface="Arial" pitchFamily="34" charset="0"/>
            </a:rPr>
            <a:t>                </a:t>
          </a:r>
        </a:p>
        <a:p>
          <a:pPr algn="l">
            <a:lnSpc>
              <a:spcPct val="90000"/>
            </a:lnSpc>
          </a:pPr>
          <a:r>
            <a:rPr lang="ru-RU" sz="2000" dirty="0">
              <a:latin typeface="Arial" pitchFamily="34" charset="0"/>
              <a:cs typeface="Arial" pitchFamily="34" charset="0"/>
            </a:rPr>
            <a:t>                 </a:t>
          </a:r>
        </a:p>
      </dgm:t>
    </dgm:pt>
    <dgm:pt modelId="{FA4D676D-196D-4090-B844-B246DF2ED9DA}" type="sibTrans" cxnId="{ECD07420-2E24-4BF8-BFFF-4BB44820DB0C}">
      <dgm:prSet/>
      <dgm:spPr/>
      <dgm:t>
        <a:bodyPr/>
        <a:lstStyle/>
        <a:p>
          <a:endParaRPr lang="ru-RU"/>
        </a:p>
      </dgm:t>
    </dgm:pt>
    <dgm:pt modelId="{1C88154C-25B2-42CC-A10F-685E8F4AB78D}" type="parTrans" cxnId="{ECD07420-2E24-4BF8-BFFF-4BB44820DB0C}">
      <dgm:prSet/>
      <dgm:spPr/>
      <dgm:t>
        <a:bodyPr/>
        <a:lstStyle/>
        <a:p>
          <a:endParaRPr lang="ru-RU"/>
        </a:p>
      </dgm:t>
    </dgm:pt>
    <dgm:pt modelId="{8B8A3C20-F1A9-4D01-AE4A-64FAE14E5875}">
      <dgm:prSet phldrT="[Текст]" custT="1"/>
      <dgm:spPr/>
      <dgm:t>
        <a:bodyPr/>
        <a:lstStyle/>
        <a:p>
          <a:pPr algn="l">
            <a:spcAft>
              <a:spcPts val="0"/>
            </a:spcAft>
          </a:pPr>
          <a:r>
            <a:rPr lang="ru-RU" sz="1600" dirty="0" err="1" smtClean="0">
              <a:latin typeface="Arial" pitchFamily="34" charset="0"/>
              <a:cs typeface="Arial" pitchFamily="34" charset="0"/>
            </a:rPr>
            <a:t>Жалақы</a:t>
          </a:r>
          <a:r>
            <a:rPr lang="ru-RU" sz="16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600" dirty="0" err="1" smtClean="0">
              <a:latin typeface="Arial" pitchFamily="34" charset="0"/>
              <a:cs typeface="Arial" pitchFamily="34" charset="0"/>
            </a:rPr>
            <a:t>салығы</a:t>
          </a:r>
          <a:r>
            <a:rPr lang="ru-RU" sz="1600" dirty="0" smtClean="0">
              <a:latin typeface="Arial" pitchFamily="34" charset="0"/>
              <a:cs typeface="Arial" pitchFamily="34" charset="0"/>
            </a:rPr>
            <a:t> – </a:t>
          </a:r>
          <a:r>
            <a:rPr lang="ru-RU" sz="1600" dirty="0">
              <a:latin typeface="Arial" pitchFamily="34" charset="0"/>
              <a:cs typeface="Arial" pitchFamily="34" charset="0"/>
            </a:rPr>
            <a:t>1 898,3 млн. </a:t>
          </a:r>
          <a:r>
            <a:rPr lang="ru-RU" sz="1600" dirty="0" err="1">
              <a:latin typeface="Arial" pitchFamily="34" charset="0"/>
              <a:cs typeface="Arial" pitchFamily="34" charset="0"/>
            </a:rPr>
            <a:t>теңге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48C2E233-6F42-4233-A06B-69C5A2763155}" type="sibTrans" cxnId="{0B21C455-31DD-4A4D-A274-111569DB2773}">
      <dgm:prSet/>
      <dgm:spPr/>
      <dgm:t>
        <a:bodyPr/>
        <a:lstStyle/>
        <a:p>
          <a:endParaRPr lang="ru-RU"/>
        </a:p>
      </dgm:t>
    </dgm:pt>
    <dgm:pt modelId="{16B74F5E-A5E2-4AB3-A884-2D9A1539F457}" type="parTrans" cxnId="{0B21C455-31DD-4A4D-A274-111569DB2773}">
      <dgm:prSet/>
      <dgm:spPr/>
      <dgm:t>
        <a:bodyPr/>
        <a:lstStyle/>
        <a:p>
          <a:endParaRPr lang="ru-RU"/>
        </a:p>
      </dgm:t>
    </dgm:pt>
    <dgm:pt modelId="{E5230F26-7D24-48CB-A822-020A2F3DC6AB}">
      <dgm:prSet phldrT="[Текст]" custT="1"/>
      <dgm:spPr/>
      <dgm:t>
        <a:bodyPr/>
        <a:lstStyle/>
        <a:p>
          <a:r>
            <a:rPr lang="ru-RU" sz="1600" dirty="0" err="1" smtClean="0">
              <a:latin typeface="Arial" pitchFamily="34" charset="0"/>
              <a:cs typeface="Arial" pitchFamily="34" charset="0"/>
            </a:rPr>
            <a:t>Корпоративтік</a:t>
          </a:r>
          <a:r>
            <a:rPr lang="ru-RU" sz="16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600" dirty="0" err="1" smtClean="0">
              <a:latin typeface="Arial" pitchFamily="34" charset="0"/>
              <a:cs typeface="Arial" pitchFamily="34" charset="0"/>
            </a:rPr>
            <a:t>табыс</a:t>
          </a:r>
          <a:r>
            <a:rPr lang="ru-RU" sz="16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600" dirty="0" err="1" smtClean="0">
              <a:latin typeface="Arial" pitchFamily="34" charset="0"/>
              <a:cs typeface="Arial" pitchFamily="34" charset="0"/>
            </a:rPr>
            <a:t>салығы</a:t>
          </a:r>
          <a:r>
            <a:rPr lang="ru-RU" sz="1600" dirty="0" smtClean="0">
              <a:latin typeface="Arial" pitchFamily="34" charset="0"/>
              <a:cs typeface="Arial" pitchFamily="34" charset="0"/>
            </a:rPr>
            <a:t> – </a:t>
          </a:r>
          <a:r>
            <a:rPr lang="ru-RU" sz="1600" dirty="0">
              <a:latin typeface="Arial" pitchFamily="34" charset="0"/>
              <a:cs typeface="Arial" pitchFamily="34" charset="0"/>
            </a:rPr>
            <a:t>163,5 млн. те</a:t>
          </a:r>
          <a:r>
            <a:rPr lang="kk-KZ" sz="1600" dirty="0">
              <a:latin typeface="Arial" pitchFamily="34" charset="0"/>
              <a:cs typeface="Arial" pitchFamily="34" charset="0"/>
            </a:rPr>
            <a:t>ң</a:t>
          </a:r>
          <a:r>
            <a:rPr lang="ru-RU" sz="1600" dirty="0" err="1">
              <a:latin typeface="Arial" pitchFamily="34" charset="0"/>
              <a:cs typeface="Arial" pitchFamily="34" charset="0"/>
            </a:rPr>
            <a:t>ге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DA481200-A9B0-4254-8D59-62BC70BDEC61}" type="parTrans" cxnId="{45D5883E-E2A1-48C2-8FA0-5FBA39B51E43}">
      <dgm:prSet/>
      <dgm:spPr/>
      <dgm:t>
        <a:bodyPr/>
        <a:lstStyle/>
        <a:p>
          <a:endParaRPr lang="ru-RU"/>
        </a:p>
      </dgm:t>
    </dgm:pt>
    <dgm:pt modelId="{71898E5A-E22B-4A80-9BF8-AB2F124DEB46}" type="sibTrans" cxnId="{45D5883E-E2A1-48C2-8FA0-5FBA39B51E43}">
      <dgm:prSet/>
      <dgm:spPr/>
      <dgm:t>
        <a:bodyPr/>
        <a:lstStyle/>
        <a:p>
          <a:endParaRPr lang="ru-RU"/>
        </a:p>
      </dgm:t>
    </dgm:pt>
    <dgm:pt modelId="{7339BE4F-05D5-4658-A92F-E7ED2803B8B0}" type="pres">
      <dgm:prSet presAssocID="{0AE486EE-12EE-4789-ABBE-842F70EBE5C6}" presName="arrowDiagram" presStyleCnt="0">
        <dgm:presLayoutVars>
          <dgm:chMax val="5"/>
          <dgm:dir/>
          <dgm:resizeHandles val="exact"/>
        </dgm:presLayoutVars>
      </dgm:prSet>
      <dgm:spPr/>
    </dgm:pt>
    <dgm:pt modelId="{D37C4822-F794-48C5-A7F6-93815296F874}" type="pres">
      <dgm:prSet presAssocID="{0AE486EE-12EE-4789-ABBE-842F70EBE5C6}" presName="arrow" presStyleLbl="bgShp" presStyleIdx="0" presStyleCnt="1" custLinFactNeighborX="21106" custLinFactNeighborY="1341"/>
      <dgm:spPr/>
    </dgm:pt>
    <dgm:pt modelId="{E572E6AE-FF7C-4082-B1BB-2A69CBC2EE6A}" type="pres">
      <dgm:prSet presAssocID="{0AE486EE-12EE-4789-ABBE-842F70EBE5C6}" presName="arrowDiagram4" presStyleCnt="0"/>
      <dgm:spPr/>
    </dgm:pt>
    <dgm:pt modelId="{954D6566-EF12-4FE1-A4FD-FCF3171984C7}" type="pres">
      <dgm:prSet presAssocID="{B7064ACB-0620-4E2C-87C0-C7244C9B8826}" presName="bullet4a" presStyleLbl="node1" presStyleIdx="0" presStyleCnt="4" custLinFactX="200000" custLinFactNeighborX="259602" custLinFactNeighborY="7660"/>
      <dgm:spPr/>
    </dgm:pt>
    <dgm:pt modelId="{A873A4A8-B8FE-4289-BD25-60AAD9B4E5CD}" type="pres">
      <dgm:prSet presAssocID="{B7064ACB-0620-4E2C-87C0-C7244C9B8826}" presName="textBox4a" presStyleLbl="revTx" presStyleIdx="0" presStyleCnt="4" custScaleX="277469" custScaleY="84870" custLinFactX="100000" custLinFactNeighborX="154088" custLinFactNeighborY="-160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7C59C8-1ECB-4810-8D06-F8A8B2638D9C}" type="pres">
      <dgm:prSet presAssocID="{C00C0958-D3CD-4610-8925-D2FD359657C4}" presName="bullet4b" presStyleLbl="node1" presStyleIdx="1" presStyleCnt="4"/>
      <dgm:spPr/>
    </dgm:pt>
    <dgm:pt modelId="{886DC84C-D062-4968-81F1-6BDCE65C3115}" type="pres">
      <dgm:prSet presAssocID="{C00C0958-D3CD-4610-8925-D2FD359657C4}" presName="textBox4b" presStyleLbl="revTx" presStyleIdx="1" presStyleCnt="4" custScaleX="264257" custScaleY="45443" custLinFactNeighborX="-15683" custLinFactNeighborY="-812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72DAF5-1EAE-470C-AC3B-67DE9413929B}" type="pres">
      <dgm:prSet presAssocID="{8B8A3C20-F1A9-4D01-AE4A-64FAE14E5875}" presName="bullet4c" presStyleLbl="node1" presStyleIdx="2" presStyleCnt="4" custLinFactX="100000" custLinFactNeighborX="109422" custLinFactNeighborY="-6648"/>
      <dgm:spPr/>
    </dgm:pt>
    <dgm:pt modelId="{E57991AF-3A2A-4041-A26D-BC0B3B16444B}" type="pres">
      <dgm:prSet presAssocID="{8B8A3C20-F1A9-4D01-AE4A-64FAE14E5875}" presName="textBox4c" presStyleLbl="revTx" presStyleIdx="2" presStyleCnt="4" custScaleX="256872" custScaleY="28608" custLinFactX="42717" custLinFactNeighborX="100000" custLinFactNeighborY="-58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135F44-F71B-499C-AF84-8900B68112BF}" type="pres">
      <dgm:prSet presAssocID="{E5230F26-7D24-48CB-A822-020A2F3DC6AB}" presName="bullet4d" presStyleLbl="node1" presStyleIdx="3" presStyleCnt="4" custLinFactX="81143" custLinFactNeighborX="100000" custLinFactNeighborY="-3356"/>
      <dgm:spPr/>
    </dgm:pt>
    <dgm:pt modelId="{D2990D33-F8D6-446D-A216-BB5A0EDA8D46}" type="pres">
      <dgm:prSet presAssocID="{E5230F26-7D24-48CB-A822-020A2F3DC6AB}" presName="textBox4d" presStyleLbl="revTx" presStyleIdx="3" presStyleCnt="4" custScaleX="314771" custScaleY="21210" custLinFactX="-100000" custLinFactNeighborX="-117093" custLinFactNeighborY="-618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A93B3A-4E34-4405-95E7-FD97D904B0F4}" type="presOf" srcId="{B7064ACB-0620-4E2C-87C0-C7244C9B8826}" destId="{A873A4A8-B8FE-4289-BD25-60AAD9B4E5CD}" srcOrd="0" destOrd="0" presId="urn:microsoft.com/office/officeart/2005/8/layout/arrow2"/>
    <dgm:cxn modelId="{45D5883E-E2A1-48C2-8FA0-5FBA39B51E43}" srcId="{0AE486EE-12EE-4789-ABBE-842F70EBE5C6}" destId="{E5230F26-7D24-48CB-A822-020A2F3DC6AB}" srcOrd="3" destOrd="0" parTransId="{DA481200-A9B0-4254-8D59-62BC70BDEC61}" sibTransId="{71898E5A-E22B-4A80-9BF8-AB2F124DEB46}"/>
    <dgm:cxn modelId="{AA29D45B-306B-4D32-AA00-D62600661537}" type="presOf" srcId="{0AE486EE-12EE-4789-ABBE-842F70EBE5C6}" destId="{7339BE4F-05D5-4658-A92F-E7ED2803B8B0}" srcOrd="0" destOrd="0" presId="urn:microsoft.com/office/officeart/2005/8/layout/arrow2"/>
    <dgm:cxn modelId="{1D12B478-D8D3-45BB-95AE-CE0BBD56F2D3}" type="presOf" srcId="{E5230F26-7D24-48CB-A822-020A2F3DC6AB}" destId="{D2990D33-F8D6-446D-A216-BB5A0EDA8D46}" srcOrd="0" destOrd="0" presId="urn:microsoft.com/office/officeart/2005/8/layout/arrow2"/>
    <dgm:cxn modelId="{CD265D9C-2137-4531-94B3-0CE47B2EAE15}" type="presOf" srcId="{C00C0958-D3CD-4610-8925-D2FD359657C4}" destId="{886DC84C-D062-4968-81F1-6BDCE65C3115}" srcOrd="0" destOrd="0" presId="urn:microsoft.com/office/officeart/2005/8/layout/arrow2"/>
    <dgm:cxn modelId="{BF259851-7C3D-4C34-9B5A-6092A9266F34}" srcId="{0AE486EE-12EE-4789-ABBE-842F70EBE5C6}" destId="{B7064ACB-0620-4E2C-87C0-C7244C9B8826}" srcOrd="0" destOrd="0" parTransId="{29BBC22E-7B50-4F00-AAE2-10E17710B12B}" sibTransId="{C2AB8B54-9290-40DE-88C6-4F4DAB4A4212}"/>
    <dgm:cxn modelId="{2D8AB39A-FA80-4469-BFEF-C361296C23C2}" type="presOf" srcId="{8B8A3C20-F1A9-4D01-AE4A-64FAE14E5875}" destId="{E57991AF-3A2A-4041-A26D-BC0B3B16444B}" srcOrd="0" destOrd="0" presId="urn:microsoft.com/office/officeart/2005/8/layout/arrow2"/>
    <dgm:cxn modelId="{ECD07420-2E24-4BF8-BFFF-4BB44820DB0C}" srcId="{0AE486EE-12EE-4789-ABBE-842F70EBE5C6}" destId="{C00C0958-D3CD-4610-8925-D2FD359657C4}" srcOrd="1" destOrd="0" parTransId="{1C88154C-25B2-42CC-A10F-685E8F4AB78D}" sibTransId="{FA4D676D-196D-4090-B844-B246DF2ED9DA}"/>
    <dgm:cxn modelId="{0B21C455-31DD-4A4D-A274-111569DB2773}" srcId="{0AE486EE-12EE-4789-ABBE-842F70EBE5C6}" destId="{8B8A3C20-F1A9-4D01-AE4A-64FAE14E5875}" srcOrd="2" destOrd="0" parTransId="{16B74F5E-A5E2-4AB3-A884-2D9A1539F457}" sibTransId="{48C2E233-6F42-4233-A06B-69C5A2763155}"/>
    <dgm:cxn modelId="{409D49EE-6646-407B-A9F3-94FABC9975D9}" type="presParOf" srcId="{7339BE4F-05D5-4658-A92F-E7ED2803B8B0}" destId="{D37C4822-F794-48C5-A7F6-93815296F874}" srcOrd="0" destOrd="0" presId="urn:microsoft.com/office/officeart/2005/8/layout/arrow2"/>
    <dgm:cxn modelId="{C3EA8B1D-C946-421B-BE1C-6024096067A6}" type="presParOf" srcId="{7339BE4F-05D5-4658-A92F-E7ED2803B8B0}" destId="{E572E6AE-FF7C-4082-B1BB-2A69CBC2EE6A}" srcOrd="1" destOrd="0" presId="urn:microsoft.com/office/officeart/2005/8/layout/arrow2"/>
    <dgm:cxn modelId="{0AF4AC56-AB2D-4756-A360-964A0FA2815A}" type="presParOf" srcId="{E572E6AE-FF7C-4082-B1BB-2A69CBC2EE6A}" destId="{954D6566-EF12-4FE1-A4FD-FCF3171984C7}" srcOrd="0" destOrd="0" presId="urn:microsoft.com/office/officeart/2005/8/layout/arrow2"/>
    <dgm:cxn modelId="{F0D44C59-D042-4739-B8E0-6FC2314029D0}" type="presParOf" srcId="{E572E6AE-FF7C-4082-B1BB-2A69CBC2EE6A}" destId="{A873A4A8-B8FE-4289-BD25-60AAD9B4E5CD}" srcOrd="1" destOrd="0" presId="urn:microsoft.com/office/officeart/2005/8/layout/arrow2"/>
    <dgm:cxn modelId="{C496B50B-A6E9-49B6-9865-0A45FDCD8E9D}" type="presParOf" srcId="{E572E6AE-FF7C-4082-B1BB-2A69CBC2EE6A}" destId="{027C59C8-1ECB-4810-8D06-F8A8B2638D9C}" srcOrd="2" destOrd="0" presId="urn:microsoft.com/office/officeart/2005/8/layout/arrow2"/>
    <dgm:cxn modelId="{DA6907DB-E511-44DC-AD8B-DF8EB3FE1D48}" type="presParOf" srcId="{E572E6AE-FF7C-4082-B1BB-2A69CBC2EE6A}" destId="{886DC84C-D062-4968-81F1-6BDCE65C3115}" srcOrd="3" destOrd="0" presId="urn:microsoft.com/office/officeart/2005/8/layout/arrow2"/>
    <dgm:cxn modelId="{36738F8A-947C-4D75-96AA-872BA812D19C}" type="presParOf" srcId="{E572E6AE-FF7C-4082-B1BB-2A69CBC2EE6A}" destId="{F072DAF5-1EAE-470C-AC3B-67DE9413929B}" srcOrd="4" destOrd="0" presId="urn:microsoft.com/office/officeart/2005/8/layout/arrow2"/>
    <dgm:cxn modelId="{1822F6B1-6F61-4A64-A949-7D8F448993FC}" type="presParOf" srcId="{E572E6AE-FF7C-4082-B1BB-2A69CBC2EE6A}" destId="{E57991AF-3A2A-4041-A26D-BC0B3B16444B}" srcOrd="5" destOrd="0" presId="urn:microsoft.com/office/officeart/2005/8/layout/arrow2"/>
    <dgm:cxn modelId="{39D2A045-B53D-47B9-BEFB-8699C88BBAED}" type="presParOf" srcId="{E572E6AE-FF7C-4082-B1BB-2A69CBC2EE6A}" destId="{8F135F44-F71B-499C-AF84-8900B68112BF}" srcOrd="6" destOrd="0" presId="urn:microsoft.com/office/officeart/2005/8/layout/arrow2"/>
    <dgm:cxn modelId="{4B35EB73-C0E9-4043-83A5-5EA8A5B32C1C}" type="presParOf" srcId="{E572E6AE-FF7C-4082-B1BB-2A69CBC2EE6A}" destId="{D2990D33-F8D6-446D-A216-BB5A0EDA8D46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6216FC-30B3-4F2F-BCAA-4BC1E340D8B3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60198E-3E0F-4C8F-BD43-81F6C1110F3D}">
      <dgm:prSet phldrT="[Текст]" custT="1"/>
      <dgm:spPr>
        <a:ln>
          <a:solidFill>
            <a:srgbClr val="92D050"/>
          </a:solidFill>
        </a:ln>
      </dgm:spPr>
      <dgm:t>
        <a:bodyPr/>
        <a:lstStyle/>
        <a:p>
          <a:pPr algn="ctr"/>
          <a:r>
            <a:rPr lang="ru-RU" sz="1800" b="1" dirty="0" err="1" smtClean="0">
              <a:latin typeface="Arial" pitchFamily="34" charset="0"/>
              <a:cs typeface="Arial" pitchFamily="34" charset="0"/>
            </a:rPr>
            <a:t>қала</a:t>
          </a:r>
          <a:endParaRPr lang="ru-RU" sz="1800" b="1" dirty="0">
            <a:latin typeface="Arial" pitchFamily="34" charset="0"/>
            <a:cs typeface="Arial" pitchFamily="34" charset="0"/>
          </a:endParaRPr>
        </a:p>
      </dgm:t>
    </dgm:pt>
    <dgm:pt modelId="{2EE0DF0E-F92D-4AC7-80F3-6D87F1DAA250}" type="parTrans" cxnId="{21C95024-11FE-4E44-82DE-C9B48ADC0C2E}">
      <dgm:prSet/>
      <dgm:spPr/>
      <dgm:t>
        <a:bodyPr/>
        <a:lstStyle/>
        <a:p>
          <a:endParaRPr lang="ru-RU"/>
        </a:p>
      </dgm:t>
    </dgm:pt>
    <dgm:pt modelId="{FE2DB2EF-B774-408D-961D-3366ECDFEC38}" type="sibTrans" cxnId="{21C95024-11FE-4E44-82DE-C9B48ADC0C2E}">
      <dgm:prSet/>
      <dgm:spPr/>
      <dgm:t>
        <a:bodyPr/>
        <a:lstStyle/>
        <a:p>
          <a:endParaRPr lang="ru-RU"/>
        </a:p>
      </dgm:t>
    </dgm:pt>
    <dgm:pt modelId="{DC5CAAF4-6EB5-4248-99E1-7A5EB3BDB6B1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2000" dirty="0">
              <a:latin typeface="Arial" pitchFamily="34" charset="0"/>
              <a:cs typeface="Arial" pitchFamily="34" charset="0"/>
            </a:rPr>
            <a:t>11 - </a:t>
          </a:r>
          <a:r>
            <a:rPr lang="ru-RU" sz="2000" dirty="0" smtClean="0">
              <a:latin typeface="Arial" pitchFamily="34" charset="0"/>
              <a:cs typeface="Arial" pitchFamily="34" charset="0"/>
            </a:rPr>
            <a:t>ББӘ</a:t>
          </a:r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1478DBE0-7A6B-4C11-A279-74825EE04D6D}" type="parTrans" cxnId="{0BA63D7A-1CE4-424A-8546-9E0F23F69040}">
      <dgm:prSet/>
      <dgm:spPr/>
      <dgm:t>
        <a:bodyPr/>
        <a:lstStyle/>
        <a:p>
          <a:endParaRPr lang="ru-RU"/>
        </a:p>
      </dgm:t>
    </dgm:pt>
    <dgm:pt modelId="{0098CF00-45CD-416E-8707-8D78D75F71ED}" type="sibTrans" cxnId="{0BA63D7A-1CE4-424A-8546-9E0F23F69040}">
      <dgm:prSet/>
      <dgm:spPr/>
      <dgm:t>
        <a:bodyPr/>
        <a:lstStyle/>
        <a:p>
          <a:endParaRPr lang="ru-RU"/>
        </a:p>
      </dgm:t>
    </dgm:pt>
    <dgm:pt modelId="{E99C8D9E-A316-475B-8076-A1DEEF0FCC61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ИГЕРІЛДІ</a:t>
          </a:r>
          <a:endParaRPr lang="ru-RU" sz="16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r>
            <a:rPr lang="kk-KZ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9 624,9</a:t>
          </a:r>
          <a:endParaRPr lang="ru-RU" sz="16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r>
            <a: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млн. </a:t>
          </a:r>
          <a:r>
            <a:rPr lang="ru-RU" sz="1600" b="1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теңге</a:t>
          </a:r>
          <a:endParaRPr lang="ru-RU" sz="16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E22D7F2-4744-40BB-B2F9-83C38037D48D}" type="parTrans" cxnId="{7028498A-C040-4554-AFD6-159F784452E7}">
      <dgm:prSet/>
      <dgm:spPr/>
      <dgm:t>
        <a:bodyPr/>
        <a:lstStyle/>
        <a:p>
          <a:endParaRPr lang="ru-RU"/>
        </a:p>
      </dgm:t>
    </dgm:pt>
    <dgm:pt modelId="{7115A70E-4115-4EA8-A2FC-A183376440AC}" type="sibTrans" cxnId="{7028498A-C040-4554-AFD6-159F784452E7}">
      <dgm:prSet/>
      <dgm:spPr/>
      <dgm:t>
        <a:bodyPr/>
        <a:lstStyle/>
        <a:p>
          <a:endParaRPr lang="ru-RU"/>
        </a:p>
      </dgm:t>
    </dgm:pt>
    <dgm:pt modelId="{FA48F7AD-7C64-4772-850A-9CE3C8B6C228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en-US" sz="2000" b="1" dirty="0">
              <a:latin typeface="Arial" pitchFamily="34" charset="0"/>
              <a:cs typeface="Arial" pitchFamily="34" charset="0"/>
            </a:rPr>
            <a:t>9</a:t>
          </a:r>
          <a:r>
            <a:rPr lang="kk-KZ" sz="2000" b="1" dirty="0">
              <a:latin typeface="Arial" pitchFamily="34" charset="0"/>
              <a:cs typeface="Arial" pitchFamily="34" charset="0"/>
            </a:rPr>
            <a:t>7,2</a:t>
          </a:r>
          <a:r>
            <a:rPr lang="ru-RU" sz="2000" b="1" dirty="0">
              <a:latin typeface="Arial" pitchFamily="34" charset="0"/>
              <a:cs typeface="Arial" pitchFamily="34" charset="0"/>
            </a:rPr>
            <a:t> %</a:t>
          </a:r>
        </a:p>
      </dgm:t>
    </dgm:pt>
    <dgm:pt modelId="{91FE7C35-63FE-448C-9371-F0E9D5252A01}" type="parTrans" cxnId="{6D92E81E-6DC6-47D7-A267-9A84DDFE0E64}">
      <dgm:prSet/>
      <dgm:spPr/>
      <dgm:t>
        <a:bodyPr/>
        <a:lstStyle/>
        <a:p>
          <a:endParaRPr lang="ru-RU"/>
        </a:p>
      </dgm:t>
    </dgm:pt>
    <dgm:pt modelId="{6BD9CBCC-FCDF-4F23-8FC2-76EA772559FA}" type="sibTrans" cxnId="{6D92E81E-6DC6-47D7-A267-9A84DDFE0E64}">
      <dgm:prSet/>
      <dgm:spPr/>
      <dgm:t>
        <a:bodyPr/>
        <a:lstStyle/>
        <a:p>
          <a:endParaRPr lang="ru-RU"/>
        </a:p>
      </dgm:t>
    </dgm:pt>
    <dgm:pt modelId="{F8958CAC-63A5-40A0-8537-D60653211423}" type="pres">
      <dgm:prSet presAssocID="{9F6216FC-30B3-4F2F-BCAA-4BC1E340D8B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3B0D01D-DF23-4A7B-BB0D-6C083236FA96}" type="pres">
      <dgm:prSet presAssocID="{A760198E-3E0F-4C8F-BD43-81F6C1110F3D}" presName="root" presStyleCnt="0"/>
      <dgm:spPr/>
    </dgm:pt>
    <dgm:pt modelId="{A021C638-0637-4C70-8C83-2479D6BC8593}" type="pres">
      <dgm:prSet presAssocID="{A760198E-3E0F-4C8F-BD43-81F6C1110F3D}" presName="rootComposite" presStyleCnt="0"/>
      <dgm:spPr/>
    </dgm:pt>
    <dgm:pt modelId="{2A8A6654-7A13-42B3-9F56-4F71C1C4CE60}" type="pres">
      <dgm:prSet presAssocID="{A760198E-3E0F-4C8F-BD43-81F6C1110F3D}" presName="rootText" presStyleLbl="node1" presStyleIdx="0" presStyleCnt="1" custScaleY="47389" custLinFactNeighborX="9225" custLinFactNeighborY="-196"/>
      <dgm:spPr/>
      <dgm:t>
        <a:bodyPr/>
        <a:lstStyle/>
        <a:p>
          <a:endParaRPr lang="en-US"/>
        </a:p>
      </dgm:t>
    </dgm:pt>
    <dgm:pt modelId="{8D176097-DB92-4190-9AC0-B3F0CB6409C2}" type="pres">
      <dgm:prSet presAssocID="{A760198E-3E0F-4C8F-BD43-81F6C1110F3D}" presName="rootConnector" presStyleLbl="node1" presStyleIdx="0" presStyleCnt="1"/>
      <dgm:spPr/>
      <dgm:t>
        <a:bodyPr/>
        <a:lstStyle/>
        <a:p>
          <a:endParaRPr lang="en-US"/>
        </a:p>
      </dgm:t>
    </dgm:pt>
    <dgm:pt modelId="{F0481EE2-50C5-4791-B8F7-9AE09FB71E3D}" type="pres">
      <dgm:prSet presAssocID="{A760198E-3E0F-4C8F-BD43-81F6C1110F3D}" presName="childShape" presStyleCnt="0"/>
      <dgm:spPr/>
    </dgm:pt>
    <dgm:pt modelId="{182D904F-00A5-4344-AD9E-AE4B2890B6CE}" type="pres">
      <dgm:prSet presAssocID="{1478DBE0-7A6B-4C11-A279-74825EE04D6D}" presName="Name13" presStyleLbl="parChTrans1D2" presStyleIdx="0" presStyleCnt="3"/>
      <dgm:spPr/>
      <dgm:t>
        <a:bodyPr/>
        <a:lstStyle/>
        <a:p>
          <a:endParaRPr lang="en-US"/>
        </a:p>
      </dgm:t>
    </dgm:pt>
    <dgm:pt modelId="{0AED1C02-3A7C-4387-BA42-A1DF8670F436}" type="pres">
      <dgm:prSet presAssocID="{DC5CAAF4-6EB5-4248-99E1-7A5EB3BDB6B1}" presName="childText" presStyleLbl="bgAcc1" presStyleIdx="0" presStyleCnt="3" custScaleX="91098" custScaleY="70912" custLinFactNeighborX="7488" custLinFactNeighborY="22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AC4417-C5A4-4D50-A280-9B30ED2E7066}" type="pres">
      <dgm:prSet presAssocID="{4E22D7F2-4744-40BB-B2F9-83C38037D48D}" presName="Name13" presStyleLbl="parChTrans1D2" presStyleIdx="1" presStyleCnt="3"/>
      <dgm:spPr/>
      <dgm:t>
        <a:bodyPr/>
        <a:lstStyle/>
        <a:p>
          <a:endParaRPr lang="en-US"/>
        </a:p>
      </dgm:t>
    </dgm:pt>
    <dgm:pt modelId="{8C26629B-08EA-4279-94EB-EEAC12775937}" type="pres">
      <dgm:prSet presAssocID="{E99C8D9E-A316-475B-8076-A1DEEF0FCC61}" presName="childText" presStyleLbl="bgAcc1" presStyleIdx="1" presStyleCnt="3" custScaleX="91522" custScaleY="72066" custLinFactNeighborX="7868" custLinFactNeighborY="-135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7002C1-A081-4F64-84F4-B6A011014D8B}" type="pres">
      <dgm:prSet presAssocID="{91FE7C35-63FE-448C-9371-F0E9D5252A01}" presName="Name13" presStyleLbl="parChTrans1D2" presStyleIdx="2" presStyleCnt="3"/>
      <dgm:spPr/>
      <dgm:t>
        <a:bodyPr/>
        <a:lstStyle/>
        <a:p>
          <a:endParaRPr lang="en-US"/>
        </a:p>
      </dgm:t>
    </dgm:pt>
    <dgm:pt modelId="{052BC0CC-475E-400A-9208-07F97D5E180A}" type="pres">
      <dgm:prSet presAssocID="{FA48F7AD-7C64-4772-850A-9CE3C8B6C228}" presName="childText" presStyleLbl="bgAcc1" presStyleIdx="2" presStyleCnt="3" custScaleX="90090" custScaleY="36962" custLinFactNeighborX="9309" custLinFactNeighborY="-259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D394F4A-20CC-4C8F-AFE2-2C7A89E96709}" type="presOf" srcId="{4E22D7F2-4744-40BB-B2F9-83C38037D48D}" destId="{E4AC4417-C5A4-4D50-A280-9B30ED2E7066}" srcOrd="0" destOrd="0" presId="urn:microsoft.com/office/officeart/2005/8/layout/hierarchy3"/>
    <dgm:cxn modelId="{C76E1907-0519-4074-87BE-09AA2022897D}" type="presOf" srcId="{A760198E-3E0F-4C8F-BD43-81F6C1110F3D}" destId="{2A8A6654-7A13-42B3-9F56-4F71C1C4CE60}" srcOrd="0" destOrd="0" presId="urn:microsoft.com/office/officeart/2005/8/layout/hierarchy3"/>
    <dgm:cxn modelId="{61CA0E05-1664-4039-B09A-2504D0384C71}" type="presOf" srcId="{E99C8D9E-A316-475B-8076-A1DEEF0FCC61}" destId="{8C26629B-08EA-4279-94EB-EEAC12775937}" srcOrd="0" destOrd="0" presId="urn:microsoft.com/office/officeart/2005/8/layout/hierarchy3"/>
    <dgm:cxn modelId="{EC91A58E-1E81-426F-9DB9-4DE793978FE0}" type="presOf" srcId="{A760198E-3E0F-4C8F-BD43-81F6C1110F3D}" destId="{8D176097-DB92-4190-9AC0-B3F0CB6409C2}" srcOrd="1" destOrd="0" presId="urn:microsoft.com/office/officeart/2005/8/layout/hierarchy3"/>
    <dgm:cxn modelId="{6D92E81E-6DC6-47D7-A267-9A84DDFE0E64}" srcId="{A760198E-3E0F-4C8F-BD43-81F6C1110F3D}" destId="{FA48F7AD-7C64-4772-850A-9CE3C8B6C228}" srcOrd="2" destOrd="0" parTransId="{91FE7C35-63FE-448C-9371-F0E9D5252A01}" sibTransId="{6BD9CBCC-FCDF-4F23-8FC2-76EA772559FA}"/>
    <dgm:cxn modelId="{C946978A-1453-4FC9-BA28-F453C70749C9}" type="presOf" srcId="{FA48F7AD-7C64-4772-850A-9CE3C8B6C228}" destId="{052BC0CC-475E-400A-9208-07F97D5E180A}" srcOrd="0" destOrd="0" presId="urn:microsoft.com/office/officeart/2005/8/layout/hierarchy3"/>
    <dgm:cxn modelId="{0BA63D7A-1CE4-424A-8546-9E0F23F69040}" srcId="{A760198E-3E0F-4C8F-BD43-81F6C1110F3D}" destId="{DC5CAAF4-6EB5-4248-99E1-7A5EB3BDB6B1}" srcOrd="0" destOrd="0" parTransId="{1478DBE0-7A6B-4C11-A279-74825EE04D6D}" sibTransId="{0098CF00-45CD-416E-8707-8D78D75F71ED}"/>
    <dgm:cxn modelId="{E5B0712D-7085-42D0-88D6-1041E52814C0}" type="presOf" srcId="{9F6216FC-30B3-4F2F-BCAA-4BC1E340D8B3}" destId="{F8958CAC-63A5-40A0-8537-D60653211423}" srcOrd="0" destOrd="0" presId="urn:microsoft.com/office/officeart/2005/8/layout/hierarchy3"/>
    <dgm:cxn modelId="{21C95024-11FE-4E44-82DE-C9B48ADC0C2E}" srcId="{9F6216FC-30B3-4F2F-BCAA-4BC1E340D8B3}" destId="{A760198E-3E0F-4C8F-BD43-81F6C1110F3D}" srcOrd="0" destOrd="0" parTransId="{2EE0DF0E-F92D-4AC7-80F3-6D87F1DAA250}" sibTransId="{FE2DB2EF-B774-408D-961D-3366ECDFEC38}"/>
    <dgm:cxn modelId="{7028498A-C040-4554-AFD6-159F784452E7}" srcId="{A760198E-3E0F-4C8F-BD43-81F6C1110F3D}" destId="{E99C8D9E-A316-475B-8076-A1DEEF0FCC61}" srcOrd="1" destOrd="0" parTransId="{4E22D7F2-4744-40BB-B2F9-83C38037D48D}" sibTransId="{7115A70E-4115-4EA8-A2FC-A183376440AC}"/>
    <dgm:cxn modelId="{63BA7C9B-E74F-4118-80C5-47FEDB55EC45}" type="presOf" srcId="{1478DBE0-7A6B-4C11-A279-74825EE04D6D}" destId="{182D904F-00A5-4344-AD9E-AE4B2890B6CE}" srcOrd="0" destOrd="0" presId="urn:microsoft.com/office/officeart/2005/8/layout/hierarchy3"/>
    <dgm:cxn modelId="{B303B22C-DACF-4D19-9282-891F1926A22A}" type="presOf" srcId="{91FE7C35-63FE-448C-9371-F0E9D5252A01}" destId="{AB7002C1-A081-4F64-84F4-B6A011014D8B}" srcOrd="0" destOrd="0" presId="urn:microsoft.com/office/officeart/2005/8/layout/hierarchy3"/>
    <dgm:cxn modelId="{2FB6DB27-C71F-479F-B6EE-09BB4EAFDFB3}" type="presOf" srcId="{DC5CAAF4-6EB5-4248-99E1-7A5EB3BDB6B1}" destId="{0AED1C02-3A7C-4387-BA42-A1DF8670F436}" srcOrd="0" destOrd="0" presId="urn:microsoft.com/office/officeart/2005/8/layout/hierarchy3"/>
    <dgm:cxn modelId="{15771FE8-99A5-4E83-9F4B-B3999471F2B6}" type="presParOf" srcId="{F8958CAC-63A5-40A0-8537-D60653211423}" destId="{13B0D01D-DF23-4A7B-BB0D-6C083236FA96}" srcOrd="0" destOrd="0" presId="urn:microsoft.com/office/officeart/2005/8/layout/hierarchy3"/>
    <dgm:cxn modelId="{A1CFE52D-D5E4-4C68-A75D-EB541CC99BDF}" type="presParOf" srcId="{13B0D01D-DF23-4A7B-BB0D-6C083236FA96}" destId="{A021C638-0637-4C70-8C83-2479D6BC8593}" srcOrd="0" destOrd="0" presId="urn:microsoft.com/office/officeart/2005/8/layout/hierarchy3"/>
    <dgm:cxn modelId="{8714E2BC-8F47-49D2-BCD3-991520D520FC}" type="presParOf" srcId="{A021C638-0637-4C70-8C83-2479D6BC8593}" destId="{2A8A6654-7A13-42B3-9F56-4F71C1C4CE60}" srcOrd="0" destOrd="0" presId="urn:microsoft.com/office/officeart/2005/8/layout/hierarchy3"/>
    <dgm:cxn modelId="{9DEFD9FD-BBF4-4CD6-85F9-F61832B9CE53}" type="presParOf" srcId="{A021C638-0637-4C70-8C83-2479D6BC8593}" destId="{8D176097-DB92-4190-9AC0-B3F0CB6409C2}" srcOrd="1" destOrd="0" presId="urn:microsoft.com/office/officeart/2005/8/layout/hierarchy3"/>
    <dgm:cxn modelId="{4113BB38-15BC-4BAF-BA9B-74F9FC380D82}" type="presParOf" srcId="{13B0D01D-DF23-4A7B-BB0D-6C083236FA96}" destId="{F0481EE2-50C5-4791-B8F7-9AE09FB71E3D}" srcOrd="1" destOrd="0" presId="urn:microsoft.com/office/officeart/2005/8/layout/hierarchy3"/>
    <dgm:cxn modelId="{D781DAEA-D265-4005-A508-F43C010FEFA3}" type="presParOf" srcId="{F0481EE2-50C5-4791-B8F7-9AE09FB71E3D}" destId="{182D904F-00A5-4344-AD9E-AE4B2890B6CE}" srcOrd="0" destOrd="0" presId="urn:microsoft.com/office/officeart/2005/8/layout/hierarchy3"/>
    <dgm:cxn modelId="{25749916-A472-4E97-AE50-F176F002F945}" type="presParOf" srcId="{F0481EE2-50C5-4791-B8F7-9AE09FB71E3D}" destId="{0AED1C02-3A7C-4387-BA42-A1DF8670F436}" srcOrd="1" destOrd="0" presId="urn:microsoft.com/office/officeart/2005/8/layout/hierarchy3"/>
    <dgm:cxn modelId="{ED7A4B9C-48D1-4006-9E85-5A12F25D2BD9}" type="presParOf" srcId="{F0481EE2-50C5-4791-B8F7-9AE09FB71E3D}" destId="{E4AC4417-C5A4-4D50-A280-9B30ED2E7066}" srcOrd="2" destOrd="0" presId="urn:microsoft.com/office/officeart/2005/8/layout/hierarchy3"/>
    <dgm:cxn modelId="{8AED9DBF-325C-4A73-BE72-8F08F0001736}" type="presParOf" srcId="{F0481EE2-50C5-4791-B8F7-9AE09FB71E3D}" destId="{8C26629B-08EA-4279-94EB-EEAC12775937}" srcOrd="3" destOrd="0" presId="urn:microsoft.com/office/officeart/2005/8/layout/hierarchy3"/>
    <dgm:cxn modelId="{06475FD5-E93E-4876-932F-647329931D4E}" type="presParOf" srcId="{F0481EE2-50C5-4791-B8F7-9AE09FB71E3D}" destId="{AB7002C1-A081-4F64-84F4-B6A011014D8B}" srcOrd="4" destOrd="0" presId="urn:microsoft.com/office/officeart/2005/8/layout/hierarchy3"/>
    <dgm:cxn modelId="{B75CE389-CAD8-4B88-B024-BF7B973C3653}" type="presParOf" srcId="{F0481EE2-50C5-4791-B8F7-9AE09FB71E3D}" destId="{052BC0CC-475E-400A-9208-07F97D5E180A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47709EE-44D1-42A5-8549-79E99E0590FB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937DD21-BF12-456F-9509-B416120955EC}">
      <dgm:prSet phldrT="[Текст]"/>
      <dgm:spPr>
        <a:xfrm rot="10800000">
          <a:off x="177403" y="0"/>
          <a:ext cx="6837753" cy="1257685"/>
        </a:xfr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gm:spPr>
      <dgm:t>
        <a:bodyPr/>
        <a:lstStyle/>
        <a:p>
          <a:pPr algn="l"/>
          <a:r>
            <a:rPr lang="ru-RU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қамсыздандыру</a:t>
          </a:r>
          <a:r>
            <a:rPr lang="ru-RU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  <a:endParaRPr lang="ru-RU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algn="l"/>
          <a:r>
            <a:rPr lang="ru-RU" i="1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12,3 млн. </a:t>
          </a:r>
          <a:r>
            <a:rPr lang="ru-RU" i="1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r>
            <a:rPr lang="ru-RU" b="1" i="1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</a:p>
        <a:p>
          <a:pPr algn="l"/>
          <a:r>
            <a:rPr lang="ru-RU" b="0" i="0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b="0" i="0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b="0" i="0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көмек</a:t>
          </a:r>
          <a:r>
            <a:rPr lang="ru-RU" b="0" i="0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  <a:r>
            <a:rPr lang="ru-RU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617,4 </a:t>
          </a:r>
          <a:r>
            <a:rPr lang="ru-RU" i="1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млн. </a:t>
          </a:r>
          <a:r>
            <a:rPr lang="ru-RU" i="1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b="1" i="1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algn="l"/>
          <a:r>
            <a:rPr lang="ru-RU" b="0" i="0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b="0" i="0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b="0" i="0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көмек</a:t>
          </a:r>
          <a:r>
            <a:rPr lang="ru-RU" b="0" i="0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b="0" i="0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және</a:t>
          </a:r>
          <a:r>
            <a:rPr lang="ru-RU" b="0" i="0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b="0" i="0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b="0" i="0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b="0" i="0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қамсыздандыру</a:t>
          </a:r>
          <a:r>
            <a:rPr lang="ru-RU" b="0" i="0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b="0" i="0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саласындағы</a:t>
          </a:r>
          <a:r>
            <a:rPr lang="ru-RU" b="0" i="0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b="0" i="0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өзге</a:t>
          </a:r>
          <a:r>
            <a:rPr lang="ru-RU" b="0" i="0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де </a:t>
          </a:r>
          <a:r>
            <a:rPr lang="ru-RU" b="0" i="0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қызметтер</a:t>
          </a:r>
          <a:r>
            <a:rPr lang="ru-RU" b="0" i="0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  <a:r>
            <a:rPr lang="ru-RU" i="1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130,5 млн. </a:t>
          </a:r>
          <a:r>
            <a:rPr lang="ru-RU" i="1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r>
            <a:rPr lang="ru-RU" b="1" i="1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</a:p>
        <a:p>
          <a:pPr algn="ctr"/>
          <a:endParaRPr lang="ru-RU" dirty="0">
            <a:solidFill>
              <a:srgbClr val="FFFFFF"/>
            </a:solidFill>
            <a:latin typeface="Arial" pitchFamily="34" charset="0"/>
            <a:ea typeface="+mn-ea"/>
            <a:cs typeface="Arial" pitchFamily="34" charset="0"/>
          </a:endParaRPr>
        </a:p>
      </dgm:t>
    </dgm:pt>
    <dgm:pt modelId="{F28B8E50-D9E7-4B8B-ABB6-AC4FCAA2BE01}" type="parTrans" cxnId="{9DDA11A7-2F22-4400-8677-06F775666817}">
      <dgm:prSet/>
      <dgm:spPr/>
      <dgm:t>
        <a:bodyPr/>
        <a:lstStyle/>
        <a:p>
          <a:endParaRPr lang="ru-RU"/>
        </a:p>
      </dgm:t>
    </dgm:pt>
    <dgm:pt modelId="{BB29A66E-57B9-4915-908F-62F35DC534CD}" type="sibTrans" cxnId="{9DDA11A7-2F22-4400-8677-06F775666817}">
      <dgm:prSet/>
      <dgm:spPr/>
      <dgm:t>
        <a:bodyPr/>
        <a:lstStyle/>
        <a:p>
          <a:endParaRPr lang="ru-RU"/>
        </a:p>
      </dgm:t>
    </dgm:pt>
    <dgm:pt modelId="{3624C07F-CE46-4512-A44D-1EF125D936DF}">
      <dgm:prSet phldrT="[Текст]"/>
      <dgm:spPr>
        <a:xfrm rot="10800000">
          <a:off x="208408" y="1442187"/>
          <a:ext cx="6800095" cy="1718991"/>
        </a:xfr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gm:spPr>
      <dgm:t>
        <a:bodyPr/>
        <a:lstStyle/>
        <a:p>
          <a:pPr algn="l"/>
          <a:r>
            <a:rPr lang="ru-RU" b="0" i="0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Мәдениет</a:t>
          </a:r>
          <a:r>
            <a:rPr lang="ru-RU" b="0" i="0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b="0" i="0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саласындағы</a:t>
          </a:r>
          <a:r>
            <a:rPr lang="ru-RU" b="0" i="0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b="0" i="0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қызмет</a:t>
          </a:r>
          <a:endParaRPr lang="ru-RU" b="0" i="0" u="sng" dirty="0" smtClean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algn="l"/>
          <a:r>
            <a:rPr lang="ru-RU" b="0" i="0" u="none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  <a:r>
            <a:rPr lang="ru-RU" b="0" i="1" u="none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559,4 </a:t>
          </a:r>
          <a:r>
            <a:rPr lang="ru-RU" b="0" i="1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млн. </a:t>
          </a:r>
          <a:r>
            <a:rPr lang="ru-RU" b="0" i="1" u="none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b="1" i="1" u="none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algn="l"/>
          <a:r>
            <a:rPr lang="ru-RU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Спорт</a:t>
          </a:r>
          <a:r>
            <a:rPr lang="ru-RU" b="0" i="0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– 21,6 </a:t>
          </a:r>
          <a:r>
            <a:rPr lang="ru-RU" b="0" i="1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млн. тенге</a:t>
          </a:r>
          <a:endParaRPr lang="ru-RU" b="1" i="1" u="none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algn="l"/>
          <a:r>
            <a:rPr lang="ru-RU" b="0" i="0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Ақпараттық</a:t>
          </a:r>
          <a:r>
            <a:rPr lang="ru-RU" b="0" i="0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b="0" i="0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кеңістік</a:t>
          </a:r>
          <a:r>
            <a:rPr lang="ru-RU" b="0" i="0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b="0" i="0" u="none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  <a:endParaRPr lang="ru-RU" b="0" i="0" u="none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algn="l"/>
          <a:r>
            <a:rPr lang="ru-RU" b="0" i="1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196,3 млн. </a:t>
          </a:r>
          <a:r>
            <a:rPr lang="ru-RU" b="0" i="1" u="none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b="1" i="1" u="none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algn="l"/>
          <a:r>
            <a:rPr lang="ru-RU" b="0" i="0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Мәдениет</a:t>
          </a:r>
          <a:r>
            <a:rPr lang="ru-RU" b="0" i="0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, спорт, туризм </a:t>
          </a:r>
          <a:r>
            <a:rPr lang="ru-RU" b="0" i="0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және</a:t>
          </a:r>
          <a:r>
            <a:rPr lang="ru-RU" b="0" i="0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b="0" i="0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ақпараттық</a:t>
          </a:r>
          <a:r>
            <a:rPr lang="ru-RU" b="0" i="0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b="0" i="0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кеңістікті</a:t>
          </a:r>
          <a:r>
            <a:rPr lang="ru-RU" b="0" i="0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b="0" i="0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ұйымдастыру</a:t>
          </a:r>
          <a:r>
            <a:rPr lang="ru-RU" b="0" i="0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b="0" i="0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жөніндегі</a:t>
          </a:r>
          <a:r>
            <a:rPr lang="ru-RU" b="0" i="0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b="0" i="0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өзге</a:t>
          </a:r>
          <a:r>
            <a:rPr lang="ru-RU" b="0" i="0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де </a:t>
          </a:r>
          <a:r>
            <a:rPr lang="ru-RU" b="0" i="0" u="sng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қызметтер</a:t>
          </a:r>
          <a:r>
            <a:rPr lang="ru-RU" b="0" i="0" u="sng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b="0" i="1" u="none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-</a:t>
          </a:r>
          <a:r>
            <a:rPr lang="en-US" b="0" i="1" u="none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b="0" i="1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141,9 млн. </a:t>
          </a:r>
          <a:r>
            <a:rPr lang="ru-RU" b="0" i="1" u="none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i="1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</dgm:t>
    </dgm:pt>
    <dgm:pt modelId="{3BFF7C6C-42F3-4AC9-8169-1D79FBD44BE3}" type="parTrans" cxnId="{1E6CD829-C1F9-4945-A832-4AD5A56E4029}">
      <dgm:prSet/>
      <dgm:spPr/>
      <dgm:t>
        <a:bodyPr/>
        <a:lstStyle/>
        <a:p>
          <a:endParaRPr lang="ru-RU"/>
        </a:p>
      </dgm:t>
    </dgm:pt>
    <dgm:pt modelId="{58D16733-59D7-4B64-96CF-F35FC1B2C6E0}" type="sibTrans" cxnId="{1E6CD829-C1F9-4945-A832-4AD5A56E4029}">
      <dgm:prSet/>
      <dgm:spPr/>
      <dgm:t>
        <a:bodyPr/>
        <a:lstStyle/>
        <a:p>
          <a:endParaRPr lang="ru-RU"/>
        </a:p>
      </dgm:t>
    </dgm:pt>
    <dgm:pt modelId="{955E29D0-18CA-45DC-9187-3389F713071A}" type="pres">
      <dgm:prSet presAssocID="{A47709EE-44D1-42A5-8549-79E99E0590F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B71845C-83F0-4066-89D7-4E14E167F298}" type="pres">
      <dgm:prSet presAssocID="{E937DD21-BF12-456F-9509-B416120955EC}" presName="node" presStyleLbl="node1" presStyleIdx="0" presStyleCnt="2" custScaleX="53022" custScaleY="54329" custLinFactNeighborX="-19605" custLinFactNeighborY="-33858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  <dgm:pt modelId="{1716D9D4-7709-4E98-AA33-DDE6699FC357}" type="pres">
      <dgm:prSet presAssocID="{BB29A66E-57B9-4915-908F-62F35DC534CD}" presName="sibTrans" presStyleCnt="0"/>
      <dgm:spPr/>
    </dgm:pt>
    <dgm:pt modelId="{06BC84B1-F632-416C-B374-9217667DFF97}" type="pres">
      <dgm:prSet presAssocID="{3624C07F-CE46-4512-A44D-1EF125D936DF}" presName="node" presStyleLbl="node1" presStyleIdx="1" presStyleCnt="2" custScaleX="53022" custScaleY="54329" custLinFactNeighborX="6325" custLinFactNeighborY="-12313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</dgm:ptLst>
  <dgm:cxnLst>
    <dgm:cxn modelId="{CFEB1D05-46C2-4A4D-9B90-ECBC6B527FBD}" type="presOf" srcId="{3624C07F-CE46-4512-A44D-1EF125D936DF}" destId="{06BC84B1-F632-416C-B374-9217667DFF97}" srcOrd="0" destOrd="0" presId="urn:microsoft.com/office/officeart/2005/8/layout/default#1"/>
    <dgm:cxn modelId="{2C22FD20-8FEC-4ED6-922E-AA7F3645A391}" type="presOf" srcId="{A47709EE-44D1-42A5-8549-79E99E0590FB}" destId="{955E29D0-18CA-45DC-9187-3389F713071A}" srcOrd="0" destOrd="0" presId="urn:microsoft.com/office/officeart/2005/8/layout/default#1"/>
    <dgm:cxn modelId="{9DDA11A7-2F22-4400-8677-06F775666817}" srcId="{A47709EE-44D1-42A5-8549-79E99E0590FB}" destId="{E937DD21-BF12-456F-9509-B416120955EC}" srcOrd="0" destOrd="0" parTransId="{F28B8E50-D9E7-4B8B-ABB6-AC4FCAA2BE01}" sibTransId="{BB29A66E-57B9-4915-908F-62F35DC534CD}"/>
    <dgm:cxn modelId="{1E6CD829-C1F9-4945-A832-4AD5A56E4029}" srcId="{A47709EE-44D1-42A5-8549-79E99E0590FB}" destId="{3624C07F-CE46-4512-A44D-1EF125D936DF}" srcOrd="1" destOrd="0" parTransId="{3BFF7C6C-42F3-4AC9-8169-1D79FBD44BE3}" sibTransId="{58D16733-59D7-4B64-96CF-F35FC1B2C6E0}"/>
    <dgm:cxn modelId="{6BB91BA1-C47C-4DEA-9464-4EF65E0B17E0}" type="presOf" srcId="{E937DD21-BF12-456F-9509-B416120955EC}" destId="{9B71845C-83F0-4066-89D7-4E14E167F298}" srcOrd="0" destOrd="0" presId="urn:microsoft.com/office/officeart/2005/8/layout/default#1"/>
    <dgm:cxn modelId="{0B83F052-E0EC-4791-992A-47611968512C}" type="presParOf" srcId="{955E29D0-18CA-45DC-9187-3389F713071A}" destId="{9B71845C-83F0-4066-89D7-4E14E167F298}" srcOrd="0" destOrd="0" presId="urn:microsoft.com/office/officeart/2005/8/layout/default#1"/>
    <dgm:cxn modelId="{17805978-5449-4E94-B228-12567295B21B}" type="presParOf" srcId="{955E29D0-18CA-45DC-9187-3389F713071A}" destId="{1716D9D4-7709-4E98-AA33-DDE6699FC357}" srcOrd="1" destOrd="0" presId="urn:microsoft.com/office/officeart/2005/8/layout/default#1"/>
    <dgm:cxn modelId="{5357B460-7904-4B90-B781-F2E2366EAEFE}" type="presParOf" srcId="{955E29D0-18CA-45DC-9187-3389F713071A}" destId="{06BC84B1-F632-416C-B374-9217667DFF97}" srcOrd="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6EB4E9E-245B-4EDB-A773-0E4FB3591BB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</dgm:pt>
    <dgm:pt modelId="{0E6C3E72-DCF2-4DEF-BB3D-B4EBFDC80160}" type="pres">
      <dgm:prSet presAssocID="{A6EB4E9E-245B-4EDB-A773-0E4FB3591BBF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808B25F1-8B1F-4CBC-986D-F824A7B00447}" type="presOf" srcId="{A6EB4E9E-245B-4EDB-A773-0E4FB3591BBF}" destId="{0E6C3E72-DCF2-4DEF-BB3D-B4EBFDC8016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0D331E5-A2D0-4176-9521-76C18610EADD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193426-DCA2-4787-A836-F019DE3AE2B9}">
      <dgm:prSet custT="1"/>
      <dgm:spPr>
        <a:solidFill>
          <a:schemeClr val="accent1">
            <a:lumMod val="40000"/>
            <a:lumOff val="60000"/>
            <a:alpha val="4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1100" b="1" dirty="0" err="1" smtClean="0">
              <a:latin typeface="Arial" panose="020B0604020202020204" pitchFamily="34" charset="0"/>
              <a:cs typeface="Arial" panose="020B0604020202020204" pitchFamily="34" charset="0"/>
            </a:rPr>
            <a:t>Тұрғын</a:t>
          </a:r>
          <a:r>
            <a:rPr lang="ru-RU" sz="11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dirty="0" err="1" smtClean="0">
              <a:latin typeface="Arial" panose="020B0604020202020204" pitchFamily="34" charset="0"/>
              <a:cs typeface="Arial" panose="020B0604020202020204" pitchFamily="34" charset="0"/>
            </a:rPr>
            <a:t>үй</a:t>
          </a:r>
          <a:r>
            <a:rPr lang="ru-RU" sz="11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dirty="0" err="1" smtClean="0">
              <a:latin typeface="Arial" panose="020B0604020202020204" pitchFamily="34" charset="0"/>
              <a:cs typeface="Arial" panose="020B0604020202020204" pitchFamily="34" charset="0"/>
            </a:rPr>
            <a:t>шаруашылығы</a:t>
          </a:r>
          <a:r>
            <a:rPr lang="ru-RU" sz="1100" b="1" dirty="0" smtClean="0">
              <a:latin typeface="Arial" panose="020B0604020202020204" pitchFamily="34" charset="0"/>
              <a:cs typeface="Arial" panose="020B0604020202020204" pitchFamily="34" charset="0"/>
            </a:rPr>
            <a:t> – </a:t>
          </a:r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66,1 млн. </a:t>
          </a:r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r>
            <a:rPr lang="ru-RU" sz="1100" b="1" dirty="0" err="1" smtClean="0">
              <a:latin typeface="Arial" panose="020B0604020202020204" pitchFamily="34" charset="0"/>
              <a:cs typeface="Arial" panose="020B0604020202020204" pitchFamily="34" charset="0"/>
            </a:rPr>
            <a:t>Коммуналдық</a:t>
          </a:r>
          <a:r>
            <a:rPr lang="ru-RU" sz="11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dirty="0" err="1" smtClean="0">
              <a:latin typeface="Arial" panose="020B0604020202020204" pitchFamily="34" charset="0"/>
              <a:cs typeface="Arial" panose="020B0604020202020204" pitchFamily="34" charset="0"/>
            </a:rPr>
            <a:t>шаруашылық</a:t>
          </a:r>
          <a:r>
            <a:rPr lang="ru-RU" sz="1100" b="1" dirty="0" smtClean="0">
              <a:latin typeface="Arial" panose="020B0604020202020204" pitchFamily="34" charset="0"/>
              <a:cs typeface="Arial" panose="020B0604020202020204" pitchFamily="34" charset="0"/>
            </a:rPr>
            <a:t> – </a:t>
          </a:r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3 572,5 млн. </a:t>
          </a:r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ru-RU" sz="1100" b="1" dirty="0" err="1" smtClean="0">
              <a:latin typeface="Arial" panose="020B0604020202020204" pitchFamily="34" charset="0"/>
              <a:cs typeface="Arial" panose="020B0604020202020204" pitchFamily="34" charset="0"/>
            </a:rPr>
            <a:t>Елді</a:t>
          </a:r>
          <a:r>
            <a:rPr lang="ru-RU" sz="11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dirty="0" err="1" smtClean="0">
              <a:latin typeface="Arial" panose="020B0604020202020204" pitchFamily="34" charset="0"/>
              <a:cs typeface="Arial" panose="020B0604020202020204" pitchFamily="34" charset="0"/>
            </a:rPr>
            <a:t>мекендерді</a:t>
          </a:r>
          <a:r>
            <a:rPr lang="ru-RU" sz="11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dirty="0" err="1" smtClean="0">
              <a:latin typeface="Arial" panose="020B0604020202020204" pitchFamily="34" charset="0"/>
              <a:cs typeface="Arial" panose="020B0604020202020204" pitchFamily="34" charset="0"/>
            </a:rPr>
            <a:t>абаттандыру</a:t>
          </a:r>
          <a:r>
            <a:rPr lang="ru-RU" sz="1100" b="1" dirty="0" smtClean="0">
              <a:latin typeface="Arial" panose="020B0604020202020204" pitchFamily="34" charset="0"/>
              <a:cs typeface="Arial" panose="020B0604020202020204" pitchFamily="34" charset="0"/>
            </a:rPr>
            <a:t> – </a:t>
          </a:r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607,9 млн. </a:t>
          </a:r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D35D26-ED01-41C1-A1BF-01F05AE66ABD}" type="parTrans" cxnId="{188A60F5-49A0-451D-BBAB-05508A1C8066}">
      <dgm:prSet/>
      <dgm:spPr/>
      <dgm:t>
        <a:bodyPr/>
        <a:lstStyle/>
        <a:p>
          <a:endParaRPr lang="ru-RU"/>
        </a:p>
      </dgm:t>
    </dgm:pt>
    <dgm:pt modelId="{F3F8F36F-71F8-47D8-9A8E-E8BCA5552F94}" type="sibTrans" cxnId="{188A60F5-49A0-451D-BBAB-05508A1C8066}">
      <dgm:prSet/>
      <dgm:spPr/>
      <dgm:t>
        <a:bodyPr/>
        <a:lstStyle/>
        <a:p>
          <a:endParaRPr lang="ru-RU"/>
        </a:p>
      </dgm:t>
    </dgm:pt>
    <dgm:pt modelId="{DE977114-7476-4EF8-8E39-F91EE5B09698}">
      <dgm:prSet custT="1"/>
      <dgm:spPr>
        <a:solidFill>
          <a:schemeClr val="accent1">
            <a:lumMod val="40000"/>
            <a:lumOff val="60000"/>
            <a:alpha val="4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1100" b="1" dirty="0" err="1" smtClean="0">
              <a:latin typeface="Arial" panose="020B0604020202020204" pitchFamily="34" charset="0"/>
              <a:cs typeface="Arial" panose="020B0604020202020204" pitchFamily="34" charset="0"/>
            </a:rPr>
            <a:t>Инфрақұрылым</a:t>
          </a:r>
          <a:r>
            <a:rPr lang="ru-RU" sz="11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dirty="0" err="1" smtClean="0"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1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dirty="0" err="1" smtClean="0">
              <a:latin typeface="Arial" panose="020B0604020202020204" pitchFamily="34" charset="0"/>
              <a:cs typeface="Arial" panose="020B0604020202020204" pitchFamily="34" charset="0"/>
            </a:rPr>
            <a:t>көлік</a:t>
          </a:r>
          <a:r>
            <a:rPr lang="ru-RU" sz="1100" b="1" dirty="0" smtClean="0">
              <a:latin typeface="Arial" panose="020B0604020202020204" pitchFamily="34" charset="0"/>
              <a:cs typeface="Arial" panose="020B0604020202020204" pitchFamily="34" charset="0"/>
            </a:rPr>
            <a:t> –</a:t>
          </a:r>
          <a:endParaRPr lang="ru-RU" sz="11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944,1 млн. </a:t>
          </a:r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A8E888-BA87-4A87-BC29-3B20A44FD58B}" type="parTrans" cxnId="{ECCED955-0A81-4F1D-B63C-D4C073608ECF}">
      <dgm:prSet/>
      <dgm:spPr/>
      <dgm:t>
        <a:bodyPr/>
        <a:lstStyle/>
        <a:p>
          <a:endParaRPr lang="ru-RU"/>
        </a:p>
      </dgm:t>
    </dgm:pt>
    <dgm:pt modelId="{E69AA85A-F641-4D33-8C1F-0CF3384014DE}" type="sibTrans" cxnId="{ECCED955-0A81-4F1D-B63C-D4C073608ECF}">
      <dgm:prSet/>
      <dgm:spPr/>
      <dgm:t>
        <a:bodyPr/>
        <a:lstStyle/>
        <a:p>
          <a:endParaRPr lang="ru-RU"/>
        </a:p>
      </dgm:t>
    </dgm:pt>
    <dgm:pt modelId="{24B87C24-A6B6-4445-8F69-BD064916C7B3}" type="pres">
      <dgm:prSet presAssocID="{50D331E5-A2D0-4176-9521-76C18610EAD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104685B-FFAF-45BA-B5F7-6443FEB36C75}" type="pres">
      <dgm:prSet presAssocID="{DE977114-7476-4EF8-8E39-F91EE5B09698}" presName="composite" presStyleCnt="0"/>
      <dgm:spPr/>
    </dgm:pt>
    <dgm:pt modelId="{5114FEBE-7E91-4EF2-A81F-7FDD2B8469E3}" type="pres">
      <dgm:prSet presAssocID="{DE977114-7476-4EF8-8E39-F91EE5B09698}" presName="rect1" presStyleLbl="tr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A16872-5140-4C31-9212-BF0C0E27D22F}" type="pres">
      <dgm:prSet presAssocID="{DE977114-7476-4EF8-8E39-F91EE5B09698}" presName="rect2" presStyleLbl="fgImgPlace1" presStyleIdx="0" presStyleCnt="2"/>
      <dgm:spPr>
        <a:solidFill>
          <a:schemeClr val="accent1">
            <a:lumMod val="60000"/>
            <a:lumOff val="40000"/>
          </a:schemeClr>
        </a:solidFill>
        <a:ln>
          <a:solidFill>
            <a:srgbClr val="92D050"/>
          </a:solidFill>
        </a:ln>
      </dgm:spPr>
    </dgm:pt>
    <dgm:pt modelId="{3E438B01-0CA9-4B06-B282-AA9A74CB44F6}" type="pres">
      <dgm:prSet presAssocID="{E69AA85A-F641-4D33-8C1F-0CF3384014DE}" presName="sibTrans" presStyleCnt="0"/>
      <dgm:spPr/>
    </dgm:pt>
    <dgm:pt modelId="{2A4C72B5-BC84-4382-9F3F-5D333EDDE5F8}" type="pres">
      <dgm:prSet presAssocID="{C2193426-DCA2-4787-A836-F019DE3AE2B9}" presName="composite" presStyleCnt="0"/>
      <dgm:spPr/>
    </dgm:pt>
    <dgm:pt modelId="{DF344BB6-E1AF-46C9-9F6A-5C32AF5CC6B8}" type="pres">
      <dgm:prSet presAssocID="{C2193426-DCA2-4787-A836-F019DE3AE2B9}" presName="rect1" presStyleLbl="trAlignAcc1" presStyleIdx="1" presStyleCnt="2" custLinFactNeighborX="-1286" custLinFactNeighborY="-34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DE326E-3C1A-47BF-882C-AF1CEACCB925}" type="pres">
      <dgm:prSet presAssocID="{C2193426-DCA2-4787-A836-F019DE3AE2B9}" presName="rect2" presStyleLbl="fgImgPlace1" presStyleIdx="1" presStyleCnt="2"/>
      <dgm:spPr>
        <a:solidFill>
          <a:schemeClr val="accent1">
            <a:lumMod val="60000"/>
            <a:lumOff val="40000"/>
          </a:schemeClr>
        </a:solidFill>
        <a:ln>
          <a:solidFill>
            <a:srgbClr val="92D050"/>
          </a:solidFill>
        </a:ln>
      </dgm:spPr>
    </dgm:pt>
  </dgm:ptLst>
  <dgm:cxnLst>
    <dgm:cxn modelId="{4FE81584-55C9-4652-A79E-01D1EF4AD0D1}" type="presOf" srcId="{50D331E5-A2D0-4176-9521-76C18610EADD}" destId="{24B87C24-A6B6-4445-8F69-BD064916C7B3}" srcOrd="0" destOrd="0" presId="urn:microsoft.com/office/officeart/2008/layout/PictureStrips"/>
    <dgm:cxn modelId="{188A60F5-49A0-451D-BBAB-05508A1C8066}" srcId="{50D331E5-A2D0-4176-9521-76C18610EADD}" destId="{C2193426-DCA2-4787-A836-F019DE3AE2B9}" srcOrd="1" destOrd="0" parTransId="{7CD35D26-ED01-41C1-A1BF-01F05AE66ABD}" sibTransId="{F3F8F36F-71F8-47D8-9A8E-E8BCA5552F94}"/>
    <dgm:cxn modelId="{5E5FBE19-C646-4798-84F8-F19154AEA14F}" type="presOf" srcId="{DE977114-7476-4EF8-8E39-F91EE5B09698}" destId="{5114FEBE-7E91-4EF2-A81F-7FDD2B8469E3}" srcOrd="0" destOrd="0" presId="urn:microsoft.com/office/officeart/2008/layout/PictureStrips"/>
    <dgm:cxn modelId="{ECCED955-0A81-4F1D-B63C-D4C073608ECF}" srcId="{50D331E5-A2D0-4176-9521-76C18610EADD}" destId="{DE977114-7476-4EF8-8E39-F91EE5B09698}" srcOrd="0" destOrd="0" parTransId="{B6A8E888-BA87-4A87-BC29-3B20A44FD58B}" sibTransId="{E69AA85A-F641-4D33-8C1F-0CF3384014DE}"/>
    <dgm:cxn modelId="{9347E9BC-FB47-4367-96CE-EAC7C17A73FF}" type="presOf" srcId="{C2193426-DCA2-4787-A836-F019DE3AE2B9}" destId="{DF344BB6-E1AF-46C9-9F6A-5C32AF5CC6B8}" srcOrd="0" destOrd="0" presId="urn:microsoft.com/office/officeart/2008/layout/PictureStrips"/>
    <dgm:cxn modelId="{62E7E631-F736-4368-8CB5-A5D4BFCC3079}" type="presParOf" srcId="{24B87C24-A6B6-4445-8F69-BD064916C7B3}" destId="{0104685B-FFAF-45BA-B5F7-6443FEB36C75}" srcOrd="0" destOrd="0" presId="urn:microsoft.com/office/officeart/2008/layout/PictureStrips"/>
    <dgm:cxn modelId="{16F9ABCC-5E82-4F55-9B93-6693AA477AAB}" type="presParOf" srcId="{0104685B-FFAF-45BA-B5F7-6443FEB36C75}" destId="{5114FEBE-7E91-4EF2-A81F-7FDD2B8469E3}" srcOrd="0" destOrd="0" presId="urn:microsoft.com/office/officeart/2008/layout/PictureStrips"/>
    <dgm:cxn modelId="{9C2173DE-8177-4D8D-8ED5-3607F15DC71C}" type="presParOf" srcId="{0104685B-FFAF-45BA-B5F7-6443FEB36C75}" destId="{66A16872-5140-4C31-9212-BF0C0E27D22F}" srcOrd="1" destOrd="0" presId="urn:microsoft.com/office/officeart/2008/layout/PictureStrips"/>
    <dgm:cxn modelId="{5897920F-EC57-4F5E-BB51-A4803DBEBA5A}" type="presParOf" srcId="{24B87C24-A6B6-4445-8F69-BD064916C7B3}" destId="{3E438B01-0CA9-4B06-B282-AA9A74CB44F6}" srcOrd="1" destOrd="0" presId="urn:microsoft.com/office/officeart/2008/layout/PictureStrips"/>
    <dgm:cxn modelId="{1CDECA8B-5F16-41CE-8399-03003B7BCD26}" type="presParOf" srcId="{24B87C24-A6B6-4445-8F69-BD064916C7B3}" destId="{2A4C72B5-BC84-4382-9F3F-5D333EDDE5F8}" srcOrd="2" destOrd="0" presId="urn:microsoft.com/office/officeart/2008/layout/PictureStrips"/>
    <dgm:cxn modelId="{B9320B42-2702-4A6C-8E96-9E25AB24CA34}" type="presParOf" srcId="{2A4C72B5-BC84-4382-9F3F-5D333EDDE5F8}" destId="{DF344BB6-E1AF-46C9-9F6A-5C32AF5CC6B8}" srcOrd="0" destOrd="0" presId="urn:microsoft.com/office/officeart/2008/layout/PictureStrips"/>
    <dgm:cxn modelId="{137FB8F4-ADD6-4DF7-AB7A-6EAD1041B748}" type="presParOf" srcId="{2A4C72B5-BC84-4382-9F3F-5D333EDDE5F8}" destId="{03DE326E-3C1A-47BF-882C-AF1CEACCB925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DD0F7E0-B4AB-4E65-9A4F-DA319E446736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584AAD-CEA4-41E5-9D22-33C1D7907D34}">
      <dgm:prSet phldrT="[Текст]" custT="1"/>
      <dgm:spPr>
        <a:solidFill>
          <a:schemeClr val="accent1">
            <a:lumMod val="60000"/>
            <a:lumOff val="4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20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Қорғаныс</a:t>
          </a:r>
          <a:r>
            <a:rPr lang="ru-RU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– 53,0 млн.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E8160A-2F93-4116-BCA5-3B6BA4D5B6DC}" type="parTrans" cxnId="{057C7F15-54CA-469D-BE59-68B9D338D4A1}">
      <dgm:prSet/>
      <dgm:spPr/>
      <dgm:t>
        <a:bodyPr/>
        <a:lstStyle/>
        <a:p>
          <a:endParaRPr lang="ru-RU"/>
        </a:p>
      </dgm:t>
    </dgm:pt>
    <dgm:pt modelId="{C1B66129-5CC8-4FFA-9FCB-D60F3AD7803F}" type="sibTrans" cxnId="{057C7F15-54CA-469D-BE59-68B9D338D4A1}">
      <dgm:prSet/>
      <dgm:spPr/>
      <dgm:t>
        <a:bodyPr/>
        <a:lstStyle/>
        <a:p>
          <a:endParaRPr lang="ru-RU"/>
        </a:p>
      </dgm:t>
    </dgm:pt>
    <dgm:pt modelId="{B3420DA1-E2D8-4EB7-85D1-C0CFB2C2F3B2}">
      <dgm:prSet phldrT="[Текст]" custT="1"/>
      <dgm:spPr>
        <a:solidFill>
          <a:schemeClr val="accent1">
            <a:lumMod val="60000"/>
            <a:lumOff val="4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20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Жалпы</a:t>
          </a:r>
          <a:r>
            <a:rPr lang="ru-RU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сипаттағы</a:t>
          </a:r>
          <a:r>
            <a:rPr lang="ru-RU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мемлекеттік</a:t>
          </a:r>
          <a:r>
            <a:rPr lang="ru-RU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қызметтер</a:t>
          </a:r>
          <a:r>
            <a:rPr lang="ru-RU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– 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652,5 млн.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1955CE-2FF4-4DD2-A5E0-35E5331A4F87}" type="parTrans" cxnId="{7210E72E-3F80-4C34-97D8-081A18178590}">
      <dgm:prSet/>
      <dgm:spPr/>
      <dgm:t>
        <a:bodyPr/>
        <a:lstStyle/>
        <a:p>
          <a:endParaRPr lang="ru-RU"/>
        </a:p>
      </dgm:t>
    </dgm:pt>
    <dgm:pt modelId="{79BB0505-AD1A-4F22-AE97-E20C3C34495A}" type="sibTrans" cxnId="{7210E72E-3F80-4C34-97D8-081A18178590}">
      <dgm:prSet/>
      <dgm:spPr/>
      <dgm:t>
        <a:bodyPr/>
        <a:lstStyle/>
        <a:p>
          <a:endParaRPr lang="ru-RU"/>
        </a:p>
      </dgm:t>
    </dgm:pt>
    <dgm:pt modelId="{DD1CD02A-5918-400E-B7A2-DA9CC0881FE7}">
      <dgm:prSet phldrT="[Текст]" custT="1"/>
      <dgm:spPr>
        <a:solidFill>
          <a:schemeClr val="accent1">
            <a:lumMod val="60000"/>
            <a:lumOff val="4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20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Қоғамдық</a:t>
          </a:r>
          <a:r>
            <a:rPr lang="ru-RU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тәртіп</a:t>
          </a:r>
          <a:r>
            <a:rPr lang="ru-RU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қауіпсіздік</a:t>
          </a:r>
          <a:r>
            <a:rPr lang="ru-RU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– 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28,2 млн.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38DEC7-A798-417A-9722-E82AF03097B9}" type="parTrans" cxnId="{170BF714-2AD7-4D18-946D-1E512F21B9B1}">
      <dgm:prSet/>
      <dgm:spPr/>
      <dgm:t>
        <a:bodyPr/>
        <a:lstStyle/>
        <a:p>
          <a:endParaRPr lang="ru-RU"/>
        </a:p>
      </dgm:t>
    </dgm:pt>
    <dgm:pt modelId="{E953D142-0060-4BBD-8F21-EF10AC8E27A7}" type="sibTrans" cxnId="{170BF714-2AD7-4D18-946D-1E512F21B9B1}">
      <dgm:prSet/>
      <dgm:spPr/>
      <dgm:t>
        <a:bodyPr/>
        <a:lstStyle/>
        <a:p>
          <a:endParaRPr lang="ru-RU"/>
        </a:p>
      </dgm:t>
    </dgm:pt>
    <dgm:pt modelId="{C41FFB75-2221-4723-B068-9B8CC0C24C17}" type="pres">
      <dgm:prSet presAssocID="{DDD0F7E0-B4AB-4E65-9A4F-DA319E44673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CE904361-BD44-4C20-835B-1D44C2DA9594}" type="pres">
      <dgm:prSet presAssocID="{DDD0F7E0-B4AB-4E65-9A4F-DA319E446736}" presName="Name1" presStyleCnt="0"/>
      <dgm:spPr/>
    </dgm:pt>
    <dgm:pt modelId="{2D32312F-D981-443C-96D5-EFB6A8B34328}" type="pres">
      <dgm:prSet presAssocID="{DDD0F7E0-B4AB-4E65-9A4F-DA319E446736}" presName="cycle" presStyleCnt="0"/>
      <dgm:spPr/>
    </dgm:pt>
    <dgm:pt modelId="{F2DAB0AB-F221-42C8-8DF6-722362C0D221}" type="pres">
      <dgm:prSet presAssocID="{DDD0F7E0-B4AB-4E65-9A4F-DA319E446736}" presName="srcNode" presStyleLbl="node1" presStyleIdx="0" presStyleCnt="3"/>
      <dgm:spPr/>
    </dgm:pt>
    <dgm:pt modelId="{4ED6B050-8BA8-4C7E-BA79-5872303E3F96}" type="pres">
      <dgm:prSet presAssocID="{DDD0F7E0-B4AB-4E65-9A4F-DA319E446736}" presName="conn" presStyleLbl="parChTrans1D2" presStyleIdx="0" presStyleCnt="1"/>
      <dgm:spPr/>
      <dgm:t>
        <a:bodyPr/>
        <a:lstStyle/>
        <a:p>
          <a:endParaRPr lang="en-US"/>
        </a:p>
      </dgm:t>
    </dgm:pt>
    <dgm:pt modelId="{D3057BE1-615A-48CE-A36C-29BCF4261E8C}" type="pres">
      <dgm:prSet presAssocID="{DDD0F7E0-B4AB-4E65-9A4F-DA319E446736}" presName="extraNode" presStyleLbl="node1" presStyleIdx="0" presStyleCnt="3"/>
      <dgm:spPr/>
    </dgm:pt>
    <dgm:pt modelId="{C429E949-AA73-4299-9F60-1E035EDCD910}" type="pres">
      <dgm:prSet presAssocID="{DDD0F7E0-B4AB-4E65-9A4F-DA319E446736}" presName="dstNode" presStyleLbl="node1" presStyleIdx="0" presStyleCnt="3"/>
      <dgm:spPr/>
    </dgm:pt>
    <dgm:pt modelId="{659C8171-1522-41A6-8D5E-220338678981}" type="pres">
      <dgm:prSet presAssocID="{3D584AAD-CEA4-41E5-9D22-33C1D7907D34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7C60B3-D01C-4F7A-A8D1-4F87F802D90B}" type="pres">
      <dgm:prSet presAssocID="{3D584AAD-CEA4-41E5-9D22-33C1D7907D34}" presName="accent_1" presStyleCnt="0"/>
      <dgm:spPr/>
    </dgm:pt>
    <dgm:pt modelId="{BCBB2205-3952-4AC4-95F6-12C15D5FA6C9}" type="pres">
      <dgm:prSet presAssocID="{3D584AAD-CEA4-41E5-9D22-33C1D7907D34}" presName="accentRepeatNode" presStyleLbl="solidFgAcc1" presStyleIdx="0" presStyleCnt="3"/>
      <dgm:spPr/>
    </dgm:pt>
    <dgm:pt modelId="{415D3711-81D2-4771-8EEB-6959BC1815B9}" type="pres">
      <dgm:prSet presAssocID="{B3420DA1-E2D8-4EB7-85D1-C0CFB2C2F3B2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731BD7-902E-4666-9C22-BD346EC30444}" type="pres">
      <dgm:prSet presAssocID="{B3420DA1-E2D8-4EB7-85D1-C0CFB2C2F3B2}" presName="accent_2" presStyleCnt="0"/>
      <dgm:spPr/>
    </dgm:pt>
    <dgm:pt modelId="{2966CDC2-95D9-455C-BC4E-3F8B6929B4DE}" type="pres">
      <dgm:prSet presAssocID="{B3420DA1-E2D8-4EB7-85D1-C0CFB2C2F3B2}" presName="accentRepeatNode" presStyleLbl="solidFgAcc1" presStyleIdx="1" presStyleCnt="3"/>
      <dgm:spPr/>
    </dgm:pt>
    <dgm:pt modelId="{88578C0F-96B4-4402-AF06-EC46E3695235}" type="pres">
      <dgm:prSet presAssocID="{DD1CD02A-5918-400E-B7A2-DA9CC0881FE7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05A373-498D-40D7-97C0-AE16C04CB2D6}" type="pres">
      <dgm:prSet presAssocID="{DD1CD02A-5918-400E-B7A2-DA9CC0881FE7}" presName="accent_3" presStyleCnt="0"/>
      <dgm:spPr/>
    </dgm:pt>
    <dgm:pt modelId="{E5323466-E67A-48AD-9716-5B8137CE3D96}" type="pres">
      <dgm:prSet presAssocID="{DD1CD02A-5918-400E-B7A2-DA9CC0881FE7}" presName="accentRepeatNode" presStyleLbl="solidFgAcc1" presStyleIdx="2" presStyleCnt="3"/>
      <dgm:spPr/>
    </dgm:pt>
  </dgm:ptLst>
  <dgm:cxnLst>
    <dgm:cxn modelId="{E9B0634A-CDB5-4CF9-B345-14BE9832E4F0}" type="presOf" srcId="{B3420DA1-E2D8-4EB7-85D1-C0CFB2C2F3B2}" destId="{415D3711-81D2-4771-8EEB-6959BC1815B9}" srcOrd="0" destOrd="0" presId="urn:microsoft.com/office/officeart/2008/layout/VerticalCurvedList"/>
    <dgm:cxn modelId="{057C7F15-54CA-469D-BE59-68B9D338D4A1}" srcId="{DDD0F7E0-B4AB-4E65-9A4F-DA319E446736}" destId="{3D584AAD-CEA4-41E5-9D22-33C1D7907D34}" srcOrd="0" destOrd="0" parTransId="{95E8160A-2F93-4116-BCA5-3B6BA4D5B6DC}" sibTransId="{C1B66129-5CC8-4FFA-9FCB-D60F3AD7803F}"/>
    <dgm:cxn modelId="{F4CA7A9C-BF9F-45EF-A9A5-65E38BC900D2}" type="presOf" srcId="{3D584AAD-CEA4-41E5-9D22-33C1D7907D34}" destId="{659C8171-1522-41A6-8D5E-220338678981}" srcOrd="0" destOrd="0" presId="urn:microsoft.com/office/officeart/2008/layout/VerticalCurvedList"/>
    <dgm:cxn modelId="{0E571B60-CF2E-418D-A012-3F0F57E065B2}" type="presOf" srcId="{DD1CD02A-5918-400E-B7A2-DA9CC0881FE7}" destId="{88578C0F-96B4-4402-AF06-EC46E3695235}" srcOrd="0" destOrd="0" presId="urn:microsoft.com/office/officeart/2008/layout/VerticalCurvedList"/>
    <dgm:cxn modelId="{7210E72E-3F80-4C34-97D8-081A18178590}" srcId="{DDD0F7E0-B4AB-4E65-9A4F-DA319E446736}" destId="{B3420DA1-E2D8-4EB7-85D1-C0CFB2C2F3B2}" srcOrd="1" destOrd="0" parTransId="{DB1955CE-2FF4-4DD2-A5E0-35E5331A4F87}" sibTransId="{79BB0505-AD1A-4F22-AE97-E20C3C34495A}"/>
    <dgm:cxn modelId="{5E59FE49-8740-41A2-9C4D-8F4E46D2878D}" type="presOf" srcId="{C1B66129-5CC8-4FFA-9FCB-D60F3AD7803F}" destId="{4ED6B050-8BA8-4C7E-BA79-5872303E3F96}" srcOrd="0" destOrd="0" presId="urn:microsoft.com/office/officeart/2008/layout/VerticalCurvedList"/>
    <dgm:cxn modelId="{170BF714-2AD7-4D18-946D-1E512F21B9B1}" srcId="{DDD0F7E0-B4AB-4E65-9A4F-DA319E446736}" destId="{DD1CD02A-5918-400E-B7A2-DA9CC0881FE7}" srcOrd="2" destOrd="0" parTransId="{0F38DEC7-A798-417A-9722-E82AF03097B9}" sibTransId="{E953D142-0060-4BBD-8F21-EF10AC8E27A7}"/>
    <dgm:cxn modelId="{3321BD2B-7D7F-42D0-8515-95119A840FCA}" type="presOf" srcId="{DDD0F7E0-B4AB-4E65-9A4F-DA319E446736}" destId="{C41FFB75-2221-4723-B068-9B8CC0C24C17}" srcOrd="0" destOrd="0" presId="urn:microsoft.com/office/officeart/2008/layout/VerticalCurvedList"/>
    <dgm:cxn modelId="{937EA995-7349-4D2C-B3AF-D6E68F89F202}" type="presParOf" srcId="{C41FFB75-2221-4723-B068-9B8CC0C24C17}" destId="{CE904361-BD44-4C20-835B-1D44C2DA9594}" srcOrd="0" destOrd="0" presId="urn:microsoft.com/office/officeart/2008/layout/VerticalCurvedList"/>
    <dgm:cxn modelId="{76FFFA6C-1082-465C-BE78-301E5614D387}" type="presParOf" srcId="{CE904361-BD44-4C20-835B-1D44C2DA9594}" destId="{2D32312F-D981-443C-96D5-EFB6A8B34328}" srcOrd="0" destOrd="0" presId="urn:microsoft.com/office/officeart/2008/layout/VerticalCurvedList"/>
    <dgm:cxn modelId="{961654AB-0CF8-44A5-B7F1-C9454DCC6144}" type="presParOf" srcId="{2D32312F-D981-443C-96D5-EFB6A8B34328}" destId="{F2DAB0AB-F221-42C8-8DF6-722362C0D221}" srcOrd="0" destOrd="0" presId="urn:microsoft.com/office/officeart/2008/layout/VerticalCurvedList"/>
    <dgm:cxn modelId="{A4939156-34B5-4DD2-92DC-0035FBEB5B58}" type="presParOf" srcId="{2D32312F-D981-443C-96D5-EFB6A8B34328}" destId="{4ED6B050-8BA8-4C7E-BA79-5872303E3F96}" srcOrd="1" destOrd="0" presId="urn:microsoft.com/office/officeart/2008/layout/VerticalCurvedList"/>
    <dgm:cxn modelId="{55900618-FD0A-4C5D-B411-A46025728885}" type="presParOf" srcId="{2D32312F-D981-443C-96D5-EFB6A8B34328}" destId="{D3057BE1-615A-48CE-A36C-29BCF4261E8C}" srcOrd="2" destOrd="0" presId="urn:microsoft.com/office/officeart/2008/layout/VerticalCurvedList"/>
    <dgm:cxn modelId="{8CE246AA-D5B5-4B97-B3C5-D9FA59987BC8}" type="presParOf" srcId="{2D32312F-D981-443C-96D5-EFB6A8B34328}" destId="{C429E949-AA73-4299-9F60-1E035EDCD910}" srcOrd="3" destOrd="0" presId="urn:microsoft.com/office/officeart/2008/layout/VerticalCurvedList"/>
    <dgm:cxn modelId="{8DD1FA75-A7D4-43D4-9D97-0762F92C3BB9}" type="presParOf" srcId="{CE904361-BD44-4C20-835B-1D44C2DA9594}" destId="{659C8171-1522-41A6-8D5E-220338678981}" srcOrd="1" destOrd="0" presId="urn:microsoft.com/office/officeart/2008/layout/VerticalCurvedList"/>
    <dgm:cxn modelId="{53761254-7B6A-4BC3-A947-883A67FC5AC9}" type="presParOf" srcId="{CE904361-BD44-4C20-835B-1D44C2DA9594}" destId="{6B7C60B3-D01C-4F7A-A8D1-4F87F802D90B}" srcOrd="2" destOrd="0" presId="urn:microsoft.com/office/officeart/2008/layout/VerticalCurvedList"/>
    <dgm:cxn modelId="{E45F1831-227D-4454-895E-A12F9BE6242F}" type="presParOf" srcId="{6B7C60B3-D01C-4F7A-A8D1-4F87F802D90B}" destId="{BCBB2205-3952-4AC4-95F6-12C15D5FA6C9}" srcOrd="0" destOrd="0" presId="urn:microsoft.com/office/officeart/2008/layout/VerticalCurvedList"/>
    <dgm:cxn modelId="{7B5B4196-AF42-4A37-82BB-C04F9F3ED548}" type="presParOf" srcId="{CE904361-BD44-4C20-835B-1D44C2DA9594}" destId="{415D3711-81D2-4771-8EEB-6959BC1815B9}" srcOrd="3" destOrd="0" presId="urn:microsoft.com/office/officeart/2008/layout/VerticalCurvedList"/>
    <dgm:cxn modelId="{4F17369B-8495-4FD2-A205-B31074179D8C}" type="presParOf" srcId="{CE904361-BD44-4C20-835B-1D44C2DA9594}" destId="{FB731BD7-902E-4666-9C22-BD346EC30444}" srcOrd="4" destOrd="0" presId="urn:microsoft.com/office/officeart/2008/layout/VerticalCurvedList"/>
    <dgm:cxn modelId="{50C4974B-81E5-4360-B657-2ADA477172A2}" type="presParOf" srcId="{FB731BD7-902E-4666-9C22-BD346EC30444}" destId="{2966CDC2-95D9-455C-BC4E-3F8B6929B4DE}" srcOrd="0" destOrd="0" presId="urn:microsoft.com/office/officeart/2008/layout/VerticalCurvedList"/>
    <dgm:cxn modelId="{39595796-8F63-4464-BBE8-75410543AB22}" type="presParOf" srcId="{CE904361-BD44-4C20-835B-1D44C2DA9594}" destId="{88578C0F-96B4-4402-AF06-EC46E3695235}" srcOrd="5" destOrd="0" presId="urn:microsoft.com/office/officeart/2008/layout/VerticalCurvedList"/>
    <dgm:cxn modelId="{E91DA38D-1511-4F7D-B1C9-E92545F97D29}" type="presParOf" srcId="{CE904361-BD44-4C20-835B-1D44C2DA9594}" destId="{9505A373-498D-40D7-97C0-AE16C04CB2D6}" srcOrd="6" destOrd="0" presId="urn:microsoft.com/office/officeart/2008/layout/VerticalCurvedList"/>
    <dgm:cxn modelId="{415BECB9-C19A-48B1-92AB-9B4AFB758C79}" type="presParOf" srcId="{9505A373-498D-40D7-97C0-AE16C04CB2D6}" destId="{E5323466-E67A-48AD-9716-5B8137CE3D9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28D4768-74F5-4B97-9723-D69E1F48F053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1757EA1-D08A-4D43-A2A8-21ACFE76CB4E}">
      <dgm:prSet phldrT="[Текст]" custT="1"/>
      <dgm:spPr>
        <a:ln>
          <a:solidFill>
            <a:srgbClr val="92D050"/>
          </a:solidFill>
        </a:ln>
      </dgm:spPr>
      <dgm:t>
        <a:bodyPr/>
        <a:lstStyle/>
        <a:p>
          <a:r>
            <a: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306,2</a:t>
          </a:r>
        </a:p>
      </dgm:t>
    </dgm:pt>
    <dgm:pt modelId="{5BD5FD98-1750-4FD9-B676-F4280FF1CC32}" type="parTrans" cxnId="{6F17D573-94B0-41D9-836A-48D696AD445F}">
      <dgm:prSet/>
      <dgm:spPr/>
      <dgm:t>
        <a:bodyPr/>
        <a:lstStyle/>
        <a:p>
          <a:endParaRPr lang="ru-RU" sz="1800"/>
        </a:p>
      </dgm:t>
    </dgm:pt>
    <dgm:pt modelId="{5D9FC42A-94A6-4149-AB7B-51F65268AD64}" type="sibTrans" cxnId="{6F17D573-94B0-41D9-836A-48D696AD445F}">
      <dgm:prSet/>
      <dgm:spPr/>
      <dgm:t>
        <a:bodyPr/>
        <a:lstStyle/>
        <a:p>
          <a:endParaRPr lang="ru-RU" sz="1800"/>
        </a:p>
      </dgm:t>
    </dgm:pt>
    <dgm:pt modelId="{EC7FFD4E-E816-4B4A-A9F1-99FB9D30C95F}">
      <dgm:prSet phldrT="[Текст]" custT="1"/>
      <dgm:spPr>
        <a:solidFill>
          <a:schemeClr val="accent1">
            <a:lumMod val="40000"/>
            <a:lumOff val="60000"/>
            <a:alpha val="90000"/>
          </a:schemeClr>
        </a:solidFill>
        <a:ln>
          <a:solidFill>
            <a:srgbClr val="92D050">
              <a:alpha val="90000"/>
            </a:srgbClr>
          </a:solidFill>
        </a:ln>
      </dgm:spPr>
      <dgm:t>
        <a:bodyPr/>
        <a:lstStyle/>
        <a:p>
          <a:r>
            <a:rPr lang="ru-RU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Жергілікті</a:t>
          </a:r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өзін-өзі</a:t>
          </a:r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басқару</a:t>
          </a:r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органдарына</a:t>
          </a:r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 субвенция</a:t>
          </a: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B3C0E0E-E564-450C-A0FC-EE14E2C447CC}" type="parTrans" cxnId="{A2DC2E11-EAE7-4109-B17E-D6CADE3D8E4B}">
      <dgm:prSet/>
      <dgm:spPr/>
      <dgm:t>
        <a:bodyPr/>
        <a:lstStyle/>
        <a:p>
          <a:endParaRPr lang="ru-RU" sz="1800"/>
        </a:p>
      </dgm:t>
    </dgm:pt>
    <dgm:pt modelId="{9B77EBD7-E326-4CE0-AFE1-9F5E1E371D0A}" type="sibTrans" cxnId="{A2DC2E11-EAE7-4109-B17E-D6CADE3D8E4B}">
      <dgm:prSet/>
      <dgm:spPr/>
      <dgm:t>
        <a:bodyPr/>
        <a:lstStyle/>
        <a:p>
          <a:endParaRPr lang="ru-RU" sz="1800"/>
        </a:p>
      </dgm:t>
    </dgm:pt>
    <dgm:pt modelId="{5698E619-B03F-4A3F-B1D8-B5681BE709D8}">
      <dgm:prSet phldrT="[Текст]" custT="1"/>
      <dgm:spPr>
        <a:ln>
          <a:solidFill>
            <a:srgbClr val="92D050"/>
          </a:solidFill>
        </a:ln>
      </dgm:spPr>
      <dgm:t>
        <a:bodyPr/>
        <a:lstStyle/>
        <a:p>
          <a:r>
            <a: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30,1</a:t>
          </a:r>
          <a:endParaRPr lang="ru-RU" sz="1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89D127-E038-4BFF-ABDF-4D4241514E90}" type="parTrans" cxnId="{0645CE3E-824E-4927-8AED-BA90EF224C08}">
      <dgm:prSet/>
      <dgm:spPr/>
      <dgm:t>
        <a:bodyPr/>
        <a:lstStyle/>
        <a:p>
          <a:endParaRPr lang="ru-RU" sz="1800"/>
        </a:p>
      </dgm:t>
    </dgm:pt>
    <dgm:pt modelId="{D5ACB38B-5C57-4004-875F-B5A8818C4E5C}" type="sibTrans" cxnId="{0645CE3E-824E-4927-8AED-BA90EF224C08}">
      <dgm:prSet/>
      <dgm:spPr/>
      <dgm:t>
        <a:bodyPr/>
        <a:lstStyle/>
        <a:p>
          <a:endParaRPr lang="ru-RU" sz="1800"/>
        </a:p>
      </dgm:t>
    </dgm:pt>
    <dgm:pt modelId="{CE9AD345-720F-427F-A01A-853A37895B52}">
      <dgm:prSet phldrT="[Текст]" custT="1"/>
      <dgm:spPr>
        <a:solidFill>
          <a:schemeClr val="accent1">
            <a:lumMod val="40000"/>
            <a:lumOff val="60000"/>
            <a:alpha val="90000"/>
          </a:schemeClr>
        </a:solidFill>
        <a:ln>
          <a:solidFill>
            <a:srgbClr val="92D050">
              <a:alpha val="90000"/>
            </a:srgbClr>
          </a:solidFill>
        </a:ln>
      </dgm:spPr>
      <dgm:t>
        <a:bodyPr/>
        <a:lstStyle/>
        <a:p>
          <a:r>
            <a:rPr lang="ru-RU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Нысаналы</a:t>
          </a:r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трансферттерді</a:t>
          </a:r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қайтару</a:t>
          </a: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6D8206-F60E-413C-8E2B-0C743750D0E1}" type="parTrans" cxnId="{472C9A58-E43A-42F4-A95C-511543796070}">
      <dgm:prSet/>
      <dgm:spPr/>
      <dgm:t>
        <a:bodyPr/>
        <a:lstStyle/>
        <a:p>
          <a:endParaRPr lang="ru-RU" sz="1800"/>
        </a:p>
      </dgm:t>
    </dgm:pt>
    <dgm:pt modelId="{DDF842A5-5C24-4D66-A3B2-00EB3345B701}" type="sibTrans" cxnId="{472C9A58-E43A-42F4-A95C-511543796070}">
      <dgm:prSet/>
      <dgm:spPr/>
      <dgm:t>
        <a:bodyPr/>
        <a:lstStyle/>
        <a:p>
          <a:endParaRPr lang="ru-RU" sz="1800"/>
        </a:p>
      </dgm:t>
    </dgm:pt>
    <dgm:pt modelId="{2712D494-6FD0-4587-9864-0884E548174C}" type="pres">
      <dgm:prSet presAssocID="{228D4768-74F5-4B97-9723-D69E1F48F053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F4DEDE6-A6C7-46FA-80AA-AD53915B8A61}" type="pres">
      <dgm:prSet presAssocID="{F1757EA1-D08A-4D43-A2A8-21ACFE76CB4E}" presName="horFlow" presStyleCnt="0"/>
      <dgm:spPr/>
    </dgm:pt>
    <dgm:pt modelId="{1908F951-1038-49EE-9D95-0AC914DD3549}" type="pres">
      <dgm:prSet presAssocID="{F1757EA1-D08A-4D43-A2A8-21ACFE76CB4E}" presName="bigChev" presStyleLbl="node1" presStyleIdx="0" presStyleCnt="2" custScaleX="225527" custScaleY="145221" custLinFactNeighborX="14291" custLinFactNeighborY="-39179"/>
      <dgm:spPr/>
      <dgm:t>
        <a:bodyPr/>
        <a:lstStyle/>
        <a:p>
          <a:endParaRPr lang="en-US"/>
        </a:p>
      </dgm:t>
    </dgm:pt>
    <dgm:pt modelId="{56F65F4E-9E17-4A6F-B2FB-80F3153F5003}" type="pres">
      <dgm:prSet presAssocID="{7B3C0E0E-E564-450C-A0FC-EE14E2C447CC}" presName="parTrans" presStyleCnt="0"/>
      <dgm:spPr/>
    </dgm:pt>
    <dgm:pt modelId="{A5E70748-655A-45C8-B3D7-508097400817}" type="pres">
      <dgm:prSet presAssocID="{EC7FFD4E-E816-4B4A-A9F1-99FB9D30C95F}" presName="node" presStyleLbl="alignAccFollowNode1" presStyleIdx="0" presStyleCnt="2" custScaleX="380062" custScaleY="182707" custLinFactNeighborX="-10266" custLinFactNeighborY="-515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78A3A1-7EBC-4163-8EAE-29014BCD36AB}" type="pres">
      <dgm:prSet presAssocID="{F1757EA1-D08A-4D43-A2A8-21ACFE76CB4E}" presName="vSp" presStyleCnt="0"/>
      <dgm:spPr/>
    </dgm:pt>
    <dgm:pt modelId="{020AD149-1CDF-40D5-B97D-A9705C96F899}" type="pres">
      <dgm:prSet presAssocID="{5698E619-B03F-4A3F-B1D8-B5681BE709D8}" presName="horFlow" presStyleCnt="0"/>
      <dgm:spPr/>
    </dgm:pt>
    <dgm:pt modelId="{0D8669C2-625F-4C61-A1F9-CCBE44D25A28}" type="pres">
      <dgm:prSet presAssocID="{5698E619-B03F-4A3F-B1D8-B5681BE709D8}" presName="bigChev" presStyleLbl="node1" presStyleIdx="1" presStyleCnt="2" custScaleX="229376" custScaleY="141711" custLinFactNeighborX="52023" custLinFactNeighborY="-17586"/>
      <dgm:spPr/>
      <dgm:t>
        <a:bodyPr/>
        <a:lstStyle/>
        <a:p>
          <a:endParaRPr lang="en-US"/>
        </a:p>
      </dgm:t>
    </dgm:pt>
    <dgm:pt modelId="{E75F6839-1966-4CEC-A3E8-B495554DC927}" type="pres">
      <dgm:prSet presAssocID="{186D8206-F60E-413C-8E2B-0C743750D0E1}" presName="parTrans" presStyleCnt="0"/>
      <dgm:spPr/>
    </dgm:pt>
    <dgm:pt modelId="{2D9D4D6B-3A1D-44AD-AF5E-C18DE0E16587}" type="pres">
      <dgm:prSet presAssocID="{CE9AD345-720F-427F-A01A-853A37895B52}" presName="node" presStyleLbl="alignAccFollowNode1" presStyleIdx="1" presStyleCnt="2" custScaleX="369655" custScaleY="196502" custLinFactNeighborX="-1479" custLinFactNeighborY="-306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30CDB1-604E-4F4C-98E2-6542EDE459D0}" type="presOf" srcId="{5698E619-B03F-4A3F-B1D8-B5681BE709D8}" destId="{0D8669C2-625F-4C61-A1F9-CCBE44D25A28}" srcOrd="0" destOrd="0" presId="urn:microsoft.com/office/officeart/2005/8/layout/lProcess3"/>
    <dgm:cxn modelId="{0645CE3E-824E-4927-8AED-BA90EF224C08}" srcId="{228D4768-74F5-4B97-9723-D69E1F48F053}" destId="{5698E619-B03F-4A3F-B1D8-B5681BE709D8}" srcOrd="1" destOrd="0" parTransId="{6D89D127-E038-4BFF-ABDF-4D4241514E90}" sibTransId="{D5ACB38B-5C57-4004-875F-B5A8818C4E5C}"/>
    <dgm:cxn modelId="{6F17D573-94B0-41D9-836A-48D696AD445F}" srcId="{228D4768-74F5-4B97-9723-D69E1F48F053}" destId="{F1757EA1-D08A-4D43-A2A8-21ACFE76CB4E}" srcOrd="0" destOrd="0" parTransId="{5BD5FD98-1750-4FD9-B676-F4280FF1CC32}" sibTransId="{5D9FC42A-94A6-4149-AB7B-51F65268AD64}"/>
    <dgm:cxn modelId="{99AE3BB8-49C0-4474-9D06-AFFDA0C068C5}" type="presOf" srcId="{EC7FFD4E-E816-4B4A-A9F1-99FB9D30C95F}" destId="{A5E70748-655A-45C8-B3D7-508097400817}" srcOrd="0" destOrd="0" presId="urn:microsoft.com/office/officeart/2005/8/layout/lProcess3"/>
    <dgm:cxn modelId="{AD88FEA4-1ABF-474C-9CD4-DE961E647773}" type="presOf" srcId="{228D4768-74F5-4B97-9723-D69E1F48F053}" destId="{2712D494-6FD0-4587-9864-0884E548174C}" srcOrd="0" destOrd="0" presId="urn:microsoft.com/office/officeart/2005/8/layout/lProcess3"/>
    <dgm:cxn modelId="{A2DC2E11-EAE7-4109-B17E-D6CADE3D8E4B}" srcId="{F1757EA1-D08A-4D43-A2A8-21ACFE76CB4E}" destId="{EC7FFD4E-E816-4B4A-A9F1-99FB9D30C95F}" srcOrd="0" destOrd="0" parTransId="{7B3C0E0E-E564-450C-A0FC-EE14E2C447CC}" sibTransId="{9B77EBD7-E326-4CE0-AFE1-9F5E1E371D0A}"/>
    <dgm:cxn modelId="{AE5CFA01-EAC2-4D66-98F3-11FBB8BD5532}" type="presOf" srcId="{F1757EA1-D08A-4D43-A2A8-21ACFE76CB4E}" destId="{1908F951-1038-49EE-9D95-0AC914DD3549}" srcOrd="0" destOrd="0" presId="urn:microsoft.com/office/officeart/2005/8/layout/lProcess3"/>
    <dgm:cxn modelId="{78D689BE-D442-4CB0-8340-5C9882106E60}" type="presOf" srcId="{CE9AD345-720F-427F-A01A-853A37895B52}" destId="{2D9D4D6B-3A1D-44AD-AF5E-C18DE0E16587}" srcOrd="0" destOrd="0" presId="urn:microsoft.com/office/officeart/2005/8/layout/lProcess3"/>
    <dgm:cxn modelId="{472C9A58-E43A-42F4-A95C-511543796070}" srcId="{5698E619-B03F-4A3F-B1D8-B5681BE709D8}" destId="{CE9AD345-720F-427F-A01A-853A37895B52}" srcOrd="0" destOrd="0" parTransId="{186D8206-F60E-413C-8E2B-0C743750D0E1}" sibTransId="{DDF842A5-5C24-4D66-A3B2-00EB3345B701}"/>
    <dgm:cxn modelId="{0815ADC7-9B1C-4C88-8B87-A6A3676C60D1}" type="presParOf" srcId="{2712D494-6FD0-4587-9864-0884E548174C}" destId="{0F4DEDE6-A6C7-46FA-80AA-AD53915B8A61}" srcOrd="0" destOrd="0" presId="urn:microsoft.com/office/officeart/2005/8/layout/lProcess3"/>
    <dgm:cxn modelId="{4E43E04C-1105-48F8-B476-4807751F34C7}" type="presParOf" srcId="{0F4DEDE6-A6C7-46FA-80AA-AD53915B8A61}" destId="{1908F951-1038-49EE-9D95-0AC914DD3549}" srcOrd="0" destOrd="0" presId="urn:microsoft.com/office/officeart/2005/8/layout/lProcess3"/>
    <dgm:cxn modelId="{335B38D5-C73B-4040-9A20-AAC67A98EB44}" type="presParOf" srcId="{0F4DEDE6-A6C7-46FA-80AA-AD53915B8A61}" destId="{56F65F4E-9E17-4A6F-B2FB-80F3153F5003}" srcOrd="1" destOrd="0" presId="urn:microsoft.com/office/officeart/2005/8/layout/lProcess3"/>
    <dgm:cxn modelId="{FFF01B69-676C-49C7-A894-559DEEB32C17}" type="presParOf" srcId="{0F4DEDE6-A6C7-46FA-80AA-AD53915B8A61}" destId="{A5E70748-655A-45C8-B3D7-508097400817}" srcOrd="2" destOrd="0" presId="urn:microsoft.com/office/officeart/2005/8/layout/lProcess3"/>
    <dgm:cxn modelId="{24B5CA01-1ABE-4DF2-B7E0-D88066C76D70}" type="presParOf" srcId="{2712D494-6FD0-4587-9864-0884E548174C}" destId="{9C78A3A1-7EBC-4163-8EAE-29014BCD36AB}" srcOrd="1" destOrd="0" presId="urn:microsoft.com/office/officeart/2005/8/layout/lProcess3"/>
    <dgm:cxn modelId="{3943A0A7-D86F-4E10-8921-55BA77D8ABC6}" type="presParOf" srcId="{2712D494-6FD0-4587-9864-0884E548174C}" destId="{020AD149-1CDF-40D5-B97D-A9705C96F899}" srcOrd="2" destOrd="0" presId="urn:microsoft.com/office/officeart/2005/8/layout/lProcess3"/>
    <dgm:cxn modelId="{34463F4F-7A8C-4547-8E1F-BF7181FC5C64}" type="presParOf" srcId="{020AD149-1CDF-40D5-B97D-A9705C96F899}" destId="{0D8669C2-625F-4C61-A1F9-CCBE44D25A28}" srcOrd="0" destOrd="0" presId="urn:microsoft.com/office/officeart/2005/8/layout/lProcess3"/>
    <dgm:cxn modelId="{526F49D8-0A40-4CBF-AC64-F34B1C27E664}" type="presParOf" srcId="{020AD149-1CDF-40D5-B97D-A9705C96F899}" destId="{E75F6839-1966-4CEC-A3E8-B495554DC927}" srcOrd="1" destOrd="0" presId="urn:microsoft.com/office/officeart/2005/8/layout/lProcess3"/>
    <dgm:cxn modelId="{643A1241-F4F2-43F5-ABAA-F855219E656A}" type="presParOf" srcId="{020AD149-1CDF-40D5-B97D-A9705C96F899}" destId="{2D9D4D6B-3A1D-44AD-AF5E-C18DE0E16587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7C4822-F794-48C5-A7F6-93815296F874}">
      <dsp:nvSpPr>
        <dsp:cNvPr id="0" name=""/>
        <dsp:cNvSpPr/>
      </dsp:nvSpPr>
      <dsp:spPr>
        <a:xfrm>
          <a:off x="1228779" y="0"/>
          <a:ext cx="5190128" cy="324383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4D6566-EF12-4FE1-A4FD-FCF3171984C7}">
      <dsp:nvSpPr>
        <dsp:cNvPr id="0" name=""/>
        <dsp:cNvSpPr/>
      </dsp:nvSpPr>
      <dsp:spPr>
        <a:xfrm>
          <a:off x="1353057" y="2421255"/>
          <a:ext cx="119372" cy="119372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73A4A8-B8FE-4289-BD25-60AAD9B4E5CD}">
      <dsp:nvSpPr>
        <dsp:cNvPr id="0" name=""/>
        <dsp:cNvSpPr/>
      </dsp:nvSpPr>
      <dsp:spPr>
        <a:xfrm>
          <a:off x="2331635" y="2406206"/>
          <a:ext cx="2462570" cy="655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253" tIns="0" rIns="0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err="1" smtClean="0">
              <a:latin typeface="Arial" pitchFamily="34" charset="0"/>
              <a:cs typeface="Arial" pitchFamily="34" charset="0"/>
            </a:rPr>
            <a:t>Ішкі</a:t>
          </a:r>
          <a:r>
            <a:rPr lang="ru-RU" sz="16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600" kern="1200" dirty="0" err="1" smtClean="0">
              <a:latin typeface="Arial" pitchFamily="34" charset="0"/>
              <a:cs typeface="Arial" pitchFamily="34" charset="0"/>
            </a:rPr>
            <a:t>салықтар</a:t>
          </a:r>
          <a:r>
            <a:rPr lang="ru-RU" sz="16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600" kern="1200" dirty="0" err="1" smtClean="0">
              <a:latin typeface="Arial" pitchFamily="34" charset="0"/>
              <a:cs typeface="Arial" pitchFamily="34" charset="0"/>
            </a:rPr>
            <a:t>және</a:t>
          </a:r>
          <a:r>
            <a:rPr lang="ru-RU" sz="16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600" kern="1200" dirty="0" err="1" smtClean="0">
              <a:latin typeface="Arial" pitchFamily="34" charset="0"/>
              <a:cs typeface="Arial" pitchFamily="34" charset="0"/>
            </a:rPr>
            <a:t>міндетті</a:t>
          </a:r>
          <a:r>
            <a:rPr lang="ru-RU" sz="16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600" kern="1200" dirty="0" err="1" smtClean="0">
              <a:latin typeface="Arial" pitchFamily="34" charset="0"/>
              <a:cs typeface="Arial" pitchFamily="34" charset="0"/>
            </a:rPr>
            <a:t>төлемдер</a:t>
          </a:r>
          <a:r>
            <a:rPr lang="ru-RU" sz="1600" kern="1200" dirty="0" smtClean="0">
              <a:latin typeface="Arial" pitchFamily="34" charset="0"/>
              <a:cs typeface="Arial" pitchFamily="34" charset="0"/>
            </a:rPr>
            <a:t>– </a:t>
          </a:r>
          <a:r>
            <a:rPr lang="ru-RU" sz="1600" kern="1200" dirty="0">
              <a:latin typeface="Arial" pitchFamily="34" charset="0"/>
              <a:cs typeface="Arial" pitchFamily="34" charset="0"/>
            </a:rPr>
            <a:t>184,1 млн. </a:t>
          </a:r>
          <a:r>
            <a:rPr lang="ru-RU" sz="1600" kern="1200" dirty="0" err="1">
              <a:latin typeface="Arial" pitchFamily="34" charset="0"/>
              <a:cs typeface="Arial" pitchFamily="34" charset="0"/>
            </a:rPr>
            <a:t>теңге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2331635" y="2406206"/>
        <a:ext cx="2462570" cy="655223"/>
      </dsp:txXfrm>
    </dsp:sp>
    <dsp:sp modelId="{027C59C8-1ECB-4810-8D06-F8A8B2638D9C}">
      <dsp:nvSpPr>
        <dsp:cNvPr id="0" name=""/>
        <dsp:cNvSpPr/>
      </dsp:nvSpPr>
      <dsp:spPr>
        <a:xfrm>
          <a:off x="1647812" y="1657597"/>
          <a:ext cx="207605" cy="207605"/>
        </a:xfrm>
        <a:prstGeom prst="ellipse">
          <a:avLst/>
        </a:prstGeom>
        <a:solidFill>
          <a:schemeClr val="accent3">
            <a:shade val="80000"/>
            <a:hueOff val="107504"/>
            <a:satOff val="-5846"/>
            <a:lumOff val="971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6DC84C-D062-4968-81F1-6BDCE65C3115}">
      <dsp:nvSpPr>
        <dsp:cNvPr id="0" name=""/>
        <dsp:cNvSpPr/>
      </dsp:nvSpPr>
      <dsp:spPr>
        <a:xfrm>
          <a:off x="685541" y="960657"/>
          <a:ext cx="2880208" cy="673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006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latin typeface="Arial" pitchFamily="34" charset="0"/>
              <a:cs typeface="Arial" pitchFamily="34" charset="0"/>
            </a:rPr>
            <a:t>Мүлік</a:t>
          </a:r>
          <a:r>
            <a:rPr lang="ru-RU" sz="16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600" kern="1200" dirty="0" err="1" smtClean="0">
              <a:latin typeface="Arial" pitchFamily="34" charset="0"/>
              <a:cs typeface="Arial" pitchFamily="34" charset="0"/>
            </a:rPr>
            <a:t>салығы</a:t>
          </a:r>
          <a:r>
            <a:rPr lang="ru-RU" sz="1600" kern="1200" dirty="0" smtClean="0">
              <a:latin typeface="Arial" pitchFamily="34" charset="0"/>
              <a:cs typeface="Arial" pitchFamily="34" charset="0"/>
            </a:rPr>
            <a:t> – </a:t>
          </a:r>
          <a:endParaRPr lang="ru-RU" sz="1600" kern="1200" dirty="0">
            <a:latin typeface="Arial" pitchFamily="34" charset="0"/>
            <a:cs typeface="Arial" pitchFamily="34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Arial" pitchFamily="34" charset="0"/>
              <a:cs typeface="Arial" pitchFamily="34" charset="0"/>
            </a:rPr>
            <a:t>1 087,3 млн. </a:t>
          </a:r>
          <a:r>
            <a:rPr lang="ru-RU" sz="1600" kern="1200" dirty="0" err="1">
              <a:latin typeface="Arial" pitchFamily="34" charset="0"/>
              <a:cs typeface="Arial" pitchFamily="34" charset="0"/>
            </a:rPr>
            <a:t>теңге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Arial" pitchFamily="34" charset="0"/>
              <a:cs typeface="Arial" pitchFamily="34" charset="0"/>
            </a:rPr>
            <a:t>               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Arial" pitchFamily="34" charset="0"/>
              <a:cs typeface="Arial" pitchFamily="34" charset="0"/>
            </a:rPr>
            <a:t>                 </a:t>
          </a:r>
        </a:p>
      </dsp:txBody>
      <dsp:txXfrm>
        <a:off x="685541" y="960657"/>
        <a:ext cx="2880208" cy="673660"/>
      </dsp:txXfrm>
    </dsp:sp>
    <dsp:sp modelId="{F072DAF5-1EAE-470C-AC3B-67DE9413929B}">
      <dsp:nvSpPr>
        <dsp:cNvPr id="0" name=""/>
        <dsp:cNvSpPr/>
      </dsp:nvSpPr>
      <dsp:spPr>
        <a:xfrm>
          <a:off x="3300835" y="1083317"/>
          <a:ext cx="275076" cy="275076"/>
        </a:xfrm>
        <a:prstGeom prst="ellipse">
          <a:avLst/>
        </a:prstGeom>
        <a:solidFill>
          <a:schemeClr val="accent3">
            <a:shade val="80000"/>
            <a:hueOff val="215008"/>
            <a:satOff val="-11692"/>
            <a:lumOff val="1942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7991AF-3A2A-4041-A26D-BC0B3B16444B}">
      <dsp:nvSpPr>
        <dsp:cNvPr id="0" name=""/>
        <dsp:cNvSpPr/>
      </dsp:nvSpPr>
      <dsp:spPr>
        <a:xfrm>
          <a:off x="3562918" y="1837361"/>
          <a:ext cx="2799716" cy="573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757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err="1" smtClean="0">
              <a:latin typeface="Arial" pitchFamily="34" charset="0"/>
              <a:cs typeface="Arial" pitchFamily="34" charset="0"/>
            </a:rPr>
            <a:t>Жалақы</a:t>
          </a:r>
          <a:r>
            <a:rPr lang="ru-RU" sz="16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600" kern="1200" dirty="0" err="1" smtClean="0">
              <a:latin typeface="Arial" pitchFamily="34" charset="0"/>
              <a:cs typeface="Arial" pitchFamily="34" charset="0"/>
            </a:rPr>
            <a:t>салығы</a:t>
          </a:r>
          <a:r>
            <a:rPr lang="ru-RU" sz="1600" kern="1200" dirty="0" smtClean="0">
              <a:latin typeface="Arial" pitchFamily="34" charset="0"/>
              <a:cs typeface="Arial" pitchFamily="34" charset="0"/>
            </a:rPr>
            <a:t> – </a:t>
          </a:r>
          <a:r>
            <a:rPr lang="ru-RU" sz="1600" kern="1200" dirty="0">
              <a:latin typeface="Arial" pitchFamily="34" charset="0"/>
              <a:cs typeface="Arial" pitchFamily="34" charset="0"/>
            </a:rPr>
            <a:t>1 898,3 млн. </a:t>
          </a:r>
          <a:r>
            <a:rPr lang="ru-RU" sz="1600" kern="1200" dirty="0" err="1">
              <a:latin typeface="Arial" pitchFamily="34" charset="0"/>
              <a:cs typeface="Arial" pitchFamily="34" charset="0"/>
            </a:rPr>
            <a:t>теңге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62918" y="1837361"/>
        <a:ext cx="2799716" cy="573500"/>
      </dsp:txXfrm>
    </dsp:sp>
    <dsp:sp modelId="{8F135F44-F71B-499C-AF84-8900B68112BF}">
      <dsp:nvSpPr>
        <dsp:cNvPr id="0" name=""/>
        <dsp:cNvSpPr/>
      </dsp:nvSpPr>
      <dsp:spPr>
        <a:xfrm>
          <a:off x="4565243" y="721387"/>
          <a:ext cx="368499" cy="368499"/>
        </a:xfrm>
        <a:prstGeom prst="ellipse">
          <a:avLst/>
        </a:prstGeom>
        <a:solidFill>
          <a:schemeClr val="accent3">
            <a:shade val="80000"/>
            <a:hueOff val="322512"/>
            <a:satOff val="-17538"/>
            <a:lumOff val="2913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990D33-F8D6-446D-A216-BB5A0EDA8D46}">
      <dsp:nvSpPr>
        <dsp:cNvPr id="0" name=""/>
        <dsp:cNvSpPr/>
      </dsp:nvSpPr>
      <dsp:spPr>
        <a:xfrm>
          <a:off x="545404" y="396274"/>
          <a:ext cx="3430773" cy="4933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260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latin typeface="Arial" pitchFamily="34" charset="0"/>
              <a:cs typeface="Arial" pitchFamily="34" charset="0"/>
            </a:rPr>
            <a:t>Корпоративтік</a:t>
          </a:r>
          <a:r>
            <a:rPr lang="ru-RU" sz="16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600" kern="1200" dirty="0" err="1" smtClean="0">
              <a:latin typeface="Arial" pitchFamily="34" charset="0"/>
              <a:cs typeface="Arial" pitchFamily="34" charset="0"/>
            </a:rPr>
            <a:t>табыс</a:t>
          </a:r>
          <a:r>
            <a:rPr lang="ru-RU" sz="16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600" kern="1200" dirty="0" err="1" smtClean="0">
              <a:latin typeface="Arial" pitchFamily="34" charset="0"/>
              <a:cs typeface="Arial" pitchFamily="34" charset="0"/>
            </a:rPr>
            <a:t>салығы</a:t>
          </a:r>
          <a:r>
            <a:rPr lang="ru-RU" sz="1600" kern="1200" dirty="0" smtClean="0">
              <a:latin typeface="Arial" pitchFamily="34" charset="0"/>
              <a:cs typeface="Arial" pitchFamily="34" charset="0"/>
            </a:rPr>
            <a:t> – </a:t>
          </a:r>
          <a:r>
            <a:rPr lang="ru-RU" sz="1600" kern="1200" dirty="0">
              <a:latin typeface="Arial" pitchFamily="34" charset="0"/>
              <a:cs typeface="Arial" pitchFamily="34" charset="0"/>
            </a:rPr>
            <a:t>163,5 млн. те</a:t>
          </a:r>
          <a:r>
            <a:rPr lang="kk-KZ" sz="1600" kern="1200" dirty="0">
              <a:latin typeface="Arial" pitchFamily="34" charset="0"/>
              <a:cs typeface="Arial" pitchFamily="34" charset="0"/>
            </a:rPr>
            <a:t>ң</a:t>
          </a:r>
          <a:r>
            <a:rPr lang="ru-RU" sz="1600" kern="1200" dirty="0" err="1">
              <a:latin typeface="Arial" pitchFamily="34" charset="0"/>
              <a:cs typeface="Arial" pitchFamily="34" charset="0"/>
            </a:rPr>
            <a:t>ге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5404" y="396274"/>
        <a:ext cx="3430773" cy="4933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8A6654-7A13-42B3-9F56-4F71C1C4CE60}">
      <dsp:nvSpPr>
        <dsp:cNvPr id="0" name=""/>
        <dsp:cNvSpPr/>
      </dsp:nvSpPr>
      <dsp:spPr>
        <a:xfrm>
          <a:off x="696727" y="0"/>
          <a:ext cx="3331751" cy="7894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latin typeface="Arial" pitchFamily="34" charset="0"/>
              <a:cs typeface="Arial" pitchFamily="34" charset="0"/>
            </a:rPr>
            <a:t>қала</a:t>
          </a:r>
          <a:endParaRPr lang="ru-RU" sz="1800" b="1" kern="1200" dirty="0">
            <a:latin typeface="Arial" pitchFamily="34" charset="0"/>
            <a:cs typeface="Arial" pitchFamily="34" charset="0"/>
          </a:endParaRPr>
        </a:p>
      </dsp:txBody>
      <dsp:txXfrm>
        <a:off x="719849" y="23122"/>
        <a:ext cx="3285507" cy="743197"/>
      </dsp:txXfrm>
    </dsp:sp>
    <dsp:sp modelId="{182D904F-00A5-4344-AD9E-AE4B2890B6CE}">
      <dsp:nvSpPr>
        <dsp:cNvPr id="0" name=""/>
        <dsp:cNvSpPr/>
      </dsp:nvSpPr>
      <dsp:spPr>
        <a:xfrm>
          <a:off x="1029902" y="789441"/>
          <a:ext cx="225406" cy="10449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4908"/>
              </a:lnTo>
              <a:lnTo>
                <a:pt x="225406" y="104490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ED1C02-3A7C-4387-BA42-A1DF8670F436}">
      <dsp:nvSpPr>
        <dsp:cNvPr id="0" name=""/>
        <dsp:cNvSpPr/>
      </dsp:nvSpPr>
      <dsp:spPr>
        <a:xfrm>
          <a:off x="1255308" y="1243697"/>
          <a:ext cx="2428127" cy="1181305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Arial" pitchFamily="34" charset="0"/>
              <a:cs typeface="Arial" pitchFamily="34" charset="0"/>
            </a:rPr>
            <a:t>11 - </a:t>
          </a:r>
          <a:r>
            <a:rPr lang="ru-RU" sz="2000" kern="1200" dirty="0" smtClean="0">
              <a:latin typeface="Arial" pitchFamily="34" charset="0"/>
              <a:cs typeface="Arial" pitchFamily="34" charset="0"/>
            </a:rPr>
            <a:t>ББӘ</a:t>
          </a:r>
          <a:endParaRPr lang="ru-RU" sz="2000" kern="1200" dirty="0">
            <a:latin typeface="Arial" pitchFamily="34" charset="0"/>
            <a:cs typeface="Arial" pitchFamily="34" charset="0"/>
          </a:endParaRPr>
        </a:p>
      </dsp:txBody>
      <dsp:txXfrm>
        <a:off x="1289907" y="1278296"/>
        <a:ext cx="2358929" cy="1112107"/>
      </dsp:txXfrm>
    </dsp:sp>
    <dsp:sp modelId="{E4AC4417-C5A4-4D50-A280-9B30ED2E7066}">
      <dsp:nvSpPr>
        <dsp:cNvPr id="0" name=""/>
        <dsp:cNvSpPr/>
      </dsp:nvSpPr>
      <dsp:spPr>
        <a:xfrm>
          <a:off x="1029902" y="789441"/>
          <a:ext cx="235534" cy="2389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9203"/>
              </a:lnTo>
              <a:lnTo>
                <a:pt x="235534" y="238920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26629B-08EA-4279-94EB-EEAC12775937}">
      <dsp:nvSpPr>
        <dsp:cNvPr id="0" name=""/>
        <dsp:cNvSpPr/>
      </dsp:nvSpPr>
      <dsp:spPr>
        <a:xfrm>
          <a:off x="1265437" y="2578380"/>
          <a:ext cx="2439428" cy="1200529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ИГЕРІЛДІ</a:t>
          </a:r>
          <a:endParaRPr lang="ru-RU" sz="16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9 624,9</a:t>
          </a:r>
          <a:endParaRPr lang="ru-RU" sz="16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млн. </a:t>
          </a:r>
          <a:r>
            <a:rPr lang="ru-RU" sz="1600" b="1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теңге</a:t>
          </a:r>
          <a:endParaRPr lang="ru-RU" sz="16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300599" y="2613542"/>
        <a:ext cx="2369104" cy="1130205"/>
      </dsp:txXfrm>
    </dsp:sp>
    <dsp:sp modelId="{AB7002C1-A081-4F64-84F4-B6A011014D8B}">
      <dsp:nvSpPr>
        <dsp:cNvPr id="0" name=""/>
        <dsp:cNvSpPr/>
      </dsp:nvSpPr>
      <dsp:spPr>
        <a:xfrm>
          <a:off x="1029902" y="789441"/>
          <a:ext cx="273943" cy="35081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08138"/>
              </a:lnTo>
              <a:lnTo>
                <a:pt x="273943" y="350813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2BC0CC-475E-400A-9208-07F97D5E180A}">
      <dsp:nvSpPr>
        <dsp:cNvPr id="0" name=""/>
        <dsp:cNvSpPr/>
      </dsp:nvSpPr>
      <dsp:spPr>
        <a:xfrm>
          <a:off x="1303845" y="3989710"/>
          <a:ext cx="2401259" cy="615740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latin typeface="Arial" pitchFamily="34" charset="0"/>
              <a:cs typeface="Arial" pitchFamily="34" charset="0"/>
            </a:rPr>
            <a:t>9</a:t>
          </a:r>
          <a:r>
            <a:rPr lang="kk-KZ" sz="2000" b="1" kern="1200" dirty="0">
              <a:latin typeface="Arial" pitchFamily="34" charset="0"/>
              <a:cs typeface="Arial" pitchFamily="34" charset="0"/>
            </a:rPr>
            <a:t>7,2</a:t>
          </a:r>
          <a:r>
            <a:rPr lang="ru-RU" sz="2000" b="1" kern="1200" dirty="0">
              <a:latin typeface="Arial" pitchFamily="34" charset="0"/>
              <a:cs typeface="Arial" pitchFamily="34" charset="0"/>
            </a:rPr>
            <a:t> %</a:t>
          </a:r>
        </a:p>
      </dsp:txBody>
      <dsp:txXfrm>
        <a:off x="1321879" y="4007744"/>
        <a:ext cx="2365191" cy="5796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71845C-83F0-4066-89D7-4E14E167F298}">
      <dsp:nvSpPr>
        <dsp:cNvPr id="0" name=""/>
        <dsp:cNvSpPr/>
      </dsp:nvSpPr>
      <dsp:spPr>
        <a:xfrm>
          <a:off x="274585" y="0"/>
          <a:ext cx="3748478" cy="2304527"/>
        </a:xfrm>
        <a:prstGeom prst="homePlate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sz="150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50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қамсыздандыру</a:t>
          </a:r>
          <a:r>
            <a:rPr lang="ru-RU" sz="150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500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  <a:endParaRPr lang="ru-RU" sz="1500" kern="1200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i="1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12,3 млн. </a:t>
          </a:r>
          <a:r>
            <a:rPr lang="ru-RU" sz="1500" i="1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r>
            <a:rPr lang="ru-RU" sz="1500" b="1" i="1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i="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sz="1500" b="0" i="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500" b="0" i="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көмек</a:t>
          </a:r>
          <a:r>
            <a:rPr lang="ru-RU" sz="1500" b="0" i="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500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  <a:r>
            <a:rPr lang="ru-RU" sz="1500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617,4 </a:t>
          </a:r>
          <a:r>
            <a:rPr lang="ru-RU" sz="1500" i="1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млн. </a:t>
          </a:r>
          <a:r>
            <a:rPr lang="ru-RU" sz="1500" i="1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500" b="1" i="1" kern="1200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i="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sz="1500" b="0" i="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500" b="0" i="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көмек</a:t>
          </a:r>
          <a:r>
            <a:rPr lang="ru-RU" sz="1500" b="0" i="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500" b="0" i="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және</a:t>
          </a:r>
          <a:r>
            <a:rPr lang="ru-RU" sz="1500" b="0" i="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500" b="0" i="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әлеуметтік</a:t>
          </a:r>
          <a:r>
            <a:rPr lang="ru-RU" sz="1500" b="0" i="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500" b="0" i="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қамсыздандыру</a:t>
          </a:r>
          <a:r>
            <a:rPr lang="ru-RU" sz="1500" b="0" i="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500" b="0" i="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саласындағы</a:t>
          </a:r>
          <a:r>
            <a:rPr lang="ru-RU" sz="1500" b="0" i="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500" b="0" i="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өзге</a:t>
          </a:r>
          <a:r>
            <a:rPr lang="ru-RU" sz="1500" b="0" i="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де </a:t>
          </a:r>
          <a:r>
            <a:rPr lang="ru-RU" sz="1500" b="0" i="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қызметтер</a:t>
          </a:r>
          <a:r>
            <a:rPr lang="ru-RU" sz="1500" b="0" i="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500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  <a:r>
            <a:rPr lang="ru-RU" sz="1500" i="1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130,5 млн. </a:t>
          </a:r>
          <a:r>
            <a:rPr lang="ru-RU" sz="1500" i="1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r>
            <a:rPr lang="ru-RU" sz="1500" b="1" i="1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>
            <a:solidFill>
              <a:srgbClr val="FFFFFF"/>
            </a:solidFill>
            <a:latin typeface="Arial" pitchFamily="34" charset="0"/>
            <a:ea typeface="+mn-ea"/>
            <a:cs typeface="Arial" pitchFamily="34" charset="0"/>
          </a:endParaRPr>
        </a:p>
      </dsp:txBody>
      <dsp:txXfrm>
        <a:off x="274585" y="0"/>
        <a:ext cx="3172346" cy="2304527"/>
      </dsp:txXfrm>
    </dsp:sp>
    <dsp:sp modelId="{06BC84B1-F632-416C-B374-9217667DFF97}">
      <dsp:nvSpPr>
        <dsp:cNvPr id="0" name=""/>
        <dsp:cNvSpPr/>
      </dsp:nvSpPr>
      <dsp:spPr>
        <a:xfrm>
          <a:off x="2107750" y="2654824"/>
          <a:ext cx="3748478" cy="2304527"/>
        </a:xfrm>
        <a:prstGeom prst="homePlate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i="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Мәдениет</a:t>
          </a:r>
          <a:r>
            <a:rPr lang="ru-RU" sz="1500" b="0" i="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500" b="0" i="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саласындағы</a:t>
          </a:r>
          <a:r>
            <a:rPr lang="ru-RU" sz="1500" b="0" i="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500" b="0" i="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қызмет</a:t>
          </a:r>
          <a:endParaRPr lang="ru-RU" sz="1500" b="0" i="0" u="sng" kern="1200" dirty="0" smtClean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i="0" u="none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  <a:r>
            <a:rPr lang="ru-RU" sz="1500" b="0" i="1" u="none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559,4 </a:t>
          </a:r>
          <a:r>
            <a:rPr lang="ru-RU" sz="1500" b="0" i="1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млн. </a:t>
          </a:r>
          <a:r>
            <a:rPr lang="ru-RU" sz="1500" b="0" i="1" u="none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500" b="1" i="1" u="none" kern="1200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Спорт</a:t>
          </a:r>
          <a:r>
            <a:rPr lang="ru-RU" sz="1500" b="0" i="0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– 21,6 </a:t>
          </a:r>
          <a:r>
            <a:rPr lang="ru-RU" sz="1500" b="0" i="1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млн. тенге</a:t>
          </a:r>
          <a:endParaRPr lang="ru-RU" sz="1500" b="1" i="1" u="none" kern="1200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i="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Ақпараттық</a:t>
          </a:r>
          <a:r>
            <a:rPr lang="ru-RU" sz="1500" b="0" i="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500" b="0" i="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кеңістік</a:t>
          </a:r>
          <a:r>
            <a:rPr lang="ru-RU" sz="1500" b="0" i="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500" b="0" i="0" u="none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  <a:endParaRPr lang="ru-RU" sz="1500" b="0" i="0" u="none" kern="1200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i="1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196,3 млн. </a:t>
          </a:r>
          <a:r>
            <a:rPr lang="ru-RU" sz="1500" b="0" i="1" u="none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500" b="1" i="1" u="none" kern="1200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0" i="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Мәдениет</a:t>
          </a:r>
          <a:r>
            <a:rPr lang="ru-RU" sz="1500" b="0" i="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, спорт, туризм </a:t>
          </a:r>
          <a:r>
            <a:rPr lang="ru-RU" sz="1500" b="0" i="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және</a:t>
          </a:r>
          <a:r>
            <a:rPr lang="ru-RU" sz="1500" b="0" i="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500" b="0" i="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ақпараттық</a:t>
          </a:r>
          <a:r>
            <a:rPr lang="ru-RU" sz="1500" b="0" i="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500" b="0" i="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кеңістікті</a:t>
          </a:r>
          <a:r>
            <a:rPr lang="ru-RU" sz="1500" b="0" i="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500" b="0" i="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ұйымдастыру</a:t>
          </a:r>
          <a:r>
            <a:rPr lang="ru-RU" sz="1500" b="0" i="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500" b="0" i="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жөніндегі</a:t>
          </a:r>
          <a:r>
            <a:rPr lang="ru-RU" sz="1500" b="0" i="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500" b="0" i="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өзге</a:t>
          </a:r>
          <a:r>
            <a:rPr lang="ru-RU" sz="1500" b="0" i="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де </a:t>
          </a:r>
          <a:r>
            <a:rPr lang="ru-RU" sz="1500" b="0" i="0" u="sng" kern="1200" dirty="0" err="1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қызметтер</a:t>
          </a:r>
          <a:r>
            <a:rPr lang="ru-RU" sz="1500" b="0" i="0" u="sng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500" b="0" i="1" u="none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-</a:t>
          </a:r>
          <a:r>
            <a:rPr lang="en-US" sz="1500" b="0" i="1" u="none" kern="1200" dirty="0" smtClean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500" b="0" i="1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141,9 млн. </a:t>
          </a:r>
          <a:r>
            <a:rPr lang="ru-RU" sz="1500" b="0" i="1" u="none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500" i="1" kern="1200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</dsp:txBody>
      <dsp:txXfrm>
        <a:off x="2107750" y="2654824"/>
        <a:ext cx="3172346" cy="23045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14FEBE-7E91-4EF2-A81F-7FDD2B8469E3}">
      <dsp:nvSpPr>
        <dsp:cNvPr id="0" name=""/>
        <dsp:cNvSpPr/>
      </dsp:nvSpPr>
      <dsp:spPr>
        <a:xfrm>
          <a:off x="234015" y="377214"/>
          <a:ext cx="5616369" cy="1755115"/>
        </a:xfrm>
        <a:prstGeom prst="rect">
          <a:avLst/>
        </a:prstGeom>
        <a:solidFill>
          <a:schemeClr val="accent1">
            <a:lumMod val="40000"/>
            <a:lumOff val="60000"/>
            <a:alpha val="40000"/>
          </a:schemeClr>
        </a:solidFill>
        <a:ln w="9525" cap="flat" cmpd="sng" algn="ctr">
          <a:solidFill>
            <a:srgbClr val="92D05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8798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Инфрақұрылым</a:t>
          </a:r>
          <a:r>
            <a:rPr lang="ru-RU" sz="11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1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көлік</a:t>
          </a:r>
          <a:r>
            <a:rPr lang="ru-RU" sz="11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–</a:t>
          </a:r>
          <a:endParaRPr lang="ru-RU" sz="11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944,1 млн. </a:t>
          </a: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4015" y="377214"/>
        <a:ext cx="5616369" cy="1755115"/>
      </dsp:txXfrm>
    </dsp:sp>
    <dsp:sp modelId="{66A16872-5140-4C31-9212-BF0C0E27D22F}">
      <dsp:nvSpPr>
        <dsp:cNvPr id="0" name=""/>
        <dsp:cNvSpPr/>
      </dsp:nvSpPr>
      <dsp:spPr>
        <a:xfrm>
          <a:off x="0" y="123698"/>
          <a:ext cx="1228580" cy="1842871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344BB6-E1AF-46C9-9F6A-5C32AF5CC6B8}">
      <dsp:nvSpPr>
        <dsp:cNvPr id="0" name=""/>
        <dsp:cNvSpPr/>
      </dsp:nvSpPr>
      <dsp:spPr>
        <a:xfrm>
          <a:off x="161788" y="2799497"/>
          <a:ext cx="5616369" cy="1755115"/>
        </a:xfrm>
        <a:prstGeom prst="rect">
          <a:avLst/>
        </a:prstGeom>
        <a:solidFill>
          <a:schemeClr val="accent1">
            <a:lumMod val="40000"/>
            <a:lumOff val="60000"/>
            <a:alpha val="40000"/>
          </a:schemeClr>
        </a:solidFill>
        <a:ln w="9525" cap="flat" cmpd="sng" algn="ctr">
          <a:solidFill>
            <a:srgbClr val="92D05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8798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Тұрғын</a:t>
          </a:r>
          <a:r>
            <a:rPr lang="ru-RU" sz="11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үй</a:t>
          </a:r>
          <a:r>
            <a:rPr lang="ru-RU" sz="11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шаруашылығы</a:t>
          </a:r>
          <a:r>
            <a:rPr lang="ru-RU" sz="11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– </a:t>
          </a: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66,1 млн. </a:t>
          </a: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Коммуналдық</a:t>
          </a:r>
          <a:r>
            <a:rPr lang="ru-RU" sz="11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шаруашылық</a:t>
          </a:r>
          <a:r>
            <a:rPr lang="ru-RU" sz="11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– </a:t>
          </a: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3 572,5 млн. </a:t>
          </a: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Елді</a:t>
          </a:r>
          <a:r>
            <a:rPr lang="ru-RU" sz="11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мекендерді</a:t>
          </a:r>
          <a:r>
            <a:rPr lang="ru-RU" sz="11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1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абаттандыру</a:t>
          </a:r>
          <a:r>
            <a:rPr lang="ru-RU" sz="11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– </a:t>
          </a: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607,9 млн. </a:t>
          </a: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1788" y="2799497"/>
        <a:ext cx="5616369" cy="1755115"/>
      </dsp:txXfrm>
    </dsp:sp>
    <dsp:sp modelId="{03DE326E-3C1A-47BF-882C-AF1CEACCB925}">
      <dsp:nvSpPr>
        <dsp:cNvPr id="0" name=""/>
        <dsp:cNvSpPr/>
      </dsp:nvSpPr>
      <dsp:spPr>
        <a:xfrm>
          <a:off x="0" y="2606181"/>
          <a:ext cx="1228580" cy="1842871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6B050-8BA8-4C7E-BA79-5872303E3F96}">
      <dsp:nvSpPr>
        <dsp:cNvPr id="0" name=""/>
        <dsp:cNvSpPr/>
      </dsp:nvSpPr>
      <dsp:spPr>
        <a:xfrm>
          <a:off x="-4706401" y="-721444"/>
          <a:ext cx="5605941" cy="5605941"/>
        </a:xfrm>
        <a:prstGeom prst="blockArc">
          <a:avLst>
            <a:gd name="adj1" fmla="val 18900000"/>
            <a:gd name="adj2" fmla="val 2700000"/>
            <a:gd name="adj3" fmla="val 385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C8171-1522-41A6-8D5E-220338678981}">
      <dsp:nvSpPr>
        <dsp:cNvPr id="0" name=""/>
        <dsp:cNvSpPr/>
      </dsp:nvSpPr>
      <dsp:spPr>
        <a:xfrm>
          <a:off x="578530" y="416305"/>
          <a:ext cx="5277247" cy="832610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885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Қорғаныс</a:t>
          </a:r>
          <a:r>
            <a:rPr lang="ru-RU" sz="2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– 53,0 млн.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8530" y="416305"/>
        <a:ext cx="5277247" cy="832610"/>
      </dsp:txXfrm>
    </dsp:sp>
    <dsp:sp modelId="{BCBB2205-3952-4AC4-95F6-12C15D5FA6C9}">
      <dsp:nvSpPr>
        <dsp:cNvPr id="0" name=""/>
        <dsp:cNvSpPr/>
      </dsp:nvSpPr>
      <dsp:spPr>
        <a:xfrm>
          <a:off x="58149" y="312228"/>
          <a:ext cx="1040763" cy="10407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5D3711-81D2-4771-8EEB-6959BC1815B9}">
      <dsp:nvSpPr>
        <dsp:cNvPr id="0" name=""/>
        <dsp:cNvSpPr/>
      </dsp:nvSpPr>
      <dsp:spPr>
        <a:xfrm>
          <a:off x="881184" y="1665220"/>
          <a:ext cx="4974593" cy="832610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885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Жалпы</a:t>
          </a:r>
          <a:r>
            <a:rPr lang="ru-RU" sz="2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сипаттағы</a:t>
          </a:r>
          <a:r>
            <a:rPr lang="ru-RU" sz="2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мемлекеттік</a:t>
          </a:r>
          <a:r>
            <a:rPr lang="ru-RU" sz="2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қызметтер</a:t>
          </a:r>
          <a:r>
            <a:rPr lang="ru-RU" sz="2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– 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652,5 млн.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81184" y="1665220"/>
        <a:ext cx="4974593" cy="832610"/>
      </dsp:txXfrm>
    </dsp:sp>
    <dsp:sp modelId="{2966CDC2-95D9-455C-BC4E-3F8B6929B4DE}">
      <dsp:nvSpPr>
        <dsp:cNvPr id="0" name=""/>
        <dsp:cNvSpPr/>
      </dsp:nvSpPr>
      <dsp:spPr>
        <a:xfrm>
          <a:off x="360803" y="1561144"/>
          <a:ext cx="1040763" cy="10407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578C0F-96B4-4402-AF06-EC46E3695235}">
      <dsp:nvSpPr>
        <dsp:cNvPr id="0" name=""/>
        <dsp:cNvSpPr/>
      </dsp:nvSpPr>
      <dsp:spPr>
        <a:xfrm>
          <a:off x="578530" y="2914136"/>
          <a:ext cx="5277247" cy="832610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885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Қоғамдық</a:t>
          </a:r>
          <a:r>
            <a:rPr lang="ru-RU" sz="2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тәртіп</a:t>
          </a:r>
          <a:r>
            <a:rPr lang="ru-RU" sz="2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2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қауіпсіздік</a:t>
          </a:r>
          <a:r>
            <a:rPr lang="ru-RU" sz="2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– 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28,2 млн.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8530" y="2914136"/>
        <a:ext cx="5277247" cy="832610"/>
      </dsp:txXfrm>
    </dsp:sp>
    <dsp:sp modelId="{E5323466-E67A-48AD-9716-5B8137CE3D96}">
      <dsp:nvSpPr>
        <dsp:cNvPr id="0" name=""/>
        <dsp:cNvSpPr/>
      </dsp:nvSpPr>
      <dsp:spPr>
        <a:xfrm>
          <a:off x="58149" y="2810060"/>
          <a:ext cx="1040763" cy="10407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08F951-1038-49EE-9D95-0AC914DD3549}">
      <dsp:nvSpPr>
        <dsp:cNvPr id="0" name=""/>
        <dsp:cNvSpPr/>
      </dsp:nvSpPr>
      <dsp:spPr>
        <a:xfrm>
          <a:off x="24260" y="1687599"/>
          <a:ext cx="2572783" cy="6626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306,2</a:t>
          </a:r>
        </a:p>
      </dsp:txBody>
      <dsp:txXfrm>
        <a:off x="355593" y="1687599"/>
        <a:ext cx="1910118" cy="662665"/>
      </dsp:txXfrm>
    </dsp:sp>
    <dsp:sp modelId="{A5E70748-655A-45C8-B3D7-508097400817}">
      <dsp:nvSpPr>
        <dsp:cNvPr id="0" name=""/>
        <dsp:cNvSpPr/>
      </dsp:nvSpPr>
      <dsp:spPr>
        <a:xfrm>
          <a:off x="2412323" y="1656310"/>
          <a:ext cx="3598630" cy="691987"/>
        </a:xfrm>
        <a:prstGeom prst="chevron">
          <a:avLst/>
        </a:prstGeom>
        <a:solidFill>
          <a:schemeClr val="accent1">
            <a:lumMod val="40000"/>
            <a:lumOff val="60000"/>
            <a:alpha val="90000"/>
          </a:schemeClr>
        </a:solidFill>
        <a:ln w="15875" cap="flat" cmpd="sng" algn="ctr">
          <a:solidFill>
            <a:srgbClr val="92D05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Жергілікті</a:t>
          </a:r>
          <a:r>
            <a:rPr lang="ru-RU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өзін-өзі</a:t>
          </a:r>
          <a:r>
            <a:rPr lang="ru-RU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басқару</a:t>
          </a:r>
          <a:r>
            <a:rPr lang="ru-RU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органдарына</a:t>
          </a:r>
          <a:r>
            <a:rPr lang="ru-RU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 субвенция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58317" y="1656310"/>
        <a:ext cx="2906643" cy="691987"/>
      </dsp:txXfrm>
    </dsp:sp>
    <dsp:sp modelId="{0D8669C2-625F-4C61-A1F9-CCBE44D25A28}">
      <dsp:nvSpPr>
        <dsp:cNvPr id="0" name=""/>
        <dsp:cNvSpPr/>
      </dsp:nvSpPr>
      <dsp:spPr>
        <a:xfrm>
          <a:off x="80218" y="2576134"/>
          <a:ext cx="2616692" cy="6466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30,1</a:t>
          </a:r>
          <a:endParaRPr lang="ru-RU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3542" y="2576134"/>
        <a:ext cx="1970044" cy="646648"/>
      </dsp:txXfrm>
    </dsp:sp>
    <dsp:sp modelId="{2D9D4D6B-3A1D-44AD-AF5E-C18DE0E16587}">
      <dsp:nvSpPr>
        <dsp:cNvPr id="0" name=""/>
        <dsp:cNvSpPr/>
      </dsp:nvSpPr>
      <dsp:spPr>
        <a:xfrm>
          <a:off x="2469263" y="2491501"/>
          <a:ext cx="3500091" cy="744234"/>
        </a:xfrm>
        <a:prstGeom prst="chevron">
          <a:avLst/>
        </a:prstGeom>
        <a:solidFill>
          <a:schemeClr val="accent1">
            <a:lumMod val="40000"/>
            <a:lumOff val="60000"/>
            <a:alpha val="90000"/>
          </a:schemeClr>
        </a:solidFill>
        <a:ln w="15875" cap="flat" cmpd="sng" algn="ctr">
          <a:solidFill>
            <a:srgbClr val="92D05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Нысаналы</a:t>
          </a:r>
          <a:r>
            <a:rPr lang="ru-RU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трансферттерді</a:t>
          </a:r>
          <a:r>
            <a:rPr lang="ru-RU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8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қайтару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41380" y="2491501"/>
        <a:ext cx="2755857" cy="7442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0.33401</cdr:x>
      <cdr:y>0.37423</cdr:y>
    </cdr:from>
    <cdr:to>
      <cdr:x>0.54112</cdr:x>
      <cdr:y>0.52987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397699" y="875900"/>
          <a:ext cx="866683" cy="364282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0.66644</cdr:x>
      <cdr:y>0</cdr:y>
    </cdr:from>
    <cdr:to>
      <cdr:x>0.87355</cdr:x>
      <cdr:y>0.15172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788832" y="0"/>
          <a:ext cx="866682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0.53117</cdr:x>
      <cdr:y>0.40066</cdr:y>
    </cdr:from>
    <cdr:to>
      <cdr:x>0.70304</cdr:x>
      <cdr:y>0.63718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:a16="http://schemas.microsoft.com/office/drawing/2014/main" xmlns="" id="{136E0F9F-3CFF-42A4-9162-2889BA062823}"/>
            </a:ext>
          </a:extLst>
        </cdr:cNvPr>
        <cdr:cNvCxnSpPr/>
      </cdr:nvCxnSpPr>
      <cdr:spPr>
        <a:xfrm xmlns:a="http://schemas.openxmlformats.org/drawingml/2006/main" flipV="1">
          <a:off x="2222754" y="937759"/>
          <a:ext cx="719235" cy="553585"/>
        </a:xfrm>
        <a:prstGeom xmlns:a="http://schemas.openxmlformats.org/drawingml/2006/main" prst="straightConnector1">
          <a:avLst/>
        </a:prstGeom>
        <a:ln xmlns:a="http://schemas.openxmlformats.org/drawingml/2006/main" w="38100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0.06535</cdr:x>
      <cdr:y>0.04744</cdr:y>
    </cdr:from>
    <cdr:to>
      <cdr:x>0.3119</cdr:x>
      <cdr:y>0.16691</cdr:y>
    </cdr:to>
    <cdr:sp macro="" textlink="">
      <cdr:nvSpPr>
        <cdr:cNvPr id="2" name="TextBox 7"/>
        <cdr:cNvSpPr txBox="1"/>
      </cdr:nvSpPr>
      <cdr:spPr>
        <a:xfrm xmlns:a="http://schemas.openxmlformats.org/drawingml/2006/main">
          <a:off x="387904" y="134436"/>
          <a:ext cx="1463393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600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0.01148</cdr:y>
    </cdr:from>
    <cdr:to>
      <cdr:x>0.31312</cdr:x>
      <cdr:y>0.1351</cdr:y>
    </cdr:to>
    <cdr:sp macro="" textlink="">
      <cdr:nvSpPr>
        <cdr:cNvPr id="2" name="TextBox 7"/>
        <cdr:cNvSpPr txBox="1"/>
      </cdr:nvSpPr>
      <cdr:spPr>
        <a:xfrm xmlns:a="http://schemas.openxmlformats.org/drawingml/2006/main">
          <a:off x="0" y="28591"/>
          <a:ext cx="173213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54,9</a:t>
          </a:r>
          <a:r>
            <a: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 млн. </a:t>
          </a:r>
          <a:r>
            <a:rPr lang="ru-RU" sz="14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теңге</a:t>
          </a:r>
          <a:endParaRPr lang="ru-RU" sz="1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0.09326</cdr:x>
      <cdr:y>0.1424</cdr:y>
    </cdr:from>
    <cdr:to>
      <cdr:x>0.11573</cdr:x>
      <cdr:y>0.31712</cdr:y>
    </cdr:to>
    <cdr:cxnSp macro="">
      <cdr:nvCxnSpPr>
        <cdr:cNvPr id="4" name="Прямая со стрелкой 3">
          <a:extLst xmlns:a="http://schemas.openxmlformats.org/drawingml/2006/main">
            <a:ext uri="{FF2B5EF4-FFF2-40B4-BE49-F238E27FC236}">
              <a16:creationId xmlns:a16="http://schemas.microsoft.com/office/drawing/2014/main" xmlns="" id="{34CB046B-850D-45B7-9A2D-D7A69CFBF411}"/>
            </a:ext>
          </a:extLst>
        </cdr:cNvPr>
        <cdr:cNvCxnSpPr/>
      </cdr:nvCxnSpPr>
      <cdr:spPr>
        <a:xfrm xmlns:a="http://schemas.openxmlformats.org/drawingml/2006/main" flipH="1" flipV="1">
          <a:off x="515892" y="354532"/>
          <a:ext cx="124287" cy="435006"/>
        </a:xfrm>
        <a:prstGeom xmlns:a="http://schemas.openxmlformats.org/drawingml/2006/main" prst="straightConnector1">
          <a:avLst/>
        </a:prstGeom>
        <a:ln xmlns:a="http://schemas.openxmlformats.org/drawingml/2006/main" w="28575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0.3067</cdr:x>
      <cdr:y>0.51681</cdr:y>
    </cdr:from>
    <cdr:to>
      <cdr:x>0.35485</cdr:x>
      <cdr:y>0.80963</cdr:y>
    </cdr:to>
    <cdr:cxnSp macro="">
      <cdr:nvCxnSpPr>
        <cdr:cNvPr id="10" name="Прямая со стрелкой 9">
          <a:extLst xmlns:a="http://schemas.openxmlformats.org/drawingml/2006/main">
            <a:ext uri="{FF2B5EF4-FFF2-40B4-BE49-F238E27FC236}">
              <a16:creationId xmlns:a16="http://schemas.microsoft.com/office/drawing/2014/main" xmlns="" id="{ADF1625C-937B-4996-BF4D-70D2B16F0638}"/>
            </a:ext>
          </a:extLst>
        </cdr:cNvPr>
        <cdr:cNvCxnSpPr/>
      </cdr:nvCxnSpPr>
      <cdr:spPr>
        <a:xfrm xmlns:a="http://schemas.openxmlformats.org/drawingml/2006/main" flipH="1">
          <a:off x="1696622" y="1286687"/>
          <a:ext cx="266330" cy="729038"/>
        </a:xfrm>
        <a:prstGeom xmlns:a="http://schemas.openxmlformats.org/drawingml/2006/main" prst="straightConnector1">
          <a:avLst/>
        </a:prstGeom>
        <a:ln xmlns:a="http://schemas.openxmlformats.org/drawingml/2006/main" w="28575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0.0372</cdr:x>
      <cdr:y>0.08679</cdr:y>
    </cdr:to>
    <cdr:sp macro="" textlink="">
      <cdr:nvSpPr>
        <cdr:cNvPr id="2" name="Прямоугольник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0"/>
          <a:ext cx="174684" cy="2411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lIns="86466" tIns="43233" rIns="86466" bIns="43233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9pPr>
        </a:lstStyle>
        <a:p xmlns:a="http://schemas.openxmlformats.org/drawingml/2006/main">
          <a:pPr marL="0" marR="0" lvl="0" indent="0" algn="ctr" defTabSz="91440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endParaRPr kumimoji="0" lang="ru-RU" altLang="ru-RU" sz="1000" b="1" i="0" u="none" strike="noStrike" kern="0" cap="none" spc="0" normalizeH="0" baseline="0" noProof="0" dirty="0">
            <a:ln>
              <a:noFill/>
            </a:ln>
            <a:solidFill>
              <a:prstClr val="black"/>
            </a:solidFill>
            <a:effectLst/>
            <a:uLnTx/>
            <a:uFillTx/>
            <a:latin typeface="Arial" charset="0"/>
            <a:cs typeface="Arial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0.24158</cdr:x>
      <cdr:y>0.01547</cdr:y>
    </cdr:from>
    <cdr:to>
      <cdr:x>0.58925</cdr:x>
      <cdr:y>0.17111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010915" y="36211"/>
          <a:ext cx="1454893" cy="364282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0.65591</cdr:x>
      <cdr:y>0.00743</cdr:y>
    </cdr:from>
    <cdr:to>
      <cdr:x>0.9826</cdr:x>
      <cdr:y>0.15915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744753" y="17393"/>
          <a:ext cx="1367083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0.03419</cdr:x>
      <cdr:y>0.02355</cdr:y>
    </cdr:from>
    <cdr:to>
      <cdr:x>0.43728</cdr:x>
      <cdr:y>0.17919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43093" y="55116"/>
          <a:ext cx="1686791" cy="364281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0.6261</cdr:x>
      <cdr:y>0.01836</cdr:y>
    </cdr:from>
    <cdr:to>
      <cdr:x>0.99576</cdr:x>
      <cdr:y>0.17008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619997" y="42983"/>
          <a:ext cx="1546898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0.62398</cdr:x>
      <cdr:y>0.01273</cdr:y>
    </cdr:from>
    <cdr:to>
      <cdr:x>1</cdr:x>
      <cdr:y>0.12487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611138" y="29792"/>
          <a:ext cx="1573512" cy="2624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u="sng" dirty="0">
              <a:latin typeface="Arial" pitchFamily="34" charset="0"/>
              <a:cs typeface="Arial" pitchFamily="34" charset="0"/>
            </a:rPr>
            <a:t>5 190,6 млн. </a:t>
          </a:r>
          <a:r>
            <a:rPr lang="ru-RU" sz="1100" b="1" u="sng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sz="1100" b="1" u="sng" dirty="0">
              <a:latin typeface="Arial" pitchFamily="34" charset="0"/>
              <a:cs typeface="Arial" pitchFamily="34" charset="0"/>
            </a:rPr>
            <a:t> 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0.26038</cdr:x>
      <cdr:y>0.0478</cdr:y>
    </cdr:from>
    <cdr:to>
      <cdr:x>0.57385</cdr:x>
      <cdr:y>0.20344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089608" y="111880"/>
          <a:ext cx="1311762" cy="364282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0.61523</cdr:x>
      <cdr:y>0.0478</cdr:y>
    </cdr:from>
    <cdr:to>
      <cdr:x>0.94192</cdr:x>
      <cdr:y>0.19952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574511" y="111880"/>
          <a:ext cx="1367083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0.62735</cdr:x>
      <cdr:y>0.0478</cdr:y>
    </cdr:from>
    <cdr:to>
      <cdr:x>0.95486</cdr:x>
      <cdr:y>0.15994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625220" y="111880"/>
          <a:ext cx="1370515" cy="2624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u="sng" dirty="0">
              <a:latin typeface="Arial" pitchFamily="34" charset="0"/>
              <a:cs typeface="Arial" pitchFamily="34" charset="0"/>
            </a:rPr>
            <a:t>733,7 </a:t>
          </a:r>
          <a:r>
            <a:rPr lang="ru-RU" sz="1100" b="1" u="sng" dirty="0" err="1">
              <a:latin typeface="Arial" pitchFamily="34" charset="0"/>
              <a:cs typeface="Arial" pitchFamily="34" charset="0"/>
            </a:rPr>
            <a:t>млн.теңге</a:t>
          </a:r>
          <a:endParaRPr lang="ru-RU" sz="1100" b="1" u="sng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0.1297</cdr:x>
      <cdr:y>0</cdr:y>
    </cdr:from>
    <cdr:to>
      <cdr:x>0.44317</cdr:x>
      <cdr:y>0.15564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542760" y="0"/>
          <a:ext cx="1311762" cy="364282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0.65174</cdr:x>
      <cdr:y>0</cdr:y>
    </cdr:from>
    <cdr:to>
      <cdr:x>0.97843</cdr:x>
      <cdr:y>0.15172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727310" y="-1009747"/>
          <a:ext cx="1367083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0.63806</cdr:x>
      <cdr:y>0.01523</cdr:y>
    </cdr:from>
    <cdr:to>
      <cdr:x>0.9941</cdr:x>
      <cdr:y>0.12737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670057" y="35646"/>
          <a:ext cx="1489905" cy="2624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b="1" u="sng" dirty="0">
              <a:latin typeface="Arial" pitchFamily="34" charset="0"/>
              <a:cs typeface="Arial" pitchFamily="34" charset="0"/>
            </a:rPr>
            <a:t>336,3 </a:t>
          </a:r>
          <a:r>
            <a:rPr lang="ru-RU" sz="1100" b="1" u="sng" dirty="0">
              <a:latin typeface="Arial" pitchFamily="34" charset="0"/>
              <a:cs typeface="Arial" pitchFamily="34" charset="0"/>
            </a:rPr>
            <a:t>млн. </a:t>
          </a:r>
          <a:r>
            <a:rPr lang="ru-RU" sz="1100" b="1" u="sng" dirty="0" err="1">
              <a:latin typeface="Arial" pitchFamily="34" charset="0"/>
              <a:cs typeface="Arial" pitchFamily="34" charset="0"/>
            </a:rPr>
            <a:t>теңге</a:t>
          </a:r>
          <a:endParaRPr lang="ru-RU" sz="1100" b="1" u="sng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0.38957</cdr:x>
      <cdr:y>0</cdr:y>
    </cdr:from>
    <cdr:to>
      <cdr:x>0.55165</cdr:x>
      <cdr:y>0.11303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767499" y="-2664319"/>
          <a:ext cx="735369" cy="279942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0.59585</cdr:x>
      <cdr:y>0.16468</cdr:y>
    </cdr:from>
    <cdr:to>
      <cdr:x>0.7476</cdr:x>
      <cdr:y>0.27467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703411" y="407860"/>
          <a:ext cx="688502" cy="272413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2945659" cy="498135"/>
          </a:xfrm>
          <a:prstGeom prst="rect">
            <a:avLst/>
          </a:prstGeom>
        </p:spPr>
        <p:txBody>
          <a:bodyPr vert="horz" lIns="93098" tIns="46548" rIns="93098" bIns="4654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4"/>
            <a:ext cx="2945659" cy="498135"/>
          </a:xfrm>
          <a:prstGeom prst="rect">
            <a:avLst/>
          </a:prstGeom>
        </p:spPr>
        <p:txBody>
          <a:bodyPr vert="horz" lIns="93098" tIns="46548" rIns="93098" bIns="46548" rtlCol="0"/>
          <a:lstStyle>
            <a:lvl1pPr algn="r">
              <a:defRPr sz="1200"/>
            </a:lvl1pPr>
          </a:lstStyle>
          <a:p>
            <a:fld id="{E7B51C9F-4050-42E5-80B5-7A6D199A4A3E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98" tIns="46548" rIns="93098" bIns="4654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64"/>
            <a:ext cx="5438140" cy="3909238"/>
          </a:xfrm>
          <a:prstGeom prst="rect">
            <a:avLst/>
          </a:prstGeom>
        </p:spPr>
        <p:txBody>
          <a:bodyPr vert="horz" lIns="93098" tIns="46548" rIns="93098" bIns="4654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30092"/>
            <a:ext cx="2945659" cy="498134"/>
          </a:xfrm>
          <a:prstGeom prst="rect">
            <a:avLst/>
          </a:prstGeom>
        </p:spPr>
        <p:txBody>
          <a:bodyPr vert="horz" lIns="93098" tIns="46548" rIns="93098" bIns="4654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30092"/>
            <a:ext cx="2945659" cy="498134"/>
          </a:xfrm>
          <a:prstGeom prst="rect">
            <a:avLst/>
          </a:prstGeom>
        </p:spPr>
        <p:txBody>
          <a:bodyPr vert="horz" lIns="93098" tIns="46548" rIns="93098" bIns="46548" rtlCol="0" anchor="b"/>
          <a:lstStyle>
            <a:lvl1pPr algn="r">
              <a:defRPr sz="1200"/>
            </a:lvl1pPr>
          </a:lstStyle>
          <a:p>
            <a:fld id="{5755005C-32BA-4938-AC68-1F0688C37E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920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713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45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611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6039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470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1228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97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184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8874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54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7396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059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018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3680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796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2255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59317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20378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3009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391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13.10.2026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75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chart" Target="../charts/chart3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chart" Target="../charts/chart11.xml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chart" Target="../charts/chart12.xml"/><Relationship Id="rId9" Type="http://schemas.microsoft.com/office/2007/relationships/diagramDrawing" Target="../diagrams/drawing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chart" Target="../charts/chart14.xml"/><Relationship Id="rId3" Type="http://schemas.openxmlformats.org/officeDocument/2006/relationships/diagramLayout" Target="../diagrams/layout4.xml"/><Relationship Id="rId7" Type="http://schemas.openxmlformats.org/officeDocument/2006/relationships/chart" Target="../charts/chart13.xml"/><Relationship Id="rId12" Type="http://schemas.microsoft.com/office/2007/relationships/diagramDrawing" Target="../diagrams/drawing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11" Type="http://schemas.openxmlformats.org/officeDocument/2006/relationships/diagramColors" Target="../diagrams/colors5.xml"/><Relationship Id="rId5" Type="http://schemas.openxmlformats.org/officeDocument/2006/relationships/diagramColors" Target="../diagrams/colors4.xml"/><Relationship Id="rId10" Type="http://schemas.openxmlformats.org/officeDocument/2006/relationships/diagramQuickStyle" Target="../diagrams/quickStyle5.xml"/><Relationship Id="rId4" Type="http://schemas.openxmlformats.org/officeDocument/2006/relationships/diagramQuickStyle" Target="../diagrams/quickStyle4.xml"/><Relationship Id="rId9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chart" Target="../charts/chart16.xml"/><Relationship Id="rId7" Type="http://schemas.openxmlformats.org/officeDocument/2006/relationships/diagramColors" Target="../diagrams/colors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chart" Target="../charts/chart1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chart" Target="../charts/chart19.xml"/><Relationship Id="rId7" Type="http://schemas.openxmlformats.org/officeDocument/2006/relationships/diagramQuickStyle" Target="../diagrams/quickStyle7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chart" Target="../charts/chart20.xml"/><Relationship Id="rId9" Type="http://schemas.microsoft.com/office/2007/relationships/diagramDrawing" Target="../diagrams/drawing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70" y="6150778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717379"/>
            <a:ext cx="12192000" cy="280076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k-KZ" sz="4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Шахтинск қаласының </a:t>
            </a:r>
            <a:endParaRPr lang="kk-KZ" sz="44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4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kk-KZ" sz="4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 9 айдағы </a:t>
            </a:r>
            <a:endParaRPr lang="kk-KZ" sz="44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4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«АЗАМАТТЫҚ БЮДЖЕТ» </a:t>
            </a:r>
          </a:p>
          <a:p>
            <a:pPr algn="ctr"/>
            <a:r>
              <a:rPr lang="kk-KZ" sz="4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 </a:t>
            </a:r>
            <a:r>
              <a:rPr lang="kk-KZ" sz="4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атқарылуы</a:t>
            </a:r>
            <a:endParaRPr lang="ru-RU" sz="4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104" y="-1382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664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Левая фигурная скобка 16"/>
          <p:cNvSpPr/>
          <p:nvPr/>
        </p:nvSpPr>
        <p:spPr>
          <a:xfrm>
            <a:off x="5050463" y="1218004"/>
            <a:ext cx="1265991" cy="1836737"/>
          </a:xfrm>
          <a:prstGeom prst="leftBrace">
            <a:avLst>
              <a:gd name="adj1" fmla="val 8333"/>
              <a:gd name="adj2" fmla="val 49519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2731582" y="1956149"/>
            <a:ext cx="2522629" cy="42078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КІРІСТЕР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630988" y="1087438"/>
            <a:ext cx="3139545" cy="338137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 smtClean="0">
                <a:latin typeface="Arial" pitchFamily="34" charset="0"/>
                <a:cs typeface="Arial" pitchFamily="34" charset="0"/>
              </a:rPr>
              <a:t>Салықтық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               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3 333,2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630988" y="1354139"/>
            <a:ext cx="3641300" cy="4857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100" dirty="0" err="1" smtClean="0">
                <a:latin typeface="Arial" pitchFamily="34" charset="0"/>
                <a:cs typeface="Arial" pitchFamily="34" charset="0"/>
              </a:rPr>
              <a:t>Салықтық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 smtClean="0">
                <a:latin typeface="Arial" pitchFamily="34" charset="0"/>
                <a:cs typeface="Arial" pitchFamily="34" charset="0"/>
              </a:rPr>
              <a:t>емес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                           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148,1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677489" y="1749870"/>
            <a:ext cx="3709182" cy="62706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ts val="1600"/>
              </a:lnSpc>
              <a:defRPr/>
            </a:pPr>
            <a:r>
              <a:rPr lang="ru-RU" sz="1100" dirty="0" err="1" smtClean="0">
                <a:latin typeface="Arial" pitchFamily="34" charset="0"/>
                <a:cs typeface="Arial" pitchFamily="34" charset="0"/>
              </a:rPr>
              <a:t>Негізгі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капиталды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endParaRPr lang="ru-RU" sz="11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1600"/>
              </a:lnSpc>
              <a:defRPr/>
            </a:pPr>
            <a:r>
              <a:rPr lang="ru-RU" sz="1100" dirty="0" err="1" smtClean="0">
                <a:latin typeface="Arial" pitchFamily="34" charset="0"/>
                <a:cs typeface="Arial" pitchFamily="34" charset="0"/>
              </a:rPr>
              <a:t>сатудан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түсетін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err="1">
                <a:latin typeface="Arial" pitchFamily="34" charset="0"/>
                <a:cs typeface="Arial" pitchFamily="34" charset="0"/>
              </a:rPr>
              <a:t>түсімдер</a:t>
            </a:r>
            <a:r>
              <a:rPr lang="ru-RU" sz="1100" dirty="0">
                <a:latin typeface="Arial" pitchFamily="34" charset="0"/>
                <a:cs typeface="Arial" pitchFamily="34" charset="0"/>
              </a:rPr>
              <a:t>        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138,6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714597" y="2349500"/>
            <a:ext cx="3055937" cy="3873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100" dirty="0" err="1" smtClean="0">
                <a:latin typeface="Arial" pitchFamily="34" charset="0"/>
                <a:cs typeface="Arial" pitchFamily="34" charset="0"/>
              </a:rPr>
              <a:t>Трансферттер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                           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2 687,5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13"/>
          <p:cNvGrpSpPr/>
          <p:nvPr/>
        </p:nvGrpSpPr>
        <p:grpSpPr>
          <a:xfrm>
            <a:off x="1178128" y="1218004"/>
            <a:ext cx="1878270" cy="1895214"/>
            <a:chOff x="3520963" y="1502128"/>
            <a:chExt cx="1877661" cy="1877661"/>
          </a:xfrm>
          <a:solidFill>
            <a:srgbClr val="92D050"/>
          </a:solidFill>
        </p:grpSpPr>
        <p:sp>
          <p:nvSpPr>
            <p:cNvPr id="16" name=" 3"/>
            <p:cNvSpPr/>
            <p:nvPr/>
          </p:nvSpPr>
          <p:spPr>
            <a:xfrm>
              <a:off x="3520963" y="1502128"/>
              <a:ext cx="1877661" cy="1877661"/>
            </a:xfrm>
            <a:prstGeom prst="flowChartOnlineStorage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 4"/>
            <p:cNvSpPr/>
            <p:nvPr/>
          </p:nvSpPr>
          <p:spPr>
            <a:xfrm>
              <a:off x="3993669" y="1977693"/>
              <a:ext cx="932249" cy="926531"/>
            </a:xfrm>
            <a:prstGeom prst="flowChartOnlineStorage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0480" tIns="30480" rIns="30480" bIns="30480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400" dirty="0"/>
            </a:p>
          </p:txBody>
        </p:sp>
      </p:grpSp>
      <p:sp>
        <p:nvSpPr>
          <p:cNvPr id="32" name=" 4"/>
          <p:cNvSpPr/>
          <p:nvPr/>
        </p:nvSpPr>
        <p:spPr bwMode="auto">
          <a:xfrm>
            <a:off x="10731172" y="1047072"/>
            <a:ext cx="944361" cy="8596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46990" tIns="46990" rIns="46990" bIns="46990" spcCol="1270" anchor="ctr"/>
          <a:lstStyle/>
          <a:p>
            <a:pPr algn="ctr" defTabSz="16446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3700" dirty="0"/>
              <a:t>5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434267" y="1735582"/>
            <a:ext cx="1063625" cy="641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8 982,7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9210478" y="812747"/>
            <a:ext cx="1078741" cy="4449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 те</a:t>
            </a:r>
            <a:r>
              <a:rPr lang="kk-KZ" sz="14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ң</a:t>
            </a:r>
            <a:r>
              <a:rPr lang="ru-RU" sz="1400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ге</a:t>
            </a:r>
            <a:endParaRPr lang="ru-RU" sz="14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түсімдерінің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</a:t>
            </a:r>
            <a:r>
              <a:rPr lang="ru-RU" sz="3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8 982,7 млн.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3" name="Объект 1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18231689"/>
              </p:ext>
            </p:extLst>
          </p:nvPr>
        </p:nvGraphicFramePr>
        <p:xfrm>
          <a:off x="1266403" y="3363092"/>
          <a:ext cx="4849452" cy="244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6" name="Прямоугольник 45"/>
          <p:cNvSpPr/>
          <p:nvPr/>
        </p:nvSpPr>
        <p:spPr>
          <a:xfrm>
            <a:off x="6697667" y="2665503"/>
            <a:ext cx="3289712" cy="3873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Субвенция                                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2 675,3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8364123"/>
              </p:ext>
            </p:extLst>
          </p:nvPr>
        </p:nvGraphicFramePr>
        <p:xfrm>
          <a:off x="6439755" y="3547996"/>
          <a:ext cx="4184650" cy="234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Прямоугольник 2"/>
          <p:cNvSpPr>
            <a:spLocks noChangeArrowheads="1"/>
          </p:cNvSpPr>
          <p:nvPr/>
        </p:nvSpPr>
        <p:spPr bwMode="auto">
          <a:xfrm>
            <a:off x="7993121" y="4498424"/>
            <a:ext cx="597814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/>
              <a:t>9 019,1</a:t>
            </a:r>
          </a:p>
        </p:txBody>
      </p:sp>
      <p:sp>
        <p:nvSpPr>
          <p:cNvPr id="24" name="Прямоугольник 2"/>
          <p:cNvSpPr>
            <a:spLocks noChangeArrowheads="1"/>
          </p:cNvSpPr>
          <p:nvPr/>
        </p:nvSpPr>
        <p:spPr bwMode="auto">
          <a:xfrm>
            <a:off x="9297618" y="3618835"/>
            <a:ext cx="597814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/>
              <a:t>8 982,7</a:t>
            </a:r>
          </a:p>
        </p:txBody>
      </p:sp>
      <p:sp>
        <p:nvSpPr>
          <p:cNvPr id="29" name="Прямоугольник 2"/>
          <p:cNvSpPr>
            <a:spLocks noChangeArrowheads="1"/>
          </p:cNvSpPr>
          <p:nvPr/>
        </p:nvSpPr>
        <p:spPr bwMode="auto">
          <a:xfrm rot="19374641">
            <a:off x="8515605" y="4589350"/>
            <a:ext cx="773350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/>
              <a:t>+ </a:t>
            </a:r>
            <a:r>
              <a:rPr lang="ru-RU" altLang="ru-RU" sz="1000" b="1" dirty="0" smtClean="0"/>
              <a:t>0,2%-</a:t>
            </a:r>
            <a:r>
              <a:rPr lang="ru-RU" altLang="ru-RU" sz="1000" b="1" dirty="0" err="1" smtClean="0"/>
              <a:t>ға</a:t>
            </a:r>
            <a:endParaRPr lang="ru-RU" altLang="ru-RU" sz="1000" b="1" dirty="0"/>
          </a:p>
        </p:txBody>
      </p:sp>
      <p:sp>
        <p:nvSpPr>
          <p:cNvPr id="30" name="Прямоугольник 2"/>
          <p:cNvSpPr>
            <a:spLocks noChangeArrowheads="1"/>
          </p:cNvSpPr>
          <p:nvPr/>
        </p:nvSpPr>
        <p:spPr bwMode="auto">
          <a:xfrm>
            <a:off x="8009952" y="5777860"/>
            <a:ext cx="665141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 err="1" smtClean="0"/>
              <a:t>Жоспар</a:t>
            </a:r>
            <a:endParaRPr lang="ru-RU" altLang="ru-RU" sz="1000" b="1" dirty="0"/>
          </a:p>
        </p:txBody>
      </p:sp>
      <p:sp>
        <p:nvSpPr>
          <p:cNvPr id="31" name="Прямоугольник 2"/>
          <p:cNvSpPr>
            <a:spLocks noChangeArrowheads="1"/>
          </p:cNvSpPr>
          <p:nvPr/>
        </p:nvSpPr>
        <p:spPr bwMode="auto">
          <a:xfrm>
            <a:off x="9460096" y="5777859"/>
            <a:ext cx="573769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000" b="1" kern="0" dirty="0" err="1" smtClean="0">
                <a:solidFill>
                  <a:prstClr val="black"/>
                </a:solidFill>
              </a:rPr>
              <a:t>Нақ</a:t>
            </a:r>
            <a:r>
              <a:rPr kumimoji="0" lang="ru-RU" alt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ты</a:t>
            </a: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987378" y="3156115"/>
            <a:ext cx="10507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400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400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400" u="sng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76030" y="3781970"/>
            <a:ext cx="46436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2022-2026 </a:t>
            </a:r>
            <a:r>
              <a:rPr lang="ru-RU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жылдардағы</a:t>
            </a: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динамика</a:t>
            </a:r>
            <a:endParaRPr lang="ru-RU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315200" y="1918151"/>
            <a:ext cx="3736610" cy="37276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defRPr/>
            </a:pPr>
            <a:r>
              <a:rPr lang="ru-RU" sz="125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қаңтар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қыркүйекте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3 333,2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млн.теңге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есепті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жоспарына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100,7% 3 310,3 млн.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түсті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22,9 млн.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сомасында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358775" algn="just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көзінен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салықтан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салынатын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табыстардан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алынатын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салығы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-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кезеңнің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берешегін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өтеу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мерзім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төлеу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есебінен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тұлғалардан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салынатын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-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тұлғалардан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алынатын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салығы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төлеу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есебінен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x-none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1250" dirty="0">
                <a:solidFill>
                  <a:schemeClr val="tx1"/>
                </a:solidFill>
                <a:highlight>
                  <a:srgbClr val="FFFF00"/>
                </a:highlight>
                <a:latin typeface="Arial" pitchFamily="34" charset="0"/>
                <a:cs typeface="Arial" pitchFamily="34" charset="0"/>
              </a:rPr>
              <a:t>  </a:t>
            </a:r>
            <a:endParaRPr lang="ru-RU" sz="12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690172" y="1135471"/>
            <a:ext cx="3230562" cy="6111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01.10.2026 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</a:t>
            </a: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НАҚТЫ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3 333,2 млн.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6489533"/>
              </p:ext>
            </p:extLst>
          </p:nvPr>
        </p:nvGraphicFramePr>
        <p:xfrm>
          <a:off x="0" y="695183"/>
          <a:ext cx="6418907" cy="3243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түсімдері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3 333,2 млн.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32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1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42928625"/>
              </p:ext>
            </p:extLst>
          </p:nvPr>
        </p:nvGraphicFramePr>
        <p:xfrm>
          <a:off x="995792" y="4225771"/>
          <a:ext cx="3952875" cy="2436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0A3217B8-B75A-40CB-8984-66D6F66C8B48}"/>
              </a:ext>
            </a:extLst>
          </p:cNvPr>
          <p:cNvSpPr/>
          <p:nvPr/>
        </p:nvSpPr>
        <p:spPr>
          <a:xfrm>
            <a:off x="4529483" y="4085887"/>
            <a:ext cx="1078741" cy="4449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 те</a:t>
            </a:r>
            <a:r>
              <a:rPr lang="kk-KZ" sz="14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ң</a:t>
            </a:r>
            <a:r>
              <a:rPr lang="ru-RU" sz="1400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ге</a:t>
            </a:r>
            <a:endParaRPr lang="ru-RU" sz="14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9264107"/>
              </p:ext>
            </p:extLst>
          </p:nvPr>
        </p:nvGraphicFramePr>
        <p:xfrm>
          <a:off x="332031" y="748271"/>
          <a:ext cx="5935604" cy="2833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55663" y="3484563"/>
            <a:ext cx="42405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2022-2026 </a:t>
            </a:r>
            <a:r>
              <a:rPr lang="ru-RU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жылдардағы</a:t>
            </a: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 д</a:t>
            </a:r>
            <a:r>
              <a:rPr lang="ru-RU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инамика</a:t>
            </a:r>
            <a:endParaRPr lang="ru-RU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420018" y="2165179"/>
            <a:ext cx="3667151" cy="31459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2026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жылдың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қазанына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орындау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148,1 млн.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деңгейінде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немесе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жоспар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28,6 млн.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болғанда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5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есе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көп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болды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119,5 млн.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теңгеге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асыра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орындау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негізінен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басқа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да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салықтық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емес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түсімдер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есебінен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қалыптасты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748012" y="1465091"/>
            <a:ext cx="4817532" cy="700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01.10.2026 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</a:t>
            </a: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НАҚТЫ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148,1 млн.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Салықтық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</a:t>
            </a:r>
            <a:r>
              <a:rPr lang="ru-RU" sz="3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148,1 млн.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32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7411263"/>
              </p:ext>
            </p:extLst>
          </p:nvPr>
        </p:nvGraphicFramePr>
        <p:xfrm>
          <a:off x="1179934" y="3884613"/>
          <a:ext cx="3592050" cy="222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3784495"/>
              </p:ext>
            </p:extLst>
          </p:nvPr>
        </p:nvGraphicFramePr>
        <p:xfrm>
          <a:off x="991962" y="989471"/>
          <a:ext cx="3967993" cy="2620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60546B74-21E6-4A1F-AAAC-233A605B86F1}"/>
              </a:ext>
            </a:extLst>
          </p:cNvPr>
          <p:cNvSpPr/>
          <p:nvPr/>
        </p:nvSpPr>
        <p:spPr>
          <a:xfrm>
            <a:off x="4294757" y="3807040"/>
            <a:ext cx="1078741" cy="34138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 те</a:t>
            </a:r>
            <a:r>
              <a:rPr lang="kk-KZ" sz="14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ң</a:t>
            </a:r>
            <a:r>
              <a:rPr lang="ru-RU" sz="1400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ге</a:t>
            </a:r>
            <a:endParaRPr lang="ru-RU" sz="14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8133068"/>
              </p:ext>
            </p:extLst>
          </p:nvPr>
        </p:nvGraphicFramePr>
        <p:xfrm>
          <a:off x="332031" y="748271"/>
          <a:ext cx="5935604" cy="2833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55663" y="3484563"/>
            <a:ext cx="42405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2022-2026 </a:t>
            </a:r>
            <a:r>
              <a:rPr lang="ru-RU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жылдардағы</a:t>
            </a: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динамика</a:t>
            </a:r>
            <a:endParaRPr lang="ru-RU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790153" y="2190340"/>
            <a:ext cx="4529307" cy="338854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•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Жоспар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бойынша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72,0 млн.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түсімдер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138,6 млн.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теңгені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немесе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192,5%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құрады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defRPr/>
            </a:pP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• 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66,6 млн.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сомасында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асыра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орындау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негізінен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мемлекеттік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мекемелерге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бекітілген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мүлікті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сатудан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жерді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материалдық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емес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активтерді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сатудан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түскен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түсімдер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есебінен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қалыптасты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790153" y="1377729"/>
            <a:ext cx="4817532" cy="700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01.10.2026 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</a:t>
            </a: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НАҚТЫ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kk-KZ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138,6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млн.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капиталды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сатудан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түсетін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</a:t>
            </a:r>
            <a:r>
              <a:rPr lang="ru-RU" sz="3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138,6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млн.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32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0337125"/>
              </p:ext>
            </p:extLst>
          </p:nvPr>
        </p:nvGraphicFramePr>
        <p:xfrm>
          <a:off x="1179934" y="3884613"/>
          <a:ext cx="3592050" cy="222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4111843469"/>
              </p:ext>
            </p:extLst>
          </p:nvPr>
        </p:nvGraphicFramePr>
        <p:xfrm>
          <a:off x="940046" y="994874"/>
          <a:ext cx="5531775" cy="2489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086005" y="3010599"/>
            <a:ext cx="1463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83,7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млн. </a:t>
            </a:r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теңге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9D344A5-9DEB-4A54-ABCB-F9EC309CA637}"/>
              </a:ext>
            </a:extLst>
          </p:cNvPr>
          <p:cNvSpPr/>
          <p:nvPr/>
        </p:nvSpPr>
        <p:spPr>
          <a:xfrm>
            <a:off x="4294757" y="3807041"/>
            <a:ext cx="1052325" cy="30356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 те</a:t>
            </a:r>
            <a:r>
              <a:rPr lang="kk-KZ" sz="14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ң</a:t>
            </a:r>
            <a:r>
              <a:rPr lang="ru-RU" sz="1400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ге</a:t>
            </a:r>
            <a:endParaRPr lang="ru-RU" sz="14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616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345934"/>
              </p:ext>
            </p:extLst>
          </p:nvPr>
        </p:nvGraphicFramePr>
        <p:xfrm>
          <a:off x="713997" y="908888"/>
          <a:ext cx="6701871" cy="2879367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61131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87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51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Орындамаудың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негізгі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себептері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Сомасы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9371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Барлығы</a:t>
                      </a:r>
                      <a:r>
                        <a:rPr lang="ru-RU" sz="1050" b="1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1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игерілмеген</a:t>
                      </a:r>
                      <a:r>
                        <a:rPr lang="ru-RU" sz="1050" b="1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050" b="1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оның</a:t>
                      </a:r>
                      <a:r>
                        <a:rPr lang="ru-RU" sz="1050" b="1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1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ішінде</a:t>
                      </a:r>
                      <a:r>
                        <a:rPr lang="ru-RU" sz="1050" b="1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;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280,8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7913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Орындалған</a:t>
                      </a:r>
                      <a:r>
                        <a:rPr lang="ru-RU" sz="1050" b="1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1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жоқ</a:t>
                      </a:r>
                      <a:r>
                        <a:rPr lang="ru-RU" sz="1050" b="1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050" b="1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оның</a:t>
                      </a:r>
                      <a:r>
                        <a:rPr lang="ru-RU" sz="1050" b="1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1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ішінде</a:t>
                      </a:r>
                      <a:r>
                        <a:rPr lang="ru-RU" sz="1050" b="1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1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себептер</a:t>
                      </a:r>
                      <a:r>
                        <a:rPr lang="ru-RU" sz="1050" b="1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1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бойынша</a:t>
                      </a:r>
                      <a:r>
                        <a:rPr lang="ru-RU" sz="1050" b="1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4,7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2133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Мемлекеттік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сатып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алу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қорытындылары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бойынша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үнемдеу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(ТЖ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үшін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моторлы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қайық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сатып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алу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);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32888430"/>
                  </a:ext>
                </a:extLst>
              </a:tr>
              <a:tr h="178048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Мұқтаж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азаматтардың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жекелеген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санаттарына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көмек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алушылардың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нақты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санының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азаюына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байланысты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;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2765718"/>
                  </a:ext>
                </a:extLst>
              </a:tr>
              <a:tr h="178048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дөңгелектеу</a:t>
                      </a:r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арқылы</a:t>
                      </a:r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қалдықтар</a:t>
                      </a:r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6547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Игерілмеген</a:t>
                      </a:r>
                      <a:r>
                        <a:rPr lang="ru-RU" sz="1050" b="1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050" b="1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оның</a:t>
                      </a:r>
                      <a:r>
                        <a:rPr lang="ru-RU" sz="1050" b="1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1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ішінде</a:t>
                      </a:r>
                      <a:r>
                        <a:rPr lang="ru-RU" sz="1050" b="1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1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себептер</a:t>
                      </a:r>
                      <a:r>
                        <a:rPr lang="ru-RU" sz="1050" b="1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1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бойынша</a:t>
                      </a:r>
                      <a:r>
                        <a:rPr lang="ru-RU" sz="1050" b="1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276,1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71648963"/>
                  </a:ext>
                </a:extLst>
              </a:tr>
              <a:tr h="16547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«Молодежная </a:t>
                      </a:r>
                      <a:r>
                        <a:rPr lang="ru-RU" sz="1050" b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көшесі</a:t>
                      </a:r>
                      <a:r>
                        <a:rPr lang="ru-RU" sz="1050" b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57 </a:t>
                      </a:r>
                      <a:r>
                        <a:rPr lang="ru-RU" sz="1050" b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мекенжайы</a:t>
                      </a:r>
                      <a:r>
                        <a:rPr lang="ru-RU" sz="1050" b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бойынша</a:t>
                      </a:r>
                      <a:r>
                        <a:rPr lang="ru-RU" sz="1050" b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аула </a:t>
                      </a:r>
                      <a:r>
                        <a:rPr lang="ru-RU" sz="1050" b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аумағын</a:t>
                      </a:r>
                      <a:r>
                        <a:rPr lang="ru-RU" sz="1050" b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абаттандыру</a:t>
                      </a:r>
                      <a:r>
                        <a:rPr lang="ru-RU" sz="1050" b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» </a:t>
                      </a:r>
                      <a:r>
                        <a:rPr lang="ru-RU" sz="1050" b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жобасы</a:t>
                      </a:r>
                      <a:r>
                        <a:rPr lang="ru-RU" sz="1050" b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бойынша</a:t>
                      </a:r>
                      <a:r>
                        <a:rPr lang="ru-RU" sz="1050" b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конкурстық</a:t>
                      </a:r>
                      <a:r>
                        <a:rPr lang="ru-RU" sz="1050" b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рәсімдердің</a:t>
                      </a:r>
                      <a:r>
                        <a:rPr lang="ru-RU" sz="1050" b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ұзақ</a:t>
                      </a:r>
                      <a:r>
                        <a:rPr lang="ru-RU" sz="1050" b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өткізілуіне</a:t>
                      </a:r>
                      <a:r>
                        <a:rPr lang="ru-RU" sz="1050" b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байланысты</a:t>
                      </a:r>
                      <a:r>
                        <a:rPr lang="ru-RU" sz="1050" b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;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479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Қарағанды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облысының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Шахтинск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қаласына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Молодежная, 57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жер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учаскесіне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көппәтерлі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тұрғын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үй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кешенін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салу (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сыртқы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инженерлік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желілер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)»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жобасы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бойынша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шарттың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талаптары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бойынша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5 %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ұстап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қалу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;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479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бюджетті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нақтылау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кезінде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шығыстарды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оңтайландыру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оның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ішінде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: «Шахтинск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қаласының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су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құбыры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желілерін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реконструкциялау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 3-кезек.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Сметалық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құжаттаманы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түзету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» – </a:t>
                      </a:r>
                    </a:p>
                    <a:p>
                      <a:pPr algn="l" fontAlgn="b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468,0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мың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Шахтинск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қаласының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кәріз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коллекторларын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қайта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жаңарту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салу - 245 000,0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мың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245,5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07822453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400" y="0"/>
            <a:ext cx="12189600" cy="70070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Шахтинск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аймағы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игеру</a:t>
            </a:r>
            <a:r>
              <a:rPr lang="ru-RU" sz="3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9 624,9 млн. те</a:t>
            </a:r>
            <a:r>
              <a:rPr lang="kk-KZ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</a:t>
            </a:r>
            <a:endParaRPr lang="ru-RU" sz="32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979643239"/>
              </p:ext>
            </p:extLst>
          </p:nvPr>
        </p:nvGraphicFramePr>
        <p:xfrm>
          <a:off x="7349540" y="1119631"/>
          <a:ext cx="4110498" cy="5037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968250" y="3701144"/>
            <a:ext cx="4819011" cy="47659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 </a:t>
            </a:r>
            <a:r>
              <a:rPr lang="ru-RU" b="1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жылдардағы</a:t>
            </a:r>
            <a:r>
              <a:rPr lang="ru-RU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динамика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Объект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5739122"/>
              </p:ext>
            </p:extLst>
          </p:nvPr>
        </p:nvGraphicFramePr>
        <p:xfrm>
          <a:off x="1190050" y="4171558"/>
          <a:ext cx="3996580" cy="2057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C663EB8D-1FBA-451A-BACA-0376FDDA6970}"/>
              </a:ext>
            </a:extLst>
          </p:cNvPr>
          <p:cNvSpPr/>
          <p:nvPr/>
        </p:nvSpPr>
        <p:spPr>
          <a:xfrm>
            <a:off x="6728298" y="725147"/>
            <a:ext cx="933756" cy="1297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 те</a:t>
            </a:r>
            <a:r>
              <a:rPr lang="kk-KZ" sz="12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ң</a:t>
            </a:r>
            <a:r>
              <a:rPr lang="ru-RU" sz="1200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ге</a:t>
            </a:r>
            <a:endParaRPr lang="ru-RU" sz="12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A0E092D-0C3A-4A71-B819-8A09EF2B1BFD}"/>
              </a:ext>
            </a:extLst>
          </p:cNvPr>
          <p:cNvSpPr/>
          <p:nvPr/>
        </p:nvSpPr>
        <p:spPr>
          <a:xfrm>
            <a:off x="4930257" y="4089834"/>
            <a:ext cx="956346" cy="30356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 те</a:t>
            </a:r>
            <a:r>
              <a:rPr lang="kk-KZ" sz="12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ң</a:t>
            </a:r>
            <a:r>
              <a:rPr lang="ru-RU" sz="1200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ге</a:t>
            </a:r>
            <a:endParaRPr lang="ru-RU" sz="12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58066" y="24384"/>
            <a:ext cx="121896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 – 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1 679,4 млн. те</a:t>
            </a:r>
            <a:r>
              <a:rPr lang="kk-KZ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617080" y="3429000"/>
            <a:ext cx="3683000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 </a:t>
            </a:r>
            <a:r>
              <a:rPr lang="ru-RU" sz="1600" b="1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жылдардағы</a:t>
            </a:r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динамика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600" y="6510866"/>
            <a:ext cx="6104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кіші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топ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қала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шығыстарын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орындау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Объект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0585673"/>
              </p:ext>
            </p:extLst>
          </p:nvPr>
        </p:nvGraphicFramePr>
        <p:xfrm>
          <a:off x="7343191" y="3921589"/>
          <a:ext cx="4101931" cy="2162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4786889"/>
              </p:ext>
            </p:extLst>
          </p:nvPr>
        </p:nvGraphicFramePr>
        <p:xfrm>
          <a:off x="7366255" y="961092"/>
          <a:ext cx="4184650" cy="234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"/>
          <p:cNvSpPr txBox="1"/>
          <p:nvPr/>
        </p:nvSpPr>
        <p:spPr>
          <a:xfrm>
            <a:off x="8365669" y="978485"/>
            <a:ext cx="1529769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1 681,9 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10121775" y="986825"/>
            <a:ext cx="1428744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1 679,4 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2"/>
          <p:cNvSpPr>
            <a:spLocks noChangeArrowheads="1"/>
          </p:cNvSpPr>
          <p:nvPr/>
        </p:nvSpPr>
        <p:spPr bwMode="auto">
          <a:xfrm>
            <a:off x="8736755" y="3246665"/>
            <a:ext cx="665140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 err="1" smtClean="0"/>
              <a:t>Жоспар</a:t>
            </a:r>
            <a:endParaRPr lang="ru-RU" altLang="ru-RU" sz="1000" b="1" dirty="0"/>
          </a:p>
        </p:txBody>
      </p:sp>
      <p:sp>
        <p:nvSpPr>
          <p:cNvPr id="16" name="Прямоугольник 2"/>
          <p:cNvSpPr>
            <a:spLocks noChangeArrowheads="1"/>
          </p:cNvSpPr>
          <p:nvPr/>
        </p:nvSpPr>
        <p:spPr bwMode="auto">
          <a:xfrm>
            <a:off x="10179430" y="3258218"/>
            <a:ext cx="573769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Нақты</a:t>
            </a: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xmlns="" id="{846D8869-64A3-4E64-B864-861A36FE9B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7735061"/>
              </p:ext>
            </p:extLst>
          </p:nvPr>
        </p:nvGraphicFramePr>
        <p:xfrm>
          <a:off x="746878" y="888891"/>
          <a:ext cx="7069667" cy="5647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CF2D6BF4-F2BD-4EE1-BDD1-AC0572C22DBF}"/>
              </a:ext>
            </a:extLst>
          </p:cNvPr>
          <p:cNvSpPr/>
          <p:nvPr/>
        </p:nvSpPr>
        <p:spPr>
          <a:xfrm>
            <a:off x="10525307" y="3680390"/>
            <a:ext cx="952784" cy="2411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 те</a:t>
            </a:r>
            <a:r>
              <a:rPr lang="kk-KZ" sz="12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ң</a:t>
            </a:r>
            <a:r>
              <a:rPr lang="ru-RU" sz="1200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ге</a:t>
            </a:r>
            <a:endParaRPr lang="ru-RU" sz="12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04" y="-1382"/>
            <a:ext cx="121896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сектор – 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5 190,6 млн.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32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540846" y="3567162"/>
            <a:ext cx="3683000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 </a:t>
            </a:r>
            <a:r>
              <a:rPr lang="ru-RU" sz="1600" b="1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жылдардағы</a:t>
            </a:r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динамика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10515969" y="3945766"/>
            <a:ext cx="1114890" cy="44602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мл</a:t>
            </a:r>
            <a:r>
              <a:rPr lang="ru-RU" b="1" u="sng" dirty="0">
                <a:latin typeface="Arial" pitchFamily="34" charset="0"/>
                <a:cs typeface="Arial" pitchFamily="34" charset="0"/>
              </a:rPr>
              <a:t>н</a:t>
            </a:r>
            <a:r>
              <a:rPr lang="ru-RU" sz="1100" b="1" u="sng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600" y="6510866"/>
            <a:ext cx="6104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кіші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топ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қала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шығыстарын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орындау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1047500580"/>
              </p:ext>
            </p:extLst>
          </p:nvPr>
        </p:nvGraphicFramePr>
        <p:xfrm>
          <a:off x="968154" y="718618"/>
          <a:ext cx="6000817" cy="5412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1311467" y="6366933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6</a:t>
            </a:r>
          </a:p>
        </p:txBody>
      </p:sp>
      <p:graphicFrame>
        <p:nvGraphicFramePr>
          <p:cNvPr id="2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787404"/>
              </p:ext>
            </p:extLst>
          </p:nvPr>
        </p:nvGraphicFramePr>
        <p:xfrm>
          <a:off x="6772571" y="814832"/>
          <a:ext cx="4184650" cy="234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3" name="TextBox 1"/>
          <p:cNvSpPr txBox="1"/>
          <p:nvPr/>
        </p:nvSpPr>
        <p:spPr>
          <a:xfrm>
            <a:off x="7055417" y="906549"/>
            <a:ext cx="1634676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u="sng" dirty="0">
                <a:latin typeface="Arial" pitchFamily="34" charset="0"/>
                <a:cs typeface="Arial" pitchFamily="34" charset="0"/>
              </a:rPr>
              <a:t>5 466,7 </a:t>
            </a:r>
            <a:r>
              <a:rPr lang="ru-RU" sz="11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2"/>
          <p:cNvSpPr>
            <a:spLocks noChangeArrowheads="1"/>
          </p:cNvSpPr>
          <p:nvPr/>
        </p:nvSpPr>
        <p:spPr bwMode="auto">
          <a:xfrm>
            <a:off x="9612502" y="3093626"/>
            <a:ext cx="573769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Нақты</a:t>
            </a: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19" name="Прямоугольник 2"/>
          <p:cNvSpPr>
            <a:spLocks noChangeArrowheads="1"/>
          </p:cNvSpPr>
          <p:nvPr/>
        </p:nvSpPr>
        <p:spPr bwMode="auto">
          <a:xfrm>
            <a:off x="8188114" y="3100361"/>
            <a:ext cx="665141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 err="1" smtClean="0"/>
              <a:t>Жоспар</a:t>
            </a:r>
            <a:endParaRPr lang="ru-RU" altLang="ru-RU" sz="1000" b="1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11829680"/>
              </p:ext>
            </p:extLst>
          </p:nvPr>
        </p:nvGraphicFramePr>
        <p:xfrm>
          <a:off x="1118586" y="1102995"/>
          <a:ext cx="5850385" cy="473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4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985246"/>
              </p:ext>
            </p:extLst>
          </p:nvPr>
        </p:nvGraphicFramePr>
        <p:xfrm>
          <a:off x="7491711" y="4195488"/>
          <a:ext cx="3933604" cy="222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660511" y="3525651"/>
            <a:ext cx="3683000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 </a:t>
            </a:r>
            <a:r>
              <a:rPr lang="ru-RU" sz="1600" b="1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жылдардағы</a:t>
            </a:r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динамика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56234"/>
            <a:ext cx="12145632" cy="8384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Қорғаныс</a:t>
            </a: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сипаттағы</a:t>
            </a: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733,7  млн. </a:t>
            </a:r>
            <a:r>
              <a:rPr lang="ru-RU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557084028"/>
              </p:ext>
            </p:extLst>
          </p:nvPr>
        </p:nvGraphicFramePr>
        <p:xfrm>
          <a:off x="7670802" y="687886"/>
          <a:ext cx="3445932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"/>
          <p:cNvSpPr txBox="1"/>
          <p:nvPr/>
        </p:nvSpPr>
        <p:spPr>
          <a:xfrm>
            <a:off x="10671408" y="3833881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8600" y="6510866"/>
            <a:ext cx="6104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кіші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топ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қала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шығыстарын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орындау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311467" y="6366933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7</a:t>
            </a:r>
          </a:p>
        </p:txBody>
      </p:sp>
      <p:graphicFrame>
        <p:nvGraphicFramePr>
          <p:cNvPr id="1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269723"/>
              </p:ext>
            </p:extLst>
          </p:nvPr>
        </p:nvGraphicFramePr>
        <p:xfrm>
          <a:off x="7045558" y="920383"/>
          <a:ext cx="4184650" cy="234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"/>
          <p:cNvSpPr txBox="1"/>
          <p:nvPr/>
        </p:nvSpPr>
        <p:spPr>
          <a:xfrm>
            <a:off x="8184119" y="1017925"/>
            <a:ext cx="1370515" cy="26246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u="sng" dirty="0">
                <a:latin typeface="Arial" pitchFamily="34" charset="0"/>
                <a:cs typeface="Arial" pitchFamily="34" charset="0"/>
              </a:rPr>
              <a:t>735,7</a:t>
            </a:r>
            <a:r>
              <a:rPr lang="ru-RU" sz="11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млн.теңге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"/>
          <p:cNvSpPr>
            <a:spLocks noChangeArrowheads="1"/>
          </p:cNvSpPr>
          <p:nvPr/>
        </p:nvSpPr>
        <p:spPr bwMode="auto">
          <a:xfrm>
            <a:off x="8210064" y="3101604"/>
            <a:ext cx="665141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 err="1" smtClean="0"/>
              <a:t>Жоспар</a:t>
            </a:r>
            <a:endParaRPr lang="ru-RU" altLang="ru-RU" sz="1000" b="1" dirty="0"/>
          </a:p>
        </p:txBody>
      </p:sp>
      <p:sp>
        <p:nvSpPr>
          <p:cNvPr id="24" name="Прямоугольник 2"/>
          <p:cNvSpPr>
            <a:spLocks noChangeArrowheads="1"/>
          </p:cNvSpPr>
          <p:nvPr/>
        </p:nvSpPr>
        <p:spPr bwMode="auto">
          <a:xfrm>
            <a:off x="9703942" y="3101603"/>
            <a:ext cx="573769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Нақты</a:t>
            </a: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850199136"/>
              </p:ext>
            </p:extLst>
          </p:nvPr>
        </p:nvGraphicFramePr>
        <p:xfrm>
          <a:off x="1171852" y="1579592"/>
          <a:ext cx="5912529" cy="4163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5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6237269"/>
              </p:ext>
            </p:extLst>
          </p:nvPr>
        </p:nvGraphicFramePr>
        <p:xfrm>
          <a:off x="7524684" y="3833881"/>
          <a:ext cx="3592050" cy="222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670802" y="3458891"/>
            <a:ext cx="3683000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 </a:t>
            </a:r>
            <a:r>
              <a:rPr lang="ru-RU" sz="1600" b="1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жылдардағы</a:t>
            </a:r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динамика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368" y="0"/>
            <a:ext cx="12145632" cy="8384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336,3 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те</a:t>
            </a:r>
            <a:r>
              <a:rPr lang="kk-KZ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</a:t>
            </a:r>
            <a:endParaRPr lang="ru-RU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008917190"/>
              </p:ext>
            </p:extLst>
          </p:nvPr>
        </p:nvGraphicFramePr>
        <p:xfrm>
          <a:off x="7670802" y="687886"/>
          <a:ext cx="3445932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"/>
          <p:cNvSpPr txBox="1"/>
          <p:nvPr/>
        </p:nvSpPr>
        <p:spPr>
          <a:xfrm>
            <a:off x="10557934" y="887821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10609609" y="3732496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2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2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8600" y="6510866"/>
            <a:ext cx="6104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функционалдық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кіші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топ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қала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шығыстарын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орындау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311467" y="6366933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7</a:t>
            </a:r>
          </a:p>
        </p:txBody>
      </p:sp>
      <p:graphicFrame>
        <p:nvGraphicFramePr>
          <p:cNvPr id="1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72086"/>
              </p:ext>
            </p:extLst>
          </p:nvPr>
        </p:nvGraphicFramePr>
        <p:xfrm>
          <a:off x="6956771" y="1009747"/>
          <a:ext cx="4184650" cy="234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"/>
          <p:cNvSpPr txBox="1"/>
          <p:nvPr/>
        </p:nvSpPr>
        <p:spPr>
          <a:xfrm>
            <a:off x="7407330" y="1019054"/>
            <a:ext cx="1601511" cy="26246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u="sng" dirty="0">
                <a:latin typeface="Arial" pitchFamily="34" charset="0"/>
                <a:cs typeface="Arial" pitchFamily="34" charset="0"/>
              </a:rPr>
              <a:t>336,3 </a:t>
            </a:r>
            <a:r>
              <a:rPr lang="ru-RU" sz="11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"/>
          <p:cNvSpPr>
            <a:spLocks noChangeArrowheads="1"/>
          </p:cNvSpPr>
          <p:nvPr/>
        </p:nvSpPr>
        <p:spPr bwMode="auto">
          <a:xfrm>
            <a:off x="8252122" y="3210089"/>
            <a:ext cx="665141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 err="1" smtClean="0"/>
              <a:t>Жоспар</a:t>
            </a:r>
            <a:endParaRPr lang="ru-RU" altLang="ru-RU" sz="1000" b="1" dirty="0"/>
          </a:p>
        </p:txBody>
      </p:sp>
      <p:sp>
        <p:nvSpPr>
          <p:cNvPr id="24" name="Прямоугольник 2"/>
          <p:cNvSpPr>
            <a:spLocks noChangeArrowheads="1"/>
          </p:cNvSpPr>
          <p:nvPr/>
        </p:nvSpPr>
        <p:spPr bwMode="auto">
          <a:xfrm>
            <a:off x="9703943" y="3203354"/>
            <a:ext cx="573769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Нақты</a:t>
            </a: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graphicFrame>
        <p:nvGraphicFramePr>
          <p:cNvPr id="16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2873059"/>
              </p:ext>
            </p:extLst>
          </p:nvPr>
        </p:nvGraphicFramePr>
        <p:xfrm>
          <a:off x="7496142" y="3787281"/>
          <a:ext cx="3592050" cy="222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6" name="Схема 25">
            <a:extLst>
              <a:ext uri="{FF2B5EF4-FFF2-40B4-BE49-F238E27FC236}">
                <a16:creationId xmlns:a16="http://schemas.microsoft.com/office/drawing/2014/main" xmlns="" id="{917A0B01-B792-4F68-8DA1-EFB667D0B4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4730571"/>
              </p:ext>
            </p:extLst>
          </p:nvPr>
        </p:nvGraphicFramePr>
        <p:xfrm>
          <a:off x="1023591" y="887822"/>
          <a:ext cx="6029246" cy="5203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F7CC7226-84CB-44CE-AF16-B73C3098DE2C}"/>
              </a:ext>
            </a:extLst>
          </p:cNvPr>
          <p:cNvSpPr txBox="1"/>
          <p:nvPr/>
        </p:nvSpPr>
        <p:spPr>
          <a:xfrm>
            <a:off x="5468691" y="1669183"/>
            <a:ext cx="1463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200" b="1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260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0104" y="-1382"/>
            <a:ext cx="121896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Кенттерге</a:t>
            </a: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субвенциялар</a:t>
            </a: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306,2 млн. </a:t>
            </a:r>
            <a:r>
              <a:rPr lang="ru-RU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0964334" y="757766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345597" y="615721"/>
            <a:ext cx="59267" cy="600286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"/>
          <p:cNvSpPr txBox="1"/>
          <p:nvPr/>
        </p:nvSpPr>
        <p:spPr>
          <a:xfrm>
            <a:off x="10474205" y="2167461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871333"/>
              </p:ext>
            </p:extLst>
          </p:nvPr>
        </p:nvGraphicFramePr>
        <p:xfrm>
          <a:off x="6957838" y="2469076"/>
          <a:ext cx="4263537" cy="1904508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291257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509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 fontAlgn="b"/>
                      <a:endParaRPr lang="ru-RU" sz="1100" b="1" i="0" u="none" strike="noStrike" baseline="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51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baseline="0" dirty="0" err="1" smtClean="0">
                          <a:latin typeface="Arial" pitchFamily="34" charset="0"/>
                        </a:rPr>
                        <a:t>Кенттер</a:t>
                      </a:r>
                      <a:r>
                        <a:rPr lang="ru-RU" sz="1800" b="1" u="none" strike="noStrike" baseline="0" dirty="0" smtClean="0">
                          <a:latin typeface="Arial" pitchFamily="34" charset="0"/>
                        </a:rPr>
                        <a:t> </a:t>
                      </a:r>
                      <a:r>
                        <a:rPr lang="ru-RU" sz="1800" b="1" u="none" strike="noStrike" baseline="0" dirty="0" err="1" smtClean="0">
                          <a:latin typeface="Arial" pitchFamily="34" charset="0"/>
                        </a:rPr>
                        <a:t>бойынша</a:t>
                      </a:r>
                      <a:r>
                        <a:rPr lang="ru-RU" sz="1800" b="1" u="none" strike="noStrike" baseline="0" dirty="0" smtClean="0">
                          <a:latin typeface="Arial" pitchFamily="34" charset="0"/>
                        </a:rPr>
                        <a:t> </a:t>
                      </a:r>
                      <a:r>
                        <a:rPr lang="ru-RU" sz="1800" b="1" u="none" strike="noStrike" baseline="0" dirty="0" err="1" smtClean="0">
                          <a:latin typeface="Arial" pitchFamily="34" charset="0"/>
                        </a:rPr>
                        <a:t>барлығы</a:t>
                      </a:r>
                      <a:endParaRPr lang="ru-RU" sz="18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baseline="0" dirty="0">
                          <a:solidFill>
                            <a:schemeClr val="dk1"/>
                          </a:solidFill>
                          <a:latin typeface="Arial" pitchFamily="34" charset="0"/>
                        </a:rPr>
                        <a:t>306,2</a:t>
                      </a:r>
                      <a:endParaRPr lang="ru-RU" sz="16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84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Долинка к.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 115,6</a:t>
                      </a:r>
                      <a:endParaRPr lang="ru-RU" sz="1200" b="0" i="0" u="none" strike="noStrike" baseline="0" dirty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949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Шахан к.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96,3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8888">
                <a:tc>
                  <a:txBody>
                    <a:bodyPr/>
                    <a:lstStyle/>
                    <a:p>
                      <a:r>
                        <a:rPr lang="ru-RU" noProof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Новодолинский к.</a:t>
                      </a:r>
                      <a:endParaRPr lang="ru-RU" noProof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94,3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1311467" y="6366933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8</a:t>
            </a:r>
          </a:p>
        </p:txBody>
      </p:sp>
      <p:sp>
        <p:nvSpPr>
          <p:cNvPr id="14" name="Прямоугольник 2"/>
          <p:cNvSpPr>
            <a:spLocks noChangeArrowheads="1"/>
          </p:cNvSpPr>
          <p:nvPr/>
        </p:nvSpPr>
        <p:spPr bwMode="auto">
          <a:xfrm>
            <a:off x="2186738" y="5242509"/>
            <a:ext cx="1091538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000" b="1" u="sng" dirty="0" err="1">
                <a:latin typeface="Arial" pitchFamily="34" charset="0"/>
                <a:cs typeface="Arial" pitchFamily="34" charset="0"/>
              </a:rPr>
              <a:t>Жыл</a:t>
            </a:r>
            <a:r>
              <a:rPr lang="ru-RU" sz="10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u="sng" dirty="0" err="1">
                <a:latin typeface="Arial" pitchFamily="34" charset="0"/>
                <a:cs typeface="Arial" pitchFamily="34" charset="0"/>
              </a:rPr>
              <a:t>жоспары</a:t>
            </a: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graphicFrame>
        <p:nvGraphicFramePr>
          <p:cNvPr id="15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7234711"/>
              </p:ext>
            </p:extLst>
          </p:nvPr>
        </p:nvGraphicFramePr>
        <p:xfrm>
          <a:off x="1255547" y="2664319"/>
          <a:ext cx="4537076" cy="2476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Box 1"/>
          <p:cNvSpPr txBox="1"/>
          <p:nvPr/>
        </p:nvSpPr>
        <p:spPr>
          <a:xfrm>
            <a:off x="3259625" y="5231875"/>
            <a:ext cx="1387835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u="sng" dirty="0">
                <a:latin typeface="Arial" pitchFamily="34" charset="0"/>
                <a:cs typeface="Arial" pitchFamily="34" charset="0"/>
              </a:rPr>
              <a:t>9 </a:t>
            </a:r>
            <a:r>
              <a:rPr lang="ru-RU" sz="1000" b="1" u="sng" dirty="0" err="1">
                <a:latin typeface="Arial" pitchFamily="34" charset="0"/>
                <a:cs typeface="Arial" pitchFamily="34" charset="0"/>
              </a:rPr>
              <a:t>айлық</a:t>
            </a:r>
            <a:r>
              <a:rPr lang="ru-RU" sz="10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u="sng" dirty="0" err="1">
                <a:latin typeface="Arial" pitchFamily="34" charset="0"/>
                <a:cs typeface="Arial" pitchFamily="34" charset="0"/>
              </a:rPr>
              <a:t>жоспар</a:t>
            </a:r>
            <a:endParaRPr lang="ru-RU" sz="10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4529329" y="5231873"/>
            <a:ext cx="1387835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u="sng" dirty="0">
                <a:latin typeface="Arial" pitchFamily="34" charset="0"/>
                <a:cs typeface="Arial" pitchFamily="34" charset="0"/>
              </a:rPr>
              <a:t>9 </a:t>
            </a:r>
            <a:r>
              <a:rPr lang="ru-RU" sz="1000" b="1" u="sng" dirty="0" err="1" smtClean="0">
                <a:latin typeface="Arial" pitchFamily="34" charset="0"/>
                <a:cs typeface="Arial" pitchFamily="34" charset="0"/>
              </a:rPr>
              <a:t>айлық</a:t>
            </a:r>
            <a:r>
              <a:rPr lang="ru-RU" sz="10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u="sng" dirty="0" err="1" smtClean="0">
                <a:latin typeface="Arial" pitchFamily="34" charset="0"/>
                <a:cs typeface="Arial" pitchFamily="34" charset="0"/>
              </a:rPr>
              <a:t>нақты</a:t>
            </a:r>
            <a:endParaRPr lang="ru-RU" sz="10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2"/>
          <p:cNvSpPr>
            <a:spLocks noChangeArrowheads="1"/>
          </p:cNvSpPr>
          <p:nvPr/>
        </p:nvSpPr>
        <p:spPr bwMode="auto">
          <a:xfrm>
            <a:off x="3069554" y="2648995"/>
            <a:ext cx="641312" cy="564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100" b="1" u="sng" dirty="0">
                <a:latin typeface="Arial" pitchFamily="34" charset="0"/>
                <a:cs typeface="Arial" pitchFamily="34" charset="0"/>
              </a:rPr>
              <a:t>306,2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sz="1000" b="1" u="sng" dirty="0"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4931886" y="2451445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4079290" y="3082125"/>
            <a:ext cx="68358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306,2</a:t>
            </a:r>
          </a:p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9675</TotalTime>
  <Words>897</Words>
  <Application>Microsoft Office PowerPoint</Application>
  <PresentationFormat>Широкоэкранный</PresentationFormat>
  <Paragraphs>176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 Narrow</vt:lpstr>
      <vt:lpstr>Calibri</vt:lpstr>
      <vt:lpstr>Candara</vt:lpstr>
      <vt:lpstr>Garamond</vt:lpstr>
      <vt:lpstr>Times New Roman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Алмагуль Кожбанова</dc:creator>
  <cp:lastModifiedBy>User</cp:lastModifiedBy>
  <cp:revision>1969</cp:revision>
  <cp:lastPrinted>2018-08-23T12:11:04Z</cp:lastPrinted>
  <dcterms:created xsi:type="dcterms:W3CDTF">2018-03-29T08:47:01Z</dcterms:created>
  <dcterms:modified xsi:type="dcterms:W3CDTF">2026-10-13T07:32:44Z</dcterms:modified>
</cp:coreProperties>
</file>