
<file path=[Content_Types].xml><?xml version="1.0" encoding="utf-8"?>
<Types xmlns="http://schemas.openxmlformats.org/package/2006/content-types">
  <Override PartName="/ppt/diagrams/drawing2.xml" ContentType="application/vnd.ms-office.drawingml.diagramDrawing+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1.xml" ContentType="application/vnd.openxmlformats-officedocument.drawingml.diagramData+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diagrams/layout11.xml" ContentType="application/vnd.openxmlformats-officedocument.drawingml.diagramLayout+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notesSlides/notesSlide1.xml" ContentType="application/vnd.openxmlformats-officedocument.presentationml.notesSlide+xml"/>
  <Override PartName="/ppt/diagrams/colors12.xml" ContentType="application/vnd.openxmlformats-officedocument.drawingml.diagramColor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65" r:id="rId3"/>
    <p:sldId id="264" r:id="rId4"/>
    <p:sldId id="262" r:id="rId5"/>
    <p:sldId id="261" r:id="rId6"/>
    <p:sldId id="263" r:id="rId7"/>
    <p:sldId id="266" r:id="rId8"/>
    <p:sldId id="278" r:id="rId9"/>
    <p:sldId id="268" r:id="rId10"/>
    <p:sldId id="273" r:id="rId11"/>
    <p:sldId id="274" r:id="rId12"/>
    <p:sldId id="298" r:id="rId13"/>
    <p:sldId id="299" r:id="rId14"/>
    <p:sldId id="277"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5F6D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2026 жыл – 15 бірл.</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kk-KZ" sz="2000" b="1" dirty="0" smtClean="0">
              <a:latin typeface="Times New Roman" pitchFamily="18" charset="0"/>
              <a:cs typeface="Times New Roman" pitchFamily="18" charset="0"/>
            </a:rPr>
            <a:t>2027 жыл – 15 бірл.</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kk-KZ" sz="2000" b="1" dirty="0" smtClean="0">
              <a:latin typeface="Times New Roman" pitchFamily="18" charset="0"/>
              <a:cs typeface="Times New Roman" pitchFamily="18" charset="0"/>
            </a:rPr>
            <a:t>2028 жыл –  15 бірл.</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C27AB41B-9BA2-4D5D-AD0B-756CFB5715B8}" type="presOf" srcId="{390E4B67-35DA-4271-A37D-400B32D75263}" destId="{4B1831F8-D077-40E2-AA43-4E3D4067F89F}" srcOrd="0" destOrd="0" presId="urn:microsoft.com/office/officeart/2005/8/layout/pyramid2"/>
    <dgm:cxn modelId="{96873141-8B1C-4DC3-B6BD-91AB7E7E70CB}" type="presOf" srcId="{A9A1123D-4872-4E6E-A9BD-A5B92F3A5CA9}" destId="{B4429D22-0500-42FA-9000-D9E17D3537C1}" srcOrd="0" destOrd="0" presId="urn:microsoft.com/office/officeart/2005/8/layout/pyramid2"/>
    <dgm:cxn modelId="{B7A15D33-1A7C-4AA7-AADD-F3D68CC505DB}"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2E4BD7F1-E339-4B66-BF30-84BDDE080D26}"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DDF51D51-E7B5-4C33-AD9A-A591351D3D6B}" type="presParOf" srcId="{C7CBC296-D76B-47EA-AFBA-F5BD5F4124DB}" destId="{84872534-8612-4087-A06F-DB9304776EAA}" srcOrd="0" destOrd="0" presId="urn:microsoft.com/office/officeart/2005/8/layout/pyramid2"/>
    <dgm:cxn modelId="{1E5D8EEA-2FA0-4403-9E26-1D9920F73533}" type="presParOf" srcId="{C7CBC296-D76B-47EA-AFBA-F5BD5F4124DB}" destId="{E063AA2C-4510-439F-A4B1-DFD86845EA46}" srcOrd="1" destOrd="0" presId="urn:microsoft.com/office/officeart/2005/8/layout/pyramid2"/>
    <dgm:cxn modelId="{A525FB6A-2FE9-43AB-9298-907CE461341F}" type="presParOf" srcId="{E063AA2C-4510-439F-A4B1-DFD86845EA46}" destId="{4B1831F8-D077-40E2-AA43-4E3D4067F89F}" srcOrd="0" destOrd="0" presId="urn:microsoft.com/office/officeart/2005/8/layout/pyramid2"/>
    <dgm:cxn modelId="{3C6CD5D3-1DBC-4F92-94DA-12F22E199724}" type="presParOf" srcId="{E063AA2C-4510-439F-A4B1-DFD86845EA46}" destId="{21CE8410-2A23-4F8E-91F6-C96F99CAD248}" srcOrd="1" destOrd="0" presId="urn:microsoft.com/office/officeart/2005/8/layout/pyramid2"/>
    <dgm:cxn modelId="{3C7AF650-E5F5-4F57-AA3F-64C2FD83378C}" type="presParOf" srcId="{E063AA2C-4510-439F-A4B1-DFD86845EA46}" destId="{B4429D22-0500-42FA-9000-D9E17D3537C1}" srcOrd="2" destOrd="0" presId="urn:microsoft.com/office/officeart/2005/8/layout/pyramid2"/>
    <dgm:cxn modelId="{B8CEC3D3-7379-4F71-98AA-636EA9C21A08}" type="presParOf" srcId="{E063AA2C-4510-439F-A4B1-DFD86845EA46}" destId="{41CFDB00-BDD8-41AE-A9FC-32F37D4E119B}" srcOrd="3" destOrd="0" presId="urn:microsoft.com/office/officeart/2005/8/layout/pyramid2"/>
    <dgm:cxn modelId="{3F6564EC-D94B-4014-8E30-82E7A469DC4E}" type="presParOf" srcId="{E063AA2C-4510-439F-A4B1-DFD86845EA46}" destId="{831CC9CD-433E-4936-B4D5-991E64FFFEEC}" srcOrd="4" destOrd="0" presId="urn:microsoft.com/office/officeart/2005/8/layout/pyramid2"/>
    <dgm:cxn modelId="{01A54B03-450F-4CC0-A6E4-C22ED5A11A74}"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B48AD8FB-E4AB-48F4-A752-D82CCB6634F8}">
      <dgm:prSet phldrT="[Текст]" custT="1"/>
      <dgm:spPr/>
      <dgm:t>
        <a:bodyPr/>
        <a:lstStyle/>
        <a:p>
          <a:r>
            <a:rPr lang="kk-KZ" sz="1800" b="1" dirty="0" smtClean="0">
              <a:latin typeface="Times New Roman" pitchFamily="18" charset="0"/>
              <a:cs typeface="Times New Roman" pitchFamily="18" charset="0"/>
            </a:rPr>
            <a:t>2028 жыл  – 70,5</a:t>
          </a:r>
          <a:endParaRPr lang="ru-RU" sz="1800" b="1" dirty="0">
            <a:latin typeface="Times New Roman" pitchFamily="18" charset="0"/>
            <a:cs typeface="Times New Roman" pitchFamily="18" charset="0"/>
          </a:endParaRPr>
        </a:p>
      </dgm:t>
    </dgm:pt>
    <dgm:pt modelId="{85587DA2-7271-48BB-83C9-661A45E9D35F}" type="sibTrans" cxnId="{65724C0D-D66B-4E2E-86BA-F80154EDC37A}">
      <dgm:prSet/>
      <dgm:spPr/>
      <dgm:t>
        <a:bodyPr/>
        <a:lstStyle/>
        <a:p>
          <a:endParaRPr lang="ru-RU" sz="2000"/>
        </a:p>
      </dgm:t>
    </dgm:pt>
    <dgm:pt modelId="{7E95261E-A60A-4E87-809D-8C772D4B170A}" type="parTrans" cxnId="{65724C0D-D66B-4E2E-86BA-F80154EDC37A}">
      <dgm:prSet/>
      <dgm:spPr/>
      <dgm:t>
        <a:bodyPr/>
        <a:lstStyle/>
        <a:p>
          <a:endParaRPr lang="ru-RU" sz="2000"/>
        </a:p>
      </dgm:t>
    </dgm:pt>
    <dgm:pt modelId="{A9A1123D-4872-4E6E-A9BD-A5B92F3A5CA9}">
      <dgm:prSet phldrT="[Текст]" custT="1"/>
      <dgm:spPr/>
      <dgm:t>
        <a:bodyPr/>
        <a:lstStyle/>
        <a:p>
          <a:r>
            <a:rPr lang="kk-KZ" sz="1800" b="1" dirty="0" smtClean="0">
              <a:latin typeface="Times New Roman" pitchFamily="18" charset="0"/>
              <a:cs typeface="Times New Roman" pitchFamily="18" charset="0"/>
            </a:rPr>
            <a:t>2027 жыл  – 70,0</a:t>
          </a:r>
          <a:endParaRPr lang="ru-RU" sz="1800" b="1" dirty="0">
            <a:latin typeface="Times New Roman" pitchFamily="18" charset="0"/>
            <a:cs typeface="Times New Roman" pitchFamily="18" charset="0"/>
          </a:endParaRPr>
        </a:p>
      </dgm:t>
    </dgm:pt>
    <dgm:pt modelId="{D6BB6CB4-9797-401F-9609-5BB252E53004}" type="sibTrans" cxnId="{2A05BC33-6371-4301-901C-9C808A190A6E}">
      <dgm:prSet/>
      <dgm:spPr/>
      <dgm:t>
        <a:bodyPr/>
        <a:lstStyle/>
        <a:p>
          <a:endParaRPr lang="ru-RU" sz="2000"/>
        </a:p>
      </dgm:t>
    </dgm:pt>
    <dgm:pt modelId="{E3F63937-B3D5-428D-9561-74B014EFF127}" type="parTrans" cxnId="{2A05BC33-6371-4301-901C-9C808A190A6E}">
      <dgm:prSet/>
      <dgm:spPr/>
      <dgm:t>
        <a:bodyPr/>
        <a:lstStyle/>
        <a:p>
          <a:endParaRPr lang="ru-RU" sz="2000"/>
        </a:p>
      </dgm:t>
    </dgm:pt>
    <dgm:pt modelId="{390E4B67-35DA-4271-A37D-400B32D75263}">
      <dgm:prSet phldrT="[Текст]" custT="1"/>
      <dgm:spPr/>
      <dgm:t>
        <a:bodyPr/>
        <a:lstStyle/>
        <a:p>
          <a:r>
            <a:rPr lang="kk-KZ" sz="1800" b="1" dirty="0" smtClean="0">
              <a:latin typeface="Times New Roman" pitchFamily="18" charset="0"/>
              <a:cs typeface="Times New Roman" pitchFamily="18" charset="0"/>
            </a:rPr>
            <a:t>2026 жыл – </a:t>
          </a:r>
          <a:r>
            <a:rPr lang="kk-KZ" sz="1800" b="1" dirty="0" smtClean="0">
              <a:latin typeface="Times New Roman" pitchFamily="18" charset="0"/>
              <a:cs typeface="Times New Roman" pitchFamily="18" charset="0"/>
            </a:rPr>
            <a:t>77,0</a:t>
          </a:r>
          <a:endParaRPr lang="ru-RU" sz="1800" b="1" dirty="0">
            <a:latin typeface="Times New Roman" pitchFamily="18" charset="0"/>
            <a:cs typeface="Times New Roman" pitchFamily="18" charset="0"/>
          </a:endParaRPr>
        </a:p>
      </dgm:t>
    </dgm:pt>
    <dgm:pt modelId="{10391837-66A8-42E3-9B8F-F20D629CE47C}" type="sibTrans" cxnId="{977C167A-8C93-449D-9F65-3AFBD2A628AF}">
      <dgm:prSet/>
      <dgm:spPr/>
      <dgm:t>
        <a:bodyPr/>
        <a:lstStyle/>
        <a:p>
          <a:endParaRPr lang="ru-RU" sz="2000"/>
        </a:p>
      </dgm:t>
    </dgm:pt>
    <dgm:pt modelId="{DCE9A89E-CCEB-4163-B409-79BB791FA5B9}" type="parTrans" cxnId="{977C167A-8C93-449D-9F65-3AFBD2A628AF}">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37382"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352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32169">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A01D8D7D-07FA-4E9B-B181-979C217F5B8D}" type="presOf" srcId="{B48AD8FB-E4AB-48F4-A752-D82CCB6634F8}" destId="{831CC9CD-433E-4936-B4D5-991E64FFFEEC}" srcOrd="0" destOrd="0" presId="urn:microsoft.com/office/officeart/2005/8/layout/pyramid2"/>
    <dgm:cxn modelId="{640ABA82-2C18-4124-B042-F21BABC320FB}" type="presOf" srcId="{A9A1123D-4872-4E6E-A9BD-A5B92F3A5CA9}" destId="{B4429D22-0500-42FA-9000-D9E17D3537C1}" srcOrd="0" destOrd="0" presId="urn:microsoft.com/office/officeart/2005/8/layout/pyramid2"/>
    <dgm:cxn modelId="{E1CA6CD5-8265-420D-8784-4B3F13802EFF}"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B6A848CD-598F-4ACE-B8DC-96035523C0F4}"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0F3ACC30-FA88-41DF-85A9-A41E9B78942B}" type="presParOf" srcId="{C7CBC296-D76B-47EA-AFBA-F5BD5F4124DB}" destId="{84872534-8612-4087-A06F-DB9304776EAA}" srcOrd="0" destOrd="0" presId="urn:microsoft.com/office/officeart/2005/8/layout/pyramid2"/>
    <dgm:cxn modelId="{B788295E-F178-4986-916D-638C7C0F8748}" type="presParOf" srcId="{C7CBC296-D76B-47EA-AFBA-F5BD5F4124DB}" destId="{E063AA2C-4510-439F-A4B1-DFD86845EA46}" srcOrd="1" destOrd="0" presId="urn:microsoft.com/office/officeart/2005/8/layout/pyramid2"/>
    <dgm:cxn modelId="{4BB943F5-10B9-429E-A380-E3ED878E0FE0}" type="presParOf" srcId="{E063AA2C-4510-439F-A4B1-DFD86845EA46}" destId="{4B1831F8-D077-40E2-AA43-4E3D4067F89F}" srcOrd="0" destOrd="0" presId="urn:microsoft.com/office/officeart/2005/8/layout/pyramid2"/>
    <dgm:cxn modelId="{500EDC46-CF90-4DF0-B877-D20C20E589F6}" type="presParOf" srcId="{E063AA2C-4510-439F-A4B1-DFD86845EA46}" destId="{21CE8410-2A23-4F8E-91F6-C96F99CAD248}" srcOrd="1" destOrd="0" presId="urn:microsoft.com/office/officeart/2005/8/layout/pyramid2"/>
    <dgm:cxn modelId="{DAC11E7E-C046-4E53-9D03-1FFE166E31A5}" type="presParOf" srcId="{E063AA2C-4510-439F-A4B1-DFD86845EA46}" destId="{B4429D22-0500-42FA-9000-D9E17D3537C1}" srcOrd="2" destOrd="0" presId="urn:microsoft.com/office/officeart/2005/8/layout/pyramid2"/>
    <dgm:cxn modelId="{860FA15D-E032-4679-9740-FA1ECEC9E862}" type="presParOf" srcId="{E063AA2C-4510-439F-A4B1-DFD86845EA46}" destId="{41CFDB00-BDD8-41AE-A9FC-32F37D4E119B}" srcOrd="3" destOrd="0" presId="urn:microsoft.com/office/officeart/2005/8/layout/pyramid2"/>
    <dgm:cxn modelId="{19102B4F-5DE9-4AE3-A191-FCEA89902098}" type="presParOf" srcId="{E063AA2C-4510-439F-A4B1-DFD86845EA46}" destId="{831CC9CD-433E-4936-B4D5-991E64FFFEEC}" srcOrd="4" destOrd="0" presId="urn:microsoft.com/office/officeart/2005/8/layout/pyramid2"/>
    <dgm:cxn modelId="{2F409533-CF06-43EB-9626-E9044B2E5AC6}"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2"/>
          </a:lnRef>
          <a:fillRef idx="2">
            <a:schemeClr val="accent2"/>
          </a:fillRef>
          <a:effectRef idx="1">
            <a:schemeClr val="accent2"/>
          </a:effectRef>
          <a:fontRef idx="minor">
            <a:schemeClr val="dk1"/>
          </a:fontRef>
        </dgm:style>
      </dgm:prSet>
      <dgm:spPr/>
      <dgm:t>
        <a:bodyPr/>
        <a:lstStyle/>
        <a:p>
          <a:pPr algn="l"/>
          <a:r>
            <a:rPr lang="kk-KZ" sz="2000" b="1" dirty="0" smtClean="0">
              <a:latin typeface="Times New Roman" pitchFamily="18" charset="0"/>
              <a:cs typeface="Times New Roman" pitchFamily="18" charset="0"/>
            </a:rPr>
            <a:t>2026 жыл –14,0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B48AD8FB-E4AB-48F4-A752-D82CCB6634F8}">
      <dgm:prSet phldrT="[Текст]" custT="1">
        <dgm:style>
          <a:lnRef idx="1">
            <a:schemeClr val="accent4"/>
          </a:lnRef>
          <a:fillRef idx="2">
            <a:schemeClr val="accent4"/>
          </a:fillRef>
          <a:effectRef idx="1">
            <a:schemeClr val="accent4"/>
          </a:effectRef>
          <a:fontRef idx="minor">
            <a:schemeClr val="dk1"/>
          </a:fontRef>
        </dgm:style>
      </dgm:prSet>
      <dgm:spPr/>
      <dgm:t>
        <a:bodyPr/>
        <a:lstStyle/>
        <a:p>
          <a:pPr algn="l"/>
          <a:r>
            <a:rPr lang="kk-KZ" sz="2000" b="1" dirty="0" smtClean="0">
              <a:latin typeface="Times New Roman" pitchFamily="18" charset="0"/>
              <a:cs typeface="Times New Roman" pitchFamily="18" charset="0"/>
            </a:rPr>
            <a:t> 2028 жыл – 16,9</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A9A1123D-4872-4E6E-A9BD-A5B92F3A5CA9}">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b="1" dirty="0" smtClean="0">
              <a:latin typeface="Times New Roman" pitchFamily="18" charset="0"/>
              <a:cs typeface="Times New Roman" pitchFamily="18" charset="0"/>
            </a:rPr>
            <a:t>2027 жыл – 15,4</a:t>
          </a:r>
          <a:endParaRPr lang="ru-RU" sz="2000" b="1" dirty="0">
            <a:latin typeface="Times New Roman" pitchFamily="18" charset="0"/>
            <a:cs typeface="Times New Roman" pitchFamily="18" charset="0"/>
          </a:endParaRPr>
        </a:p>
      </dgm:t>
    </dgm:pt>
    <dgm:pt modelId="{D6BB6CB4-9797-401F-9609-5BB252E53004}" type="sibTrans" cxnId="{2A05BC33-6371-4301-901C-9C808A190A6E}">
      <dgm:prSet/>
      <dgm:spPr/>
      <dgm:t>
        <a:bodyPr/>
        <a:lstStyle/>
        <a:p>
          <a:endParaRPr lang="ru-RU" sz="2000"/>
        </a:p>
      </dgm:t>
    </dgm:pt>
    <dgm:pt modelId="{E3F63937-B3D5-428D-9561-74B014EFF127}" type="parTrans" cxnId="{2A05BC33-6371-4301-901C-9C808A190A6E}">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161" custLinFactNeighborY="-50507"/>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31319" custLinFactNeighborX="-1728" custLinFactNeighborY="60987">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36537" custLinFactY="1506" custLinFactNeighborX="3815" custLinFactNeighborY="1000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38598" custLinFactNeighborX="1996" custLinFactNeighborY="8107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A51A2A9B-E4FD-4F8D-9A27-692FB4E1D575}" type="presOf" srcId="{A9A1123D-4872-4E6E-A9BD-A5B92F3A5CA9}" destId="{B4429D22-0500-42FA-9000-D9E17D3537C1}" srcOrd="0" destOrd="0" presId="urn:microsoft.com/office/officeart/2005/8/layout/pyramid2"/>
    <dgm:cxn modelId="{88F7F9A8-0A4E-4E3F-9C6B-C02589715922}"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C4B2877A-5F4E-41B1-AB01-467E759A15E3}" type="presOf" srcId="{14B45953-FDA0-4AF6-B1D6-78700A15E015}" destId="{C7CBC296-D76B-47EA-AFBA-F5BD5F4124DB}" srcOrd="0" destOrd="0" presId="urn:microsoft.com/office/officeart/2005/8/layout/pyramid2"/>
    <dgm:cxn modelId="{9C56123E-5A89-46A9-A058-2AC65B5412DE}"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818D944-5EF2-43BD-A830-16DA58E53450}" type="presParOf" srcId="{C7CBC296-D76B-47EA-AFBA-F5BD5F4124DB}" destId="{84872534-8612-4087-A06F-DB9304776EAA}" srcOrd="0" destOrd="0" presId="urn:microsoft.com/office/officeart/2005/8/layout/pyramid2"/>
    <dgm:cxn modelId="{8EFB388A-EC53-4DA9-8F8B-51464F06C48E}" type="presParOf" srcId="{C7CBC296-D76B-47EA-AFBA-F5BD5F4124DB}" destId="{E063AA2C-4510-439F-A4B1-DFD86845EA46}" srcOrd="1" destOrd="0" presId="urn:microsoft.com/office/officeart/2005/8/layout/pyramid2"/>
    <dgm:cxn modelId="{4F56FF47-BA4D-4C57-8DF1-0173272A4856}" type="presParOf" srcId="{E063AA2C-4510-439F-A4B1-DFD86845EA46}" destId="{4B1831F8-D077-40E2-AA43-4E3D4067F89F}" srcOrd="0" destOrd="0" presId="urn:microsoft.com/office/officeart/2005/8/layout/pyramid2"/>
    <dgm:cxn modelId="{8EB42F58-A33D-435A-AA25-8A6109A4F552}" type="presParOf" srcId="{E063AA2C-4510-439F-A4B1-DFD86845EA46}" destId="{21CE8410-2A23-4F8E-91F6-C96F99CAD248}" srcOrd="1" destOrd="0" presId="urn:microsoft.com/office/officeart/2005/8/layout/pyramid2"/>
    <dgm:cxn modelId="{5F86D6BB-85E5-4B8B-A78E-E04653B91676}" type="presParOf" srcId="{E063AA2C-4510-439F-A4B1-DFD86845EA46}" destId="{B4429D22-0500-42FA-9000-D9E17D3537C1}" srcOrd="2" destOrd="0" presId="urn:microsoft.com/office/officeart/2005/8/layout/pyramid2"/>
    <dgm:cxn modelId="{9B84D95E-5484-43EE-BF4C-760136CF81B2}" type="presParOf" srcId="{E063AA2C-4510-439F-A4B1-DFD86845EA46}" destId="{41CFDB00-BDD8-41AE-A9FC-32F37D4E119B}" srcOrd="3" destOrd="0" presId="urn:microsoft.com/office/officeart/2005/8/layout/pyramid2"/>
    <dgm:cxn modelId="{07894C9F-A22D-4375-818C-644B7E76BC78}" type="presParOf" srcId="{E063AA2C-4510-439F-A4B1-DFD86845EA46}" destId="{831CC9CD-433E-4936-B4D5-991E64FFFEEC}" srcOrd="4" destOrd="0" presId="urn:microsoft.com/office/officeart/2005/8/layout/pyramid2"/>
    <dgm:cxn modelId="{5CB5DBC4-460A-4468-875B-8B66C5A2D704}"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2000" b="1" dirty="0" smtClean="0">
              <a:latin typeface="Times New Roman" pitchFamily="18" charset="0"/>
              <a:cs typeface="Times New Roman" pitchFamily="18" charset="0"/>
            </a:rPr>
            <a:t>2026 жыл – 723.</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b="1" dirty="0" smtClean="0">
              <a:latin typeface="Times New Roman" pitchFamily="18" charset="0"/>
              <a:cs typeface="Times New Roman" pitchFamily="18" charset="0"/>
            </a:rPr>
            <a:t>2027 жыл – 723.</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2028 жыл – 723.</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924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53743" custLinFactNeighborX="275" custLinFactNeighborY="1549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5654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13FF511-E8A6-40C1-B565-63AB4AC2D991}" type="presOf" srcId="{B48AD8FB-E4AB-48F4-A752-D82CCB6634F8}" destId="{831CC9CD-433E-4936-B4D5-991E64FFFEEC}" srcOrd="0" destOrd="0" presId="urn:microsoft.com/office/officeart/2005/8/layout/pyramid2"/>
    <dgm:cxn modelId="{910875FC-5B64-4B0C-AF0C-8DF0B148194E}" type="presOf" srcId="{A9A1123D-4872-4E6E-A9BD-A5B92F3A5CA9}" destId="{B4429D22-0500-42FA-9000-D9E17D3537C1}" srcOrd="0" destOrd="0" presId="urn:microsoft.com/office/officeart/2005/8/layout/pyramid2"/>
    <dgm:cxn modelId="{D2A94E85-B21E-49CF-9AE4-479F02AC55D3}"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977C167A-8C93-449D-9F65-3AFBD2A628AF}" srcId="{14B45953-FDA0-4AF6-B1D6-78700A15E015}" destId="{390E4B67-35DA-4271-A37D-400B32D75263}" srcOrd="0" destOrd="0" parTransId="{DCE9A89E-CCEB-4163-B409-79BB791FA5B9}" sibTransId="{10391837-66A8-42E3-9B8F-F20D629CE47C}"/>
    <dgm:cxn modelId="{5FC8ED1D-0812-467A-BD21-CD12AC9695BE}" type="presOf" srcId="{390E4B67-35DA-4271-A37D-400B32D75263}" destId="{4B1831F8-D077-40E2-AA43-4E3D4067F89F}" srcOrd="0" destOrd="0" presId="urn:microsoft.com/office/officeart/2005/8/layout/pyramid2"/>
    <dgm:cxn modelId="{DD2C08E7-1FF8-41A1-8523-BC673E2299A7}" type="presParOf" srcId="{C7CBC296-D76B-47EA-AFBA-F5BD5F4124DB}" destId="{84872534-8612-4087-A06F-DB9304776EAA}" srcOrd="0" destOrd="0" presId="urn:microsoft.com/office/officeart/2005/8/layout/pyramid2"/>
    <dgm:cxn modelId="{1C82EDC5-9F64-42C8-9EDA-BA3038B25242}" type="presParOf" srcId="{C7CBC296-D76B-47EA-AFBA-F5BD5F4124DB}" destId="{E063AA2C-4510-439F-A4B1-DFD86845EA46}" srcOrd="1" destOrd="0" presId="urn:microsoft.com/office/officeart/2005/8/layout/pyramid2"/>
    <dgm:cxn modelId="{E9123C79-1708-477D-8C12-B85E0D71313F}" type="presParOf" srcId="{E063AA2C-4510-439F-A4B1-DFD86845EA46}" destId="{4B1831F8-D077-40E2-AA43-4E3D4067F89F}" srcOrd="0" destOrd="0" presId="urn:microsoft.com/office/officeart/2005/8/layout/pyramid2"/>
    <dgm:cxn modelId="{50AFC752-28A5-46F1-8896-CEE3B7373557}" type="presParOf" srcId="{E063AA2C-4510-439F-A4B1-DFD86845EA46}" destId="{21CE8410-2A23-4F8E-91F6-C96F99CAD248}" srcOrd="1" destOrd="0" presId="urn:microsoft.com/office/officeart/2005/8/layout/pyramid2"/>
    <dgm:cxn modelId="{4E837206-0773-4CF8-BB1A-32520FF6DE77}" type="presParOf" srcId="{E063AA2C-4510-439F-A4B1-DFD86845EA46}" destId="{B4429D22-0500-42FA-9000-D9E17D3537C1}" srcOrd="2" destOrd="0" presId="urn:microsoft.com/office/officeart/2005/8/layout/pyramid2"/>
    <dgm:cxn modelId="{98ABF988-220D-41D8-88E7-5F66FC3F1040}" type="presParOf" srcId="{E063AA2C-4510-439F-A4B1-DFD86845EA46}" destId="{41CFDB00-BDD8-41AE-A9FC-32F37D4E119B}" srcOrd="3" destOrd="0" presId="urn:microsoft.com/office/officeart/2005/8/layout/pyramid2"/>
    <dgm:cxn modelId="{0B0E99EA-68AA-49DB-B28C-6F8426AA6A5B}" type="presParOf" srcId="{E063AA2C-4510-439F-A4B1-DFD86845EA46}" destId="{831CC9CD-433E-4936-B4D5-991E64FFFEEC}" srcOrd="4" destOrd="0" presId="urn:microsoft.com/office/officeart/2005/8/layout/pyramid2"/>
    <dgm:cxn modelId="{71983673-FC24-44A6-8D3D-97042B587D15}"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11,9</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13,1</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14,4</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161" custLinFactNeighborY="-50507"/>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80624"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71154" custLinFactNeighborX="861"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73424" custLinFactNeighborX="1996" custLinFactNeighborY="8107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7FD2F4FC-9F7B-4B42-B68D-BF1F3DB5129C}" type="presOf" srcId="{A9A1123D-4872-4E6E-A9BD-A5B92F3A5CA9}" destId="{B4429D22-0500-42FA-9000-D9E17D3537C1}" srcOrd="0" destOrd="0" presId="urn:microsoft.com/office/officeart/2005/8/layout/pyramid2"/>
    <dgm:cxn modelId="{B945A01B-B3AA-4999-AFE0-6E745FDA87BE}"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5952BAB7-F88D-4B1B-A118-01D14E4AE6BE}" type="presOf" srcId="{14B45953-FDA0-4AF6-B1D6-78700A15E015}" destId="{C7CBC296-D76B-47EA-AFBA-F5BD5F4124DB}" srcOrd="0" destOrd="0" presId="urn:microsoft.com/office/officeart/2005/8/layout/pyramid2"/>
    <dgm:cxn modelId="{84518A78-D047-4891-AD0F-DC0531A10A5F}" type="presOf" srcId="{390E4B67-35DA-4271-A37D-400B32D75263}" destId="{4B1831F8-D077-40E2-AA43-4E3D4067F89F}"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4376F8A1-47D0-4005-B6A4-66EB01A81595}" type="presParOf" srcId="{C7CBC296-D76B-47EA-AFBA-F5BD5F4124DB}" destId="{84872534-8612-4087-A06F-DB9304776EAA}" srcOrd="0" destOrd="0" presId="urn:microsoft.com/office/officeart/2005/8/layout/pyramid2"/>
    <dgm:cxn modelId="{299E160A-B90B-49E2-9571-327DEE0636BA}" type="presParOf" srcId="{C7CBC296-D76B-47EA-AFBA-F5BD5F4124DB}" destId="{E063AA2C-4510-439F-A4B1-DFD86845EA46}" srcOrd="1" destOrd="0" presId="urn:microsoft.com/office/officeart/2005/8/layout/pyramid2"/>
    <dgm:cxn modelId="{5588A1F4-0DCF-482F-B2BA-5AFFCE9275E6}" type="presParOf" srcId="{E063AA2C-4510-439F-A4B1-DFD86845EA46}" destId="{4B1831F8-D077-40E2-AA43-4E3D4067F89F}" srcOrd="0" destOrd="0" presId="urn:microsoft.com/office/officeart/2005/8/layout/pyramid2"/>
    <dgm:cxn modelId="{582852A2-8009-45FF-AACC-18486A67A1D0}" type="presParOf" srcId="{E063AA2C-4510-439F-A4B1-DFD86845EA46}" destId="{21CE8410-2A23-4F8E-91F6-C96F99CAD248}" srcOrd="1" destOrd="0" presId="urn:microsoft.com/office/officeart/2005/8/layout/pyramid2"/>
    <dgm:cxn modelId="{D4AF9D43-7BE6-427E-BB42-923C531296AC}" type="presParOf" srcId="{E063AA2C-4510-439F-A4B1-DFD86845EA46}" destId="{B4429D22-0500-42FA-9000-D9E17D3537C1}" srcOrd="2" destOrd="0" presId="urn:microsoft.com/office/officeart/2005/8/layout/pyramid2"/>
    <dgm:cxn modelId="{A0782028-6B60-4BF9-A627-F6AF26812247}" type="presParOf" srcId="{E063AA2C-4510-439F-A4B1-DFD86845EA46}" destId="{41CFDB00-BDD8-41AE-A9FC-32F37D4E119B}" srcOrd="3" destOrd="0" presId="urn:microsoft.com/office/officeart/2005/8/layout/pyramid2"/>
    <dgm:cxn modelId="{66C899D3-6DD5-45ED-9BB2-2F83ACE1CE72}" type="presParOf" srcId="{E063AA2C-4510-439F-A4B1-DFD86845EA46}" destId="{831CC9CD-433E-4936-B4D5-991E64FFFEEC}" srcOrd="4" destOrd="0" presId="urn:microsoft.com/office/officeart/2005/8/layout/pyramid2"/>
    <dgm:cxn modelId="{FBF6EABF-A50B-45B3-B470-C32D3F47084E}"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4</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4</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4</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3790">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3552" custLinFactNeighborX="119" custLinFactNeighborY="-52363">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5410" custLinFactNeighborX="1652" custLinFactNeighborY="-38974">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E91E4A34-14CA-4739-BDB3-6E1CDB705DB4}" type="presOf" srcId="{A9A1123D-4872-4E6E-A9BD-A5B92F3A5CA9}" destId="{B4429D22-0500-42FA-9000-D9E17D3537C1}" srcOrd="0" destOrd="0" presId="urn:microsoft.com/office/officeart/2005/8/layout/pyramid2"/>
    <dgm:cxn modelId="{2AA9F6E8-4E02-46E0-B35C-BA2EDAB2C94D}" type="presOf" srcId="{390E4B67-35DA-4271-A37D-400B32D75263}" destId="{4B1831F8-D077-40E2-AA43-4E3D4067F89F}" srcOrd="0" destOrd="0" presId="urn:microsoft.com/office/officeart/2005/8/layout/pyramid2"/>
    <dgm:cxn modelId="{FA80EA7F-AF9A-4CD8-B6D6-AF3871243C31}"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F04922D2-49F8-4A94-BAEA-615EC6FEF904}"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A48297A6-3D03-455A-9DCC-8B67E853EC25}" type="presParOf" srcId="{C7CBC296-D76B-47EA-AFBA-F5BD5F4124DB}" destId="{84872534-8612-4087-A06F-DB9304776EAA}" srcOrd="0" destOrd="0" presId="urn:microsoft.com/office/officeart/2005/8/layout/pyramid2"/>
    <dgm:cxn modelId="{8D861B6D-8063-4229-8430-3F25EB387585}" type="presParOf" srcId="{C7CBC296-D76B-47EA-AFBA-F5BD5F4124DB}" destId="{E063AA2C-4510-439F-A4B1-DFD86845EA46}" srcOrd="1" destOrd="0" presId="urn:microsoft.com/office/officeart/2005/8/layout/pyramid2"/>
    <dgm:cxn modelId="{B9DC9E0D-3E04-45CD-9260-252E865099AF}" type="presParOf" srcId="{E063AA2C-4510-439F-A4B1-DFD86845EA46}" destId="{4B1831F8-D077-40E2-AA43-4E3D4067F89F}" srcOrd="0" destOrd="0" presId="urn:microsoft.com/office/officeart/2005/8/layout/pyramid2"/>
    <dgm:cxn modelId="{1FFC4A5E-A401-4626-8FE2-5404AF7F121D}" type="presParOf" srcId="{E063AA2C-4510-439F-A4B1-DFD86845EA46}" destId="{21CE8410-2A23-4F8E-91F6-C96F99CAD248}" srcOrd="1" destOrd="0" presId="urn:microsoft.com/office/officeart/2005/8/layout/pyramid2"/>
    <dgm:cxn modelId="{ECF7797A-9E52-4061-B753-76D085506585}" type="presParOf" srcId="{E063AA2C-4510-439F-A4B1-DFD86845EA46}" destId="{B4429D22-0500-42FA-9000-D9E17D3537C1}" srcOrd="2" destOrd="0" presId="urn:microsoft.com/office/officeart/2005/8/layout/pyramid2"/>
    <dgm:cxn modelId="{B7462015-D14A-4F3A-82ED-439B6D8B8B36}" type="presParOf" srcId="{E063AA2C-4510-439F-A4B1-DFD86845EA46}" destId="{41CFDB00-BDD8-41AE-A9FC-32F37D4E119B}" srcOrd="3" destOrd="0" presId="urn:microsoft.com/office/officeart/2005/8/layout/pyramid2"/>
    <dgm:cxn modelId="{9F7536BA-8874-4FB0-B8AA-CFA220D390CD}" type="presParOf" srcId="{E063AA2C-4510-439F-A4B1-DFD86845EA46}" destId="{831CC9CD-433E-4936-B4D5-991E64FFFEEC}" srcOrd="4" destOrd="0" presId="urn:microsoft.com/office/officeart/2005/8/layout/pyramid2"/>
    <dgm:cxn modelId="{0F47C633-395D-46A0-BBA7-7D0E312F8D2D}"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a:t>
          </a:r>
          <a:r>
            <a:rPr lang="kk-KZ" sz="2000" b="1" dirty="0" smtClean="0">
              <a:latin typeface="Times New Roman" pitchFamily="18" charset="0"/>
              <a:cs typeface="Times New Roman" pitchFamily="18" charset="0"/>
            </a:rPr>
            <a:t>65,2</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19,0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20,9</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440" custLinFactNeighborY="-2857"/>
      <dgm:spPr>
        <a:prstGeom prst="teardrop">
          <a:avLst/>
        </a:prstGeom>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0482" custLinFactNeighborX="397"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1634" custLinFactNeighborX="7609" custLinFactNeighborY="15488">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1634">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2A3B4E7-AD6F-453A-9416-8C474151D71D}" type="presOf" srcId="{390E4B67-35DA-4271-A37D-400B32D75263}" destId="{4B1831F8-D077-40E2-AA43-4E3D4067F89F}" srcOrd="0" destOrd="0" presId="urn:microsoft.com/office/officeart/2005/8/layout/pyramid2"/>
    <dgm:cxn modelId="{C91CD63C-AFFF-4895-B78E-5F5131FCC533}" type="presOf" srcId="{14B45953-FDA0-4AF6-B1D6-78700A15E015}" destId="{C7CBC296-D76B-47EA-AFBA-F5BD5F4124DB}" srcOrd="0" destOrd="0" presId="urn:microsoft.com/office/officeart/2005/8/layout/pyramid2"/>
    <dgm:cxn modelId="{2F69BE53-B983-4026-A65C-43744F76F353}" type="presOf" srcId="{A9A1123D-4872-4E6E-A9BD-A5B92F3A5CA9}" destId="{B4429D22-0500-42FA-9000-D9E17D3537C1}"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E3AE9A8C-6F39-4E62-B4E3-D73B2DBE4FBB}"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ABB6B68A-C247-4617-AF90-DB2B2675B04C}" type="presParOf" srcId="{C7CBC296-D76B-47EA-AFBA-F5BD5F4124DB}" destId="{84872534-8612-4087-A06F-DB9304776EAA}" srcOrd="0" destOrd="0" presId="urn:microsoft.com/office/officeart/2005/8/layout/pyramid2"/>
    <dgm:cxn modelId="{CB32E085-9476-4895-B339-CD15D63856B3}" type="presParOf" srcId="{C7CBC296-D76B-47EA-AFBA-F5BD5F4124DB}" destId="{E063AA2C-4510-439F-A4B1-DFD86845EA46}" srcOrd="1" destOrd="0" presId="urn:microsoft.com/office/officeart/2005/8/layout/pyramid2"/>
    <dgm:cxn modelId="{D0063BFC-A884-47B5-A936-842B7A6B8B53}" type="presParOf" srcId="{E063AA2C-4510-439F-A4B1-DFD86845EA46}" destId="{4B1831F8-D077-40E2-AA43-4E3D4067F89F}" srcOrd="0" destOrd="0" presId="urn:microsoft.com/office/officeart/2005/8/layout/pyramid2"/>
    <dgm:cxn modelId="{6276E32F-3EE8-42C0-A250-A069976303D7}" type="presParOf" srcId="{E063AA2C-4510-439F-A4B1-DFD86845EA46}" destId="{21CE8410-2A23-4F8E-91F6-C96F99CAD248}" srcOrd="1" destOrd="0" presId="urn:microsoft.com/office/officeart/2005/8/layout/pyramid2"/>
    <dgm:cxn modelId="{5438B60A-9E6A-416D-A558-C2D70A11B4D6}" type="presParOf" srcId="{E063AA2C-4510-439F-A4B1-DFD86845EA46}" destId="{B4429D22-0500-42FA-9000-D9E17D3537C1}" srcOrd="2" destOrd="0" presId="urn:microsoft.com/office/officeart/2005/8/layout/pyramid2"/>
    <dgm:cxn modelId="{454D48C9-6E24-4D71-A026-6051C458AC0A}" type="presParOf" srcId="{E063AA2C-4510-439F-A4B1-DFD86845EA46}" destId="{41CFDB00-BDD8-41AE-A9FC-32F37D4E119B}" srcOrd="3" destOrd="0" presId="urn:microsoft.com/office/officeart/2005/8/layout/pyramid2"/>
    <dgm:cxn modelId="{13A577E4-44CB-41B6-AAA4-FB26B71CFEA1}" type="presParOf" srcId="{E063AA2C-4510-439F-A4B1-DFD86845EA46}" destId="{831CC9CD-433E-4936-B4D5-991E64FFFEEC}" srcOrd="4" destOrd="0" presId="urn:microsoft.com/office/officeart/2005/8/layout/pyramid2"/>
    <dgm:cxn modelId="{A3DAB9E5-37E1-4CB1-B418-CE9D27D2490E}"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–6</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6</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6</a:t>
          </a:r>
          <a:endParaRPr lang="ru-RU" sz="2000" b="1" dirty="0">
            <a:latin typeface="Times New Roman" pitchFamily="18" charset="0"/>
            <a:cs typeface="Times New Roman" pitchFamily="18" charset="0"/>
          </a:endParaRPr>
        </a:p>
      </dgm:t>
    </dgm:pt>
    <dgm:pt modelId="{D6BB6CB4-9797-401F-9609-5BB252E53004}" type="sibTrans" cxnId="{2A05BC33-6371-4301-901C-9C808A190A6E}">
      <dgm:prSet/>
      <dgm:spPr/>
      <dgm:t>
        <a:bodyPr/>
        <a:lstStyle/>
        <a:p>
          <a:endParaRPr lang="ru-RU" sz="2000"/>
        </a:p>
      </dgm:t>
    </dgm:pt>
    <dgm:pt modelId="{E3F63937-B3D5-428D-9561-74B014EFF127}" type="parTrans" cxnId="{2A05BC33-6371-4301-901C-9C808A190A6E}">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prstGeom prst="teardrop">
          <a:avLst/>
        </a:prstGeom>
      </dgm:spPr>
      <dgm:t>
        <a:bodyPr/>
        <a:lstStyle/>
        <a:p>
          <a:endParaRPr lang="ru-RU"/>
        </a:p>
      </dgm:t>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4434">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27747">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27747" custLinFactNeighborX="-669" custLinFactNeighborY="10107">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DD4C0AB4-34C1-4BE5-9B4C-FE47639C0528}" type="presOf" srcId="{A9A1123D-4872-4E6E-A9BD-A5B92F3A5CA9}" destId="{B4429D22-0500-42FA-9000-D9E17D3537C1}" srcOrd="0" destOrd="0" presId="urn:microsoft.com/office/officeart/2005/8/layout/pyramid2"/>
    <dgm:cxn modelId="{A518BFF0-47DD-4C0A-9D8D-2CCA595B7BBF}" type="presOf" srcId="{B48AD8FB-E4AB-48F4-A752-D82CCB6634F8}" destId="{831CC9CD-433E-4936-B4D5-991E64FFFEEC}" srcOrd="0" destOrd="0" presId="urn:microsoft.com/office/officeart/2005/8/layout/pyramid2"/>
    <dgm:cxn modelId="{E51FA996-8A14-44FD-899A-C75C17DC96D4}"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B005243A-9294-4633-A0D4-F1A4686EA123}"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9AAFC114-8AFD-45FB-BA07-5A2A28039540}" type="presParOf" srcId="{C7CBC296-D76B-47EA-AFBA-F5BD5F4124DB}" destId="{84872534-8612-4087-A06F-DB9304776EAA}" srcOrd="0" destOrd="0" presId="urn:microsoft.com/office/officeart/2005/8/layout/pyramid2"/>
    <dgm:cxn modelId="{EDD9144F-B629-48CE-B5BA-FDF5907FC660}" type="presParOf" srcId="{C7CBC296-D76B-47EA-AFBA-F5BD5F4124DB}" destId="{E063AA2C-4510-439F-A4B1-DFD86845EA46}" srcOrd="1" destOrd="0" presId="urn:microsoft.com/office/officeart/2005/8/layout/pyramid2"/>
    <dgm:cxn modelId="{4682A194-15A3-4569-9DB0-DC433ABB31BA}" type="presParOf" srcId="{E063AA2C-4510-439F-A4B1-DFD86845EA46}" destId="{4B1831F8-D077-40E2-AA43-4E3D4067F89F}" srcOrd="0" destOrd="0" presId="urn:microsoft.com/office/officeart/2005/8/layout/pyramid2"/>
    <dgm:cxn modelId="{51CEF297-DB41-4F6D-8C8E-5180D1669138}" type="presParOf" srcId="{E063AA2C-4510-439F-A4B1-DFD86845EA46}" destId="{21CE8410-2A23-4F8E-91F6-C96F99CAD248}" srcOrd="1" destOrd="0" presId="urn:microsoft.com/office/officeart/2005/8/layout/pyramid2"/>
    <dgm:cxn modelId="{940B32D1-E1AB-43CB-8795-AC3E6CA8D42E}" type="presParOf" srcId="{E063AA2C-4510-439F-A4B1-DFD86845EA46}" destId="{B4429D22-0500-42FA-9000-D9E17D3537C1}" srcOrd="2" destOrd="0" presId="urn:microsoft.com/office/officeart/2005/8/layout/pyramid2"/>
    <dgm:cxn modelId="{3D65ADA4-1144-4753-A863-91867D4A3726}" type="presParOf" srcId="{E063AA2C-4510-439F-A4B1-DFD86845EA46}" destId="{41CFDB00-BDD8-41AE-A9FC-32F37D4E119B}" srcOrd="3" destOrd="0" presId="urn:microsoft.com/office/officeart/2005/8/layout/pyramid2"/>
    <dgm:cxn modelId="{F8918E3E-40DF-406A-B8C7-74B8D71C0ABA}" type="presParOf" srcId="{E063AA2C-4510-439F-A4B1-DFD86845EA46}" destId="{831CC9CD-433E-4936-B4D5-991E64FFFEEC}" srcOrd="4" destOrd="0" presId="urn:microsoft.com/office/officeart/2005/8/layout/pyramid2"/>
    <dgm:cxn modelId="{FD2E6443-1743-495B-97AD-EA1BC3EBCFC5}"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352,2</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–376,9</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2028 жыл – 403,3</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5258"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7455"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6413"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6E26E5C3-45D1-47A6-ACEE-0A0CCEBD3A1F}" type="presOf" srcId="{A9A1123D-4872-4E6E-A9BD-A5B92F3A5CA9}" destId="{B4429D22-0500-42FA-9000-D9E17D3537C1}" srcOrd="0" destOrd="0" presId="urn:microsoft.com/office/officeart/2005/8/layout/pyramid2"/>
    <dgm:cxn modelId="{9759E22F-CA8A-482E-B1E1-A03F3BD2EB41}"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A269DA1C-5EEA-4165-A470-DA0F9610D79D}"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F7E86D3-314E-44F8-A70B-E6034A7D06FC}" type="presOf" srcId="{B48AD8FB-E4AB-48F4-A752-D82CCB6634F8}" destId="{831CC9CD-433E-4936-B4D5-991E64FFFEEC}" srcOrd="0" destOrd="0" presId="urn:microsoft.com/office/officeart/2005/8/layout/pyramid2"/>
    <dgm:cxn modelId="{38CA3160-86F3-4265-851C-24C7283683CE}" type="presParOf" srcId="{C7CBC296-D76B-47EA-AFBA-F5BD5F4124DB}" destId="{84872534-8612-4087-A06F-DB9304776EAA}" srcOrd="0" destOrd="0" presId="urn:microsoft.com/office/officeart/2005/8/layout/pyramid2"/>
    <dgm:cxn modelId="{A6377F26-7FA4-452A-8B4B-CA9808E8506C}" type="presParOf" srcId="{C7CBC296-D76B-47EA-AFBA-F5BD5F4124DB}" destId="{E063AA2C-4510-439F-A4B1-DFD86845EA46}" srcOrd="1" destOrd="0" presId="urn:microsoft.com/office/officeart/2005/8/layout/pyramid2"/>
    <dgm:cxn modelId="{53195C64-89C1-496E-B008-907C15A5FAA2}" type="presParOf" srcId="{E063AA2C-4510-439F-A4B1-DFD86845EA46}" destId="{4B1831F8-D077-40E2-AA43-4E3D4067F89F}" srcOrd="0" destOrd="0" presId="urn:microsoft.com/office/officeart/2005/8/layout/pyramid2"/>
    <dgm:cxn modelId="{58E2CEB7-FA7B-452D-AD6E-3DD3F652C744}" type="presParOf" srcId="{E063AA2C-4510-439F-A4B1-DFD86845EA46}" destId="{21CE8410-2A23-4F8E-91F6-C96F99CAD248}" srcOrd="1" destOrd="0" presId="urn:microsoft.com/office/officeart/2005/8/layout/pyramid2"/>
    <dgm:cxn modelId="{C6B8FD98-6CCE-4EE6-A459-54E8CF4CFEE0}" type="presParOf" srcId="{E063AA2C-4510-439F-A4B1-DFD86845EA46}" destId="{B4429D22-0500-42FA-9000-D9E17D3537C1}" srcOrd="2" destOrd="0" presId="urn:microsoft.com/office/officeart/2005/8/layout/pyramid2"/>
    <dgm:cxn modelId="{6DCFFC13-6D30-4533-800A-D803C06CB5F8}" type="presParOf" srcId="{E063AA2C-4510-439F-A4B1-DFD86845EA46}" destId="{41CFDB00-BDD8-41AE-A9FC-32F37D4E119B}" srcOrd="3" destOrd="0" presId="urn:microsoft.com/office/officeart/2005/8/layout/pyramid2"/>
    <dgm:cxn modelId="{D0BECDA9-4F65-4866-8059-396A93733D81}" type="presParOf" srcId="{E063AA2C-4510-439F-A4B1-DFD86845EA46}" destId="{831CC9CD-433E-4936-B4D5-991E64FFFEEC}" srcOrd="4" destOrd="0" presId="urn:microsoft.com/office/officeart/2005/8/layout/pyramid2"/>
    <dgm:cxn modelId="{76063AC1-05FB-4953-8D8C-8C2055C766A9}"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10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10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10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21AC0E67-E28A-467E-9522-F6C5C480E422}" type="presOf" srcId="{14B45953-FDA0-4AF6-B1D6-78700A15E015}" destId="{C7CBC296-D76B-47EA-AFBA-F5BD5F4124DB}" srcOrd="0" destOrd="0" presId="urn:microsoft.com/office/officeart/2005/8/layout/pyramid2"/>
    <dgm:cxn modelId="{C75F7EBC-C44E-4623-84D5-0B0B6D03FBB7}"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79CA6213-CEF3-41E7-8F82-7FB48A691DD1}" type="presOf" srcId="{A9A1123D-4872-4E6E-A9BD-A5B92F3A5CA9}" destId="{B4429D22-0500-42FA-9000-D9E17D3537C1}" srcOrd="0" destOrd="0" presId="urn:microsoft.com/office/officeart/2005/8/layout/pyramid2"/>
    <dgm:cxn modelId="{1B114BDD-44AE-48CF-9036-5C6373F4A0EB}" type="presOf" srcId="{390E4B67-35DA-4271-A37D-400B32D75263}" destId="{4B1831F8-D077-40E2-AA43-4E3D4067F89F}"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B4E70B51-F69A-4EF6-B9E1-8AD22F53A864}" type="presParOf" srcId="{C7CBC296-D76B-47EA-AFBA-F5BD5F4124DB}" destId="{84872534-8612-4087-A06F-DB9304776EAA}" srcOrd="0" destOrd="0" presId="urn:microsoft.com/office/officeart/2005/8/layout/pyramid2"/>
    <dgm:cxn modelId="{93633E58-9D1B-47B1-8D29-072797467F03}" type="presParOf" srcId="{C7CBC296-D76B-47EA-AFBA-F5BD5F4124DB}" destId="{E063AA2C-4510-439F-A4B1-DFD86845EA46}" srcOrd="1" destOrd="0" presId="urn:microsoft.com/office/officeart/2005/8/layout/pyramid2"/>
    <dgm:cxn modelId="{D4C9ECFD-6DD4-4CE8-A1E1-659DCB2D7734}" type="presParOf" srcId="{E063AA2C-4510-439F-A4B1-DFD86845EA46}" destId="{4B1831F8-D077-40E2-AA43-4E3D4067F89F}" srcOrd="0" destOrd="0" presId="urn:microsoft.com/office/officeart/2005/8/layout/pyramid2"/>
    <dgm:cxn modelId="{9D2720EE-18C1-4662-8242-A4FB39B32A26}" type="presParOf" srcId="{E063AA2C-4510-439F-A4B1-DFD86845EA46}" destId="{21CE8410-2A23-4F8E-91F6-C96F99CAD248}" srcOrd="1" destOrd="0" presId="urn:microsoft.com/office/officeart/2005/8/layout/pyramid2"/>
    <dgm:cxn modelId="{1EF7DAB4-B471-4163-A514-98F9E03097F5}" type="presParOf" srcId="{E063AA2C-4510-439F-A4B1-DFD86845EA46}" destId="{B4429D22-0500-42FA-9000-D9E17D3537C1}" srcOrd="2" destOrd="0" presId="urn:microsoft.com/office/officeart/2005/8/layout/pyramid2"/>
    <dgm:cxn modelId="{73052B36-66E4-41F0-A2B9-9F368E8C0261}" type="presParOf" srcId="{E063AA2C-4510-439F-A4B1-DFD86845EA46}" destId="{41CFDB00-BDD8-41AE-A9FC-32F37D4E119B}" srcOrd="3" destOrd="0" presId="urn:microsoft.com/office/officeart/2005/8/layout/pyramid2"/>
    <dgm:cxn modelId="{6196ADCF-FD77-4C2A-B9C1-359168B44E11}" type="presParOf" srcId="{E063AA2C-4510-439F-A4B1-DFD86845EA46}" destId="{831CC9CD-433E-4936-B4D5-991E64FFFEEC}" srcOrd="4" destOrd="0" presId="urn:microsoft.com/office/officeart/2005/8/layout/pyramid2"/>
    <dgm:cxn modelId="{8C00F7D7-3136-4DC1-8D51-8EC7D91EF598}"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a:t>
          </a:r>
          <a:r>
            <a:rPr lang="kk-KZ" sz="2000" b="1" dirty="0" smtClean="0">
              <a:latin typeface="Times New Roman" pitchFamily="18" charset="0"/>
              <a:cs typeface="Times New Roman" pitchFamily="18" charset="0"/>
            </a:rPr>
            <a:t>325,3</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–237,6</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2028 жыл – 237,6</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0211"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82840"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76246"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76302"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0DC8F9C2-61AE-4130-BA72-70DC90C77BD6}" type="presOf" srcId="{B48AD8FB-E4AB-48F4-A752-D82CCB6634F8}" destId="{831CC9CD-433E-4936-B4D5-991E64FFFEEC}" srcOrd="0" destOrd="0" presId="urn:microsoft.com/office/officeart/2005/8/layout/pyramid2"/>
    <dgm:cxn modelId="{FCCED299-749E-425F-8523-3E6EB12D41A2}" type="presOf" srcId="{390E4B67-35DA-4271-A37D-400B32D75263}" destId="{4B1831F8-D077-40E2-AA43-4E3D4067F89F}" srcOrd="0" destOrd="0" presId="urn:microsoft.com/office/officeart/2005/8/layout/pyramid2"/>
    <dgm:cxn modelId="{49157E77-DEF6-4200-8253-6D6E81561716}" type="presOf" srcId="{A9A1123D-4872-4E6E-A9BD-A5B92F3A5CA9}" destId="{B4429D22-0500-42FA-9000-D9E17D3537C1}" srcOrd="0" destOrd="0" presId="urn:microsoft.com/office/officeart/2005/8/layout/pyramid2"/>
    <dgm:cxn modelId="{5F9189AD-D34A-42AD-9D5D-AF8B5C6ADAFB}"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977C167A-8C93-449D-9F65-3AFBD2A628AF}" srcId="{14B45953-FDA0-4AF6-B1D6-78700A15E015}" destId="{390E4B67-35DA-4271-A37D-400B32D75263}" srcOrd="0" destOrd="0" parTransId="{DCE9A89E-CCEB-4163-B409-79BB791FA5B9}" sibTransId="{10391837-66A8-42E3-9B8F-F20D629CE47C}"/>
    <dgm:cxn modelId="{C25B3CA4-D957-4D28-8686-EC6CE27FB416}" type="presParOf" srcId="{C7CBC296-D76B-47EA-AFBA-F5BD5F4124DB}" destId="{84872534-8612-4087-A06F-DB9304776EAA}" srcOrd="0" destOrd="0" presId="urn:microsoft.com/office/officeart/2005/8/layout/pyramid2"/>
    <dgm:cxn modelId="{D879EA84-43FB-4344-988F-31A0FBF017BD}" type="presParOf" srcId="{C7CBC296-D76B-47EA-AFBA-F5BD5F4124DB}" destId="{E063AA2C-4510-439F-A4B1-DFD86845EA46}" srcOrd="1" destOrd="0" presId="urn:microsoft.com/office/officeart/2005/8/layout/pyramid2"/>
    <dgm:cxn modelId="{2CD08CB2-6BD5-4153-8D48-B8A584AC3BBC}" type="presParOf" srcId="{E063AA2C-4510-439F-A4B1-DFD86845EA46}" destId="{4B1831F8-D077-40E2-AA43-4E3D4067F89F}" srcOrd="0" destOrd="0" presId="urn:microsoft.com/office/officeart/2005/8/layout/pyramid2"/>
    <dgm:cxn modelId="{E658EA65-3CDB-4379-9F1C-03CF99D75281}" type="presParOf" srcId="{E063AA2C-4510-439F-A4B1-DFD86845EA46}" destId="{21CE8410-2A23-4F8E-91F6-C96F99CAD248}" srcOrd="1" destOrd="0" presId="urn:microsoft.com/office/officeart/2005/8/layout/pyramid2"/>
    <dgm:cxn modelId="{3FEEA58A-06B3-4BA5-BBB2-69C6982F74CA}" type="presParOf" srcId="{E063AA2C-4510-439F-A4B1-DFD86845EA46}" destId="{B4429D22-0500-42FA-9000-D9E17D3537C1}" srcOrd="2" destOrd="0" presId="urn:microsoft.com/office/officeart/2005/8/layout/pyramid2"/>
    <dgm:cxn modelId="{A471608E-48A2-4EA2-9555-9ACA54C53DB1}" type="presParOf" srcId="{E063AA2C-4510-439F-A4B1-DFD86845EA46}" destId="{41CFDB00-BDD8-41AE-A9FC-32F37D4E119B}" srcOrd="3" destOrd="0" presId="urn:microsoft.com/office/officeart/2005/8/layout/pyramid2"/>
    <dgm:cxn modelId="{C0B71E77-E94D-4096-9E30-8C058EF5FE1A}" type="presParOf" srcId="{E063AA2C-4510-439F-A4B1-DFD86845EA46}" destId="{831CC9CD-433E-4936-B4D5-991E64FFFEEC}" srcOrd="4" destOrd="0" presId="urn:microsoft.com/office/officeart/2005/8/layout/pyramid2"/>
    <dgm:cxn modelId="{8E4594E1-FF81-4A4B-9261-D2DBAC992C44}"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1</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C1BE8DB5-0D4A-4F54-BAE6-0C55CFA8A757}" type="presOf" srcId="{14B45953-FDA0-4AF6-B1D6-78700A15E015}" destId="{C7CBC296-D76B-47EA-AFBA-F5BD5F4124DB}" srcOrd="0" destOrd="0" presId="urn:microsoft.com/office/officeart/2005/8/layout/pyramid2"/>
    <dgm:cxn modelId="{D734698D-FA48-4D06-8D71-8A42B155ED7A}" type="presOf" srcId="{390E4B67-35DA-4271-A37D-400B32D75263}" destId="{4B1831F8-D077-40E2-AA43-4E3D4067F89F}" srcOrd="0" destOrd="0" presId="urn:microsoft.com/office/officeart/2005/8/layout/pyramid2"/>
    <dgm:cxn modelId="{3792F1DA-5E9A-436E-89EA-24495DB472E3}" type="presOf" srcId="{A9A1123D-4872-4E6E-A9BD-A5B92F3A5CA9}" destId="{B4429D22-0500-42FA-9000-D9E17D3537C1}"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8E97AD92-90A4-424A-9100-A5559765A96A}"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4B1D24C8-01F3-4F9D-9F61-E08403BCD6B6}" type="presParOf" srcId="{C7CBC296-D76B-47EA-AFBA-F5BD5F4124DB}" destId="{84872534-8612-4087-A06F-DB9304776EAA}" srcOrd="0" destOrd="0" presId="urn:microsoft.com/office/officeart/2005/8/layout/pyramid2"/>
    <dgm:cxn modelId="{01BC4469-BF6B-4A3D-9591-C5C9045DE882}" type="presParOf" srcId="{C7CBC296-D76B-47EA-AFBA-F5BD5F4124DB}" destId="{E063AA2C-4510-439F-A4B1-DFD86845EA46}" srcOrd="1" destOrd="0" presId="urn:microsoft.com/office/officeart/2005/8/layout/pyramid2"/>
    <dgm:cxn modelId="{AFA43DD0-358A-4D46-8F8A-C5E25DE5EE4F}" type="presParOf" srcId="{E063AA2C-4510-439F-A4B1-DFD86845EA46}" destId="{4B1831F8-D077-40E2-AA43-4E3D4067F89F}" srcOrd="0" destOrd="0" presId="urn:microsoft.com/office/officeart/2005/8/layout/pyramid2"/>
    <dgm:cxn modelId="{A078F57E-D045-4908-8B8A-25CE6F33EC46}" type="presParOf" srcId="{E063AA2C-4510-439F-A4B1-DFD86845EA46}" destId="{21CE8410-2A23-4F8E-91F6-C96F99CAD248}" srcOrd="1" destOrd="0" presId="urn:microsoft.com/office/officeart/2005/8/layout/pyramid2"/>
    <dgm:cxn modelId="{9A41AFBE-1E18-43BF-ACC4-AF30832B466E}" type="presParOf" srcId="{E063AA2C-4510-439F-A4B1-DFD86845EA46}" destId="{B4429D22-0500-42FA-9000-D9E17D3537C1}" srcOrd="2" destOrd="0" presId="urn:microsoft.com/office/officeart/2005/8/layout/pyramid2"/>
    <dgm:cxn modelId="{F239AE19-D285-4F91-ACBA-E1FD8FA610B3}" type="presParOf" srcId="{E063AA2C-4510-439F-A4B1-DFD86845EA46}" destId="{41CFDB00-BDD8-41AE-A9FC-32F37D4E119B}" srcOrd="3" destOrd="0" presId="urn:microsoft.com/office/officeart/2005/8/layout/pyramid2"/>
    <dgm:cxn modelId="{FE8DF117-A8B2-480F-820B-C226B1F7CED9}" type="presParOf" srcId="{E063AA2C-4510-439F-A4B1-DFD86845EA46}" destId="{831CC9CD-433E-4936-B4D5-991E64FFFEEC}" srcOrd="4" destOrd="0" presId="urn:microsoft.com/office/officeart/2005/8/layout/pyramid2"/>
    <dgm:cxn modelId="{F5038804-8683-4798-A711-AF19A9206B3E}"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52039"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15 бірл.</a:t>
          </a:r>
          <a:endParaRPr lang="ru-RU" sz="2000" b="1" kern="1200" dirty="0">
            <a:latin typeface="Times New Roman" pitchFamily="18" charset="0"/>
            <a:cs typeface="Times New Roman" pitchFamily="18" charset="0"/>
          </a:endParaRPr>
        </a:p>
      </dsp:txBody>
      <dsp:txXfrm>
        <a:off x="954141" y="253381"/>
        <a:ext cx="2754259" cy="596597"/>
      </dsp:txXfrm>
    </dsp:sp>
    <dsp:sp modelId="{B4429D22-0500-42FA-9000-D9E17D3537C1}">
      <dsp:nvSpPr>
        <dsp:cNvPr id="0" name=""/>
        <dsp:cNvSpPr/>
      </dsp:nvSpPr>
      <dsp:spPr>
        <a:xfrm>
          <a:off x="987298" y="924553"/>
          <a:ext cx="2687945" cy="596597"/>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15 бірл.</a:t>
          </a:r>
          <a:endParaRPr lang="ru-RU" sz="2000" b="1" kern="1200" dirty="0">
            <a:latin typeface="Times New Roman" pitchFamily="18" charset="0"/>
            <a:cs typeface="Times New Roman" pitchFamily="18" charset="0"/>
          </a:endParaRPr>
        </a:p>
      </dsp:txBody>
      <dsp:txXfrm>
        <a:off x="987298" y="924553"/>
        <a:ext cx="2687945" cy="596597"/>
      </dsp:txXfrm>
    </dsp:sp>
    <dsp:sp modelId="{831CC9CD-433E-4936-B4D5-991E64FFFEEC}">
      <dsp:nvSpPr>
        <dsp:cNvPr id="0" name=""/>
        <dsp:cNvSpPr/>
      </dsp:nvSpPr>
      <dsp:spPr>
        <a:xfrm>
          <a:off x="987289" y="1595726"/>
          <a:ext cx="2687961" cy="596597"/>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15 бірл.</a:t>
          </a:r>
          <a:endParaRPr lang="ru-RU" sz="2000" b="1" kern="1200" dirty="0">
            <a:latin typeface="Times New Roman" pitchFamily="18" charset="0"/>
            <a:cs typeface="Times New Roman" pitchFamily="18" charset="0"/>
          </a:endParaRPr>
        </a:p>
      </dsp:txBody>
      <dsp:txXfrm>
        <a:off x="987289" y="1595726"/>
        <a:ext cx="2687961" cy="59659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377962"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365673" y="288032"/>
          <a:ext cx="2250567"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2026 жыл – </a:t>
          </a:r>
          <a:r>
            <a:rPr lang="kk-KZ" sz="1800" b="1" kern="1200" dirty="0" smtClean="0">
              <a:latin typeface="Times New Roman" pitchFamily="18" charset="0"/>
              <a:cs typeface="Times New Roman" pitchFamily="18" charset="0"/>
            </a:rPr>
            <a:t>77,0</a:t>
          </a:r>
          <a:endParaRPr lang="ru-RU" sz="1800" b="1" kern="1200" dirty="0">
            <a:latin typeface="Times New Roman" pitchFamily="18" charset="0"/>
            <a:cs typeface="Times New Roman" pitchFamily="18" charset="0"/>
          </a:endParaRPr>
        </a:p>
      </dsp:txBody>
      <dsp:txXfrm>
        <a:off x="1365673" y="288032"/>
        <a:ext cx="2250567" cy="596597"/>
      </dsp:txXfrm>
    </dsp:sp>
    <dsp:sp modelId="{B4429D22-0500-42FA-9000-D9E17D3537C1}">
      <dsp:nvSpPr>
        <dsp:cNvPr id="0" name=""/>
        <dsp:cNvSpPr/>
      </dsp:nvSpPr>
      <dsp:spPr>
        <a:xfrm>
          <a:off x="1349782" y="924553"/>
          <a:ext cx="2214822"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2027 жыл  – 70,0</a:t>
          </a:r>
          <a:endParaRPr lang="ru-RU" sz="1800" b="1" kern="1200" dirty="0">
            <a:latin typeface="Times New Roman" pitchFamily="18" charset="0"/>
            <a:cs typeface="Times New Roman" pitchFamily="18" charset="0"/>
          </a:endParaRPr>
        </a:p>
      </dsp:txBody>
      <dsp:txXfrm>
        <a:off x="1349782" y="924553"/>
        <a:ext cx="2214822" cy="596597"/>
      </dsp:txXfrm>
    </dsp:sp>
    <dsp:sp modelId="{831CC9CD-433E-4936-B4D5-991E64FFFEEC}">
      <dsp:nvSpPr>
        <dsp:cNvPr id="0" name=""/>
        <dsp:cNvSpPr/>
      </dsp:nvSpPr>
      <dsp:spPr>
        <a:xfrm>
          <a:off x="1374609" y="1595726"/>
          <a:ext cx="216516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2028 жыл  – 70,5</a:t>
          </a:r>
          <a:endParaRPr lang="ru-RU" sz="1800" b="1" kern="1200" dirty="0">
            <a:latin typeface="Times New Roman" pitchFamily="18" charset="0"/>
            <a:cs typeface="Times New Roman" pitchFamily="18" charset="0"/>
          </a:endParaRPr>
        </a:p>
      </dsp:txBody>
      <dsp:txXfrm>
        <a:off x="1374609" y="1595726"/>
        <a:ext cx="2165168" cy="59659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402243"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348283" y="298862"/>
          <a:ext cx="2151244" cy="59659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–14,0</a:t>
          </a:r>
          <a:endParaRPr lang="ru-RU" sz="2000" b="1" kern="1200" dirty="0">
            <a:latin typeface="Times New Roman" pitchFamily="18" charset="0"/>
            <a:cs typeface="Times New Roman" pitchFamily="18" charset="0"/>
          </a:endParaRPr>
        </a:p>
      </dsp:txBody>
      <dsp:txXfrm>
        <a:off x="1348283" y="298862"/>
        <a:ext cx="2151244" cy="596597"/>
      </dsp:txXfrm>
    </dsp:sp>
    <dsp:sp modelId="{B4429D22-0500-42FA-9000-D9E17D3537C1}">
      <dsp:nvSpPr>
        <dsp:cNvPr id="0" name=""/>
        <dsp:cNvSpPr/>
      </dsp:nvSpPr>
      <dsp:spPr>
        <a:xfrm>
          <a:off x="1396347" y="1008113"/>
          <a:ext cx="2236724" cy="59659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15,4</a:t>
          </a:r>
          <a:endParaRPr lang="ru-RU" sz="2000" b="1" kern="1200" dirty="0">
            <a:latin typeface="Times New Roman" pitchFamily="18" charset="0"/>
            <a:cs typeface="Times New Roman" pitchFamily="18" charset="0"/>
          </a:endParaRPr>
        </a:p>
      </dsp:txBody>
      <dsp:txXfrm>
        <a:off x="1396347" y="1008113"/>
        <a:ext cx="2236724" cy="596597"/>
      </dsp:txXfrm>
    </dsp:sp>
    <dsp:sp modelId="{831CC9CD-433E-4936-B4D5-991E64FFFEEC}">
      <dsp:nvSpPr>
        <dsp:cNvPr id="0" name=""/>
        <dsp:cNvSpPr/>
      </dsp:nvSpPr>
      <dsp:spPr>
        <a:xfrm>
          <a:off x="1349667" y="1656183"/>
          <a:ext cx="2270487"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 2028 жыл – 16,9</a:t>
          </a:r>
          <a:endParaRPr lang="ru-RU" sz="2000" b="1" kern="1200" dirty="0">
            <a:latin typeface="Times New Roman" pitchFamily="18" charset="0"/>
            <a:cs typeface="Times New Roman" pitchFamily="18" charset="0"/>
          </a:endParaRPr>
        </a:p>
      </dsp:txBody>
      <dsp:txXfrm>
        <a:off x="1349667" y="1656183"/>
        <a:ext cx="2270487" cy="59659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99493"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156272" y="253381"/>
          <a:ext cx="2444904" cy="59659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723.</a:t>
          </a:r>
          <a:endParaRPr lang="ru-RU" sz="2000" b="1" kern="1200" dirty="0">
            <a:latin typeface="Times New Roman" pitchFamily="18" charset="0"/>
            <a:cs typeface="Times New Roman" pitchFamily="18" charset="0"/>
          </a:endParaRPr>
        </a:p>
      </dsp:txBody>
      <dsp:txXfrm>
        <a:off x="1156272" y="253381"/>
        <a:ext cx="2444904" cy="596597"/>
      </dsp:txXfrm>
    </dsp:sp>
    <dsp:sp modelId="{B4429D22-0500-42FA-9000-D9E17D3537C1}">
      <dsp:nvSpPr>
        <dsp:cNvPr id="0" name=""/>
        <dsp:cNvSpPr/>
      </dsp:nvSpPr>
      <dsp:spPr>
        <a:xfrm>
          <a:off x="1123934" y="936105"/>
          <a:ext cx="2518590" cy="59659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723.</a:t>
          </a:r>
          <a:endParaRPr lang="ru-RU" sz="2000" b="1" kern="1200" dirty="0">
            <a:latin typeface="Times New Roman" pitchFamily="18" charset="0"/>
            <a:cs typeface="Times New Roman" pitchFamily="18" charset="0"/>
          </a:endParaRPr>
        </a:p>
      </dsp:txBody>
      <dsp:txXfrm>
        <a:off x="1123934" y="936105"/>
        <a:ext cx="2518590" cy="596597"/>
      </dsp:txXfrm>
    </dsp:sp>
    <dsp:sp modelId="{831CC9CD-433E-4936-B4D5-991E64FFFEEC}">
      <dsp:nvSpPr>
        <dsp:cNvPr id="0" name=""/>
        <dsp:cNvSpPr/>
      </dsp:nvSpPr>
      <dsp:spPr>
        <a:xfrm>
          <a:off x="1096503" y="1595726"/>
          <a:ext cx="2564442"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723.</a:t>
          </a:r>
          <a:endParaRPr lang="ru-RU" sz="2000" b="1" kern="1200" dirty="0">
            <a:latin typeface="Times New Roman" pitchFamily="18" charset="0"/>
            <a:cs typeface="Times New Roman" pitchFamily="18" charset="0"/>
          </a:endParaRPr>
        </a:p>
      </dsp:txBody>
      <dsp:txXfrm>
        <a:off x="1096503" y="1595726"/>
        <a:ext cx="2564442" cy="596597"/>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30127"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834386" y="288032"/>
          <a:ext cx="295894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11,9</a:t>
          </a:r>
          <a:endParaRPr lang="ru-RU" sz="2000" b="1" kern="1200" dirty="0">
            <a:latin typeface="Times New Roman" pitchFamily="18" charset="0"/>
            <a:cs typeface="Times New Roman" pitchFamily="18" charset="0"/>
          </a:endParaRPr>
        </a:p>
      </dsp:txBody>
      <dsp:txXfrm>
        <a:off x="834386" y="288032"/>
        <a:ext cx="2958949" cy="596597"/>
      </dsp:txXfrm>
    </dsp:sp>
    <dsp:sp modelId="{B4429D22-0500-42FA-9000-D9E17D3537C1}">
      <dsp:nvSpPr>
        <dsp:cNvPr id="0" name=""/>
        <dsp:cNvSpPr/>
      </dsp:nvSpPr>
      <dsp:spPr>
        <a:xfrm>
          <a:off x="892295" y="936104"/>
          <a:ext cx="2803814"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13,1</a:t>
          </a:r>
          <a:endParaRPr lang="ru-RU" sz="2000" b="1" kern="1200" dirty="0">
            <a:latin typeface="Times New Roman" pitchFamily="18" charset="0"/>
            <a:cs typeface="Times New Roman" pitchFamily="18" charset="0"/>
          </a:endParaRPr>
        </a:p>
      </dsp:txBody>
      <dsp:txXfrm>
        <a:off x="892295" y="936104"/>
        <a:ext cx="2803814" cy="596597"/>
      </dsp:txXfrm>
    </dsp:sp>
    <dsp:sp modelId="{831CC9CD-433E-4936-B4D5-991E64FFFEEC}">
      <dsp:nvSpPr>
        <dsp:cNvPr id="0" name=""/>
        <dsp:cNvSpPr/>
      </dsp:nvSpPr>
      <dsp:spPr>
        <a:xfrm>
          <a:off x="892295" y="1656183"/>
          <a:ext cx="2841000"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14,4</a:t>
          </a:r>
          <a:endParaRPr lang="ru-RU" sz="2000" b="1" kern="1200" dirty="0">
            <a:latin typeface="Times New Roman" pitchFamily="18" charset="0"/>
            <a:cs typeface="Times New Roman" pitchFamily="18" charset="0"/>
          </a:endParaRPr>
        </a:p>
      </dsp:txBody>
      <dsp:txXfrm>
        <a:off x="892295" y="1656183"/>
        <a:ext cx="2841000" cy="596597"/>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51648" y="0"/>
          <a:ext cx="2664295" cy="2664295"/>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04620" y="267860"/>
          <a:ext cx="2490144"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4</a:t>
          </a:r>
          <a:endParaRPr lang="ru-RU" sz="2000" b="1" kern="1200" dirty="0">
            <a:latin typeface="Times New Roman" pitchFamily="18" charset="0"/>
            <a:cs typeface="Times New Roman" pitchFamily="18" charset="0"/>
          </a:endParaRPr>
        </a:p>
      </dsp:txBody>
      <dsp:txXfrm>
        <a:off x="1204620" y="267860"/>
        <a:ext cx="2490144" cy="630688"/>
      </dsp:txXfrm>
    </dsp:sp>
    <dsp:sp modelId="{B4429D22-0500-42FA-9000-D9E17D3537C1}">
      <dsp:nvSpPr>
        <dsp:cNvPr id="0" name=""/>
        <dsp:cNvSpPr/>
      </dsp:nvSpPr>
      <dsp:spPr>
        <a:xfrm>
          <a:off x="1208741" y="936104"/>
          <a:ext cx="2486022"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4</a:t>
          </a:r>
          <a:endParaRPr lang="ru-RU" sz="2000" b="1" kern="1200" dirty="0">
            <a:latin typeface="Times New Roman" pitchFamily="18" charset="0"/>
            <a:cs typeface="Times New Roman" pitchFamily="18" charset="0"/>
          </a:endParaRPr>
        </a:p>
      </dsp:txBody>
      <dsp:txXfrm>
        <a:off x="1208741" y="936104"/>
        <a:ext cx="2486022" cy="630688"/>
      </dsp:txXfrm>
    </dsp:sp>
    <dsp:sp modelId="{831CC9CD-433E-4936-B4D5-991E64FFFEEC}">
      <dsp:nvSpPr>
        <dsp:cNvPr id="0" name=""/>
        <dsp:cNvSpPr/>
      </dsp:nvSpPr>
      <dsp:spPr>
        <a:xfrm>
          <a:off x="1219201" y="1656184"/>
          <a:ext cx="2518199"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4</a:t>
          </a:r>
          <a:endParaRPr lang="ru-RU" sz="2000" b="1" kern="1200" dirty="0">
            <a:latin typeface="Times New Roman" pitchFamily="18" charset="0"/>
            <a:cs typeface="Times New Roman" pitchFamily="18" charset="0"/>
          </a:endParaRPr>
        </a:p>
      </dsp:txBody>
      <dsp:txXfrm>
        <a:off x="1219201" y="1656184"/>
        <a:ext cx="2518199" cy="630688"/>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42347" y="0"/>
          <a:ext cx="2520280" cy="2520280"/>
        </a:xfrm>
        <a:prstGeom prst="teardrop">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049880" y="288032"/>
          <a:ext cx="2628987"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a:t>
          </a:r>
          <a:r>
            <a:rPr lang="kk-KZ" sz="2000" b="1" kern="1200" dirty="0" smtClean="0">
              <a:latin typeface="Times New Roman" pitchFamily="18" charset="0"/>
              <a:cs typeface="Times New Roman" pitchFamily="18" charset="0"/>
            </a:rPr>
            <a:t>65,2</a:t>
          </a:r>
          <a:endParaRPr lang="ru-RU" sz="2000" b="1" kern="1200" dirty="0">
            <a:latin typeface="Times New Roman" pitchFamily="18" charset="0"/>
            <a:cs typeface="Times New Roman" pitchFamily="18" charset="0"/>
          </a:endParaRPr>
        </a:p>
      </dsp:txBody>
      <dsp:txXfrm>
        <a:off x="1049880" y="288032"/>
        <a:ext cx="2628987" cy="596597"/>
      </dsp:txXfrm>
    </dsp:sp>
    <dsp:sp modelId="{B4429D22-0500-42FA-9000-D9E17D3537C1}">
      <dsp:nvSpPr>
        <dsp:cNvPr id="0" name=""/>
        <dsp:cNvSpPr/>
      </dsp:nvSpPr>
      <dsp:spPr>
        <a:xfrm>
          <a:off x="1158590" y="936104"/>
          <a:ext cx="264785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19,0</a:t>
          </a:r>
          <a:endParaRPr lang="ru-RU" sz="2000" b="1" kern="1200" dirty="0">
            <a:latin typeface="Times New Roman" pitchFamily="18" charset="0"/>
            <a:cs typeface="Times New Roman" pitchFamily="18" charset="0"/>
          </a:endParaRPr>
        </a:p>
      </dsp:txBody>
      <dsp:txXfrm>
        <a:off x="1158590" y="936104"/>
        <a:ext cx="2647859" cy="596597"/>
      </dsp:txXfrm>
    </dsp:sp>
    <dsp:sp modelId="{831CC9CD-433E-4936-B4D5-991E64FFFEEC}">
      <dsp:nvSpPr>
        <dsp:cNvPr id="0" name=""/>
        <dsp:cNvSpPr/>
      </dsp:nvSpPr>
      <dsp:spPr>
        <a:xfrm>
          <a:off x="1033941" y="1595726"/>
          <a:ext cx="264785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20,9</a:t>
          </a:r>
          <a:endParaRPr lang="ru-RU" sz="2000" b="1" kern="1200" dirty="0">
            <a:latin typeface="Times New Roman" pitchFamily="18" charset="0"/>
            <a:cs typeface="Times New Roman" pitchFamily="18" charset="0"/>
          </a:endParaRPr>
        </a:p>
      </dsp:txBody>
      <dsp:txXfrm>
        <a:off x="1033941" y="1595726"/>
        <a:ext cx="2647859" cy="596597"/>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349081" y="0"/>
          <a:ext cx="2520280" cy="2520280"/>
        </a:xfrm>
        <a:prstGeom prst="teardrop">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45266" y="253381"/>
          <a:ext cx="2366091"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–6</a:t>
          </a:r>
          <a:endParaRPr lang="ru-RU" sz="2000" b="1" kern="1200" dirty="0">
            <a:latin typeface="Times New Roman" pitchFamily="18" charset="0"/>
            <a:cs typeface="Times New Roman" pitchFamily="18" charset="0"/>
          </a:endParaRPr>
        </a:p>
      </dsp:txBody>
      <dsp:txXfrm>
        <a:off x="1245266" y="253381"/>
        <a:ext cx="2366091" cy="596597"/>
      </dsp:txXfrm>
    </dsp:sp>
    <dsp:sp modelId="{B4429D22-0500-42FA-9000-D9E17D3537C1}">
      <dsp:nvSpPr>
        <dsp:cNvPr id="0" name=""/>
        <dsp:cNvSpPr/>
      </dsp:nvSpPr>
      <dsp:spPr>
        <a:xfrm>
          <a:off x="1381948" y="924553"/>
          <a:ext cx="209272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6</a:t>
          </a:r>
          <a:endParaRPr lang="ru-RU" sz="2000" b="1" kern="1200" dirty="0">
            <a:latin typeface="Times New Roman" pitchFamily="18" charset="0"/>
            <a:cs typeface="Times New Roman" pitchFamily="18" charset="0"/>
          </a:endParaRPr>
        </a:p>
      </dsp:txBody>
      <dsp:txXfrm>
        <a:off x="1381948" y="924553"/>
        <a:ext cx="2092728" cy="596597"/>
      </dsp:txXfrm>
    </dsp:sp>
    <dsp:sp modelId="{831CC9CD-433E-4936-B4D5-991E64FFFEEC}">
      <dsp:nvSpPr>
        <dsp:cNvPr id="0" name=""/>
        <dsp:cNvSpPr/>
      </dsp:nvSpPr>
      <dsp:spPr>
        <a:xfrm>
          <a:off x="1370988" y="1603263"/>
          <a:ext cx="209272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6</a:t>
          </a:r>
          <a:endParaRPr lang="ru-RU" sz="2000" b="1" kern="1200" dirty="0">
            <a:latin typeface="Times New Roman" pitchFamily="18" charset="0"/>
            <a:cs typeface="Times New Roman" pitchFamily="18" charset="0"/>
          </a:endParaRPr>
        </a:p>
      </dsp:txBody>
      <dsp:txXfrm>
        <a:off x="1370988" y="1603263"/>
        <a:ext cx="2092728" cy="596597"/>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5480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014180" y="288032"/>
          <a:ext cx="270722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352,2</a:t>
          </a:r>
          <a:endParaRPr lang="ru-RU" sz="2000" b="1" kern="1200" dirty="0">
            <a:latin typeface="Times New Roman" pitchFamily="18" charset="0"/>
            <a:cs typeface="Times New Roman" pitchFamily="18" charset="0"/>
          </a:endParaRPr>
        </a:p>
      </dsp:txBody>
      <dsp:txXfrm>
        <a:off x="1014180" y="288032"/>
        <a:ext cx="2707226" cy="596597"/>
      </dsp:txXfrm>
    </dsp:sp>
    <dsp:sp modelId="{B4429D22-0500-42FA-9000-D9E17D3537C1}">
      <dsp:nvSpPr>
        <dsp:cNvPr id="0" name=""/>
        <dsp:cNvSpPr/>
      </dsp:nvSpPr>
      <dsp:spPr>
        <a:xfrm>
          <a:off x="1005571" y="936104"/>
          <a:ext cx="2743217"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–376,9</a:t>
          </a:r>
          <a:endParaRPr lang="ru-RU" sz="2000" b="1" kern="1200" dirty="0">
            <a:latin typeface="Times New Roman" pitchFamily="18" charset="0"/>
            <a:cs typeface="Times New Roman" pitchFamily="18" charset="0"/>
          </a:endParaRPr>
        </a:p>
      </dsp:txBody>
      <dsp:txXfrm>
        <a:off x="1005571" y="936104"/>
        <a:ext cx="2743217" cy="596597"/>
      </dsp:txXfrm>
    </dsp:sp>
    <dsp:sp modelId="{831CC9CD-433E-4936-B4D5-991E64FFFEEC}">
      <dsp:nvSpPr>
        <dsp:cNvPr id="0" name=""/>
        <dsp:cNvSpPr/>
      </dsp:nvSpPr>
      <dsp:spPr>
        <a:xfrm>
          <a:off x="1014565" y="1584175"/>
          <a:ext cx="2726147"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403,3</a:t>
          </a:r>
          <a:endParaRPr lang="ru-RU" sz="2000" b="1" kern="1200" dirty="0">
            <a:latin typeface="Times New Roman" pitchFamily="18" charset="0"/>
            <a:cs typeface="Times New Roman" pitchFamily="18" charset="0"/>
          </a:endParaRPr>
        </a:p>
      </dsp:txBody>
      <dsp:txXfrm>
        <a:off x="1014565" y="1584175"/>
        <a:ext cx="2726147" cy="596597"/>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10</a:t>
          </a:r>
          <a:endParaRPr lang="ru-RU" sz="2000" b="1" kern="1200" dirty="0">
            <a:latin typeface="Times New Roman" pitchFamily="18" charset="0"/>
            <a:cs typeface="Times New Roman" pitchFamily="18" charset="0"/>
          </a:endParaRPr>
        </a:p>
      </dsp:txBody>
      <dsp:txXfrm>
        <a:off x="954141" y="253381"/>
        <a:ext cx="2754259" cy="596597"/>
      </dsp:txXfrm>
    </dsp:sp>
    <dsp:sp modelId="{B4429D22-0500-42FA-9000-D9E17D3537C1}">
      <dsp:nvSpPr>
        <dsp:cNvPr id="0" name=""/>
        <dsp:cNvSpPr/>
      </dsp:nvSpPr>
      <dsp:spPr>
        <a:xfrm>
          <a:off x="987298" y="924553"/>
          <a:ext cx="2687945"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10</a:t>
          </a:r>
          <a:endParaRPr lang="ru-RU" sz="2000" b="1" kern="1200" dirty="0">
            <a:latin typeface="Times New Roman" pitchFamily="18" charset="0"/>
            <a:cs typeface="Times New Roman" pitchFamily="18" charset="0"/>
          </a:endParaRPr>
        </a:p>
      </dsp:txBody>
      <dsp:txXfrm>
        <a:off x="987298" y="924553"/>
        <a:ext cx="2687945" cy="596597"/>
      </dsp:txXfrm>
    </dsp:sp>
    <dsp:sp modelId="{831CC9CD-433E-4936-B4D5-991E64FFFEEC}">
      <dsp:nvSpPr>
        <dsp:cNvPr id="0" name=""/>
        <dsp:cNvSpPr/>
      </dsp:nvSpPr>
      <dsp:spPr>
        <a:xfrm>
          <a:off x="929249" y="1587026"/>
          <a:ext cx="2687961"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10</a:t>
          </a:r>
          <a:endParaRPr lang="ru-RU" sz="2000" b="1" kern="1200" dirty="0">
            <a:latin typeface="Times New Roman" pitchFamily="18" charset="0"/>
            <a:cs typeface="Times New Roman" pitchFamily="18" charset="0"/>
          </a:endParaRPr>
        </a:p>
      </dsp:txBody>
      <dsp:txXfrm>
        <a:off x="929249" y="1587026"/>
        <a:ext cx="2687961" cy="596597"/>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807159" y="288032"/>
          <a:ext cx="2995251"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a:t>
          </a:r>
          <a:r>
            <a:rPr lang="kk-KZ" sz="2000" b="1" kern="1200" dirty="0" smtClean="0">
              <a:latin typeface="Times New Roman" pitchFamily="18" charset="0"/>
              <a:cs typeface="Times New Roman" pitchFamily="18" charset="0"/>
            </a:rPr>
            <a:t>325,3</a:t>
          </a:r>
          <a:endParaRPr lang="ru-RU" sz="2000" b="1" kern="1200" dirty="0">
            <a:latin typeface="Times New Roman" pitchFamily="18" charset="0"/>
            <a:cs typeface="Times New Roman" pitchFamily="18" charset="0"/>
          </a:endParaRPr>
        </a:p>
      </dsp:txBody>
      <dsp:txXfrm>
        <a:off x="807159" y="288032"/>
        <a:ext cx="2995251" cy="596597"/>
      </dsp:txXfrm>
    </dsp:sp>
    <dsp:sp modelId="{B4429D22-0500-42FA-9000-D9E17D3537C1}">
      <dsp:nvSpPr>
        <dsp:cNvPr id="0" name=""/>
        <dsp:cNvSpPr/>
      </dsp:nvSpPr>
      <dsp:spPr>
        <a:xfrm>
          <a:off x="870557" y="936104"/>
          <a:ext cx="2887230"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–237,6</a:t>
          </a:r>
          <a:endParaRPr lang="ru-RU" sz="2000" b="1" kern="1200" dirty="0">
            <a:latin typeface="Times New Roman" pitchFamily="18" charset="0"/>
            <a:cs typeface="Times New Roman" pitchFamily="18" charset="0"/>
          </a:endParaRPr>
        </a:p>
      </dsp:txBody>
      <dsp:txXfrm>
        <a:off x="870557" y="936104"/>
        <a:ext cx="2887230" cy="596597"/>
      </dsp:txXfrm>
    </dsp:sp>
    <dsp:sp modelId="{831CC9CD-433E-4936-B4D5-991E64FFFEEC}">
      <dsp:nvSpPr>
        <dsp:cNvPr id="0" name=""/>
        <dsp:cNvSpPr/>
      </dsp:nvSpPr>
      <dsp:spPr>
        <a:xfrm>
          <a:off x="870557" y="1584175"/>
          <a:ext cx="2888147"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237,6</a:t>
          </a:r>
          <a:endParaRPr lang="ru-RU" sz="2000" b="1" kern="1200" dirty="0">
            <a:latin typeface="Times New Roman" pitchFamily="18" charset="0"/>
            <a:cs typeface="Times New Roman" pitchFamily="18" charset="0"/>
          </a:endParaRPr>
        </a:p>
      </dsp:txBody>
      <dsp:txXfrm>
        <a:off x="870557" y="1584175"/>
        <a:ext cx="2888147" cy="596597"/>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a:t>
          </a:r>
          <a:endParaRPr lang="ru-RU" sz="2000" b="1" kern="1200" dirty="0">
            <a:latin typeface="Times New Roman" pitchFamily="18" charset="0"/>
            <a:cs typeface="Times New Roman" pitchFamily="18" charset="0"/>
          </a:endParaRPr>
        </a:p>
      </dsp:txBody>
      <dsp:txXfrm>
        <a:off x="954141" y="253381"/>
        <a:ext cx="2754259" cy="596597"/>
      </dsp:txXfrm>
    </dsp:sp>
    <dsp:sp modelId="{B4429D22-0500-42FA-9000-D9E17D3537C1}">
      <dsp:nvSpPr>
        <dsp:cNvPr id="0" name=""/>
        <dsp:cNvSpPr/>
      </dsp:nvSpPr>
      <dsp:spPr>
        <a:xfrm>
          <a:off x="987298" y="924553"/>
          <a:ext cx="2687945"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0</a:t>
          </a:r>
          <a:endParaRPr lang="ru-RU" sz="2000" b="1" kern="1200" dirty="0">
            <a:latin typeface="Times New Roman" pitchFamily="18" charset="0"/>
            <a:cs typeface="Times New Roman" pitchFamily="18" charset="0"/>
          </a:endParaRPr>
        </a:p>
      </dsp:txBody>
      <dsp:txXfrm>
        <a:off x="987298" y="924553"/>
        <a:ext cx="2687945" cy="596597"/>
      </dsp:txXfrm>
    </dsp:sp>
    <dsp:sp modelId="{831CC9CD-433E-4936-B4D5-991E64FFFEEC}">
      <dsp:nvSpPr>
        <dsp:cNvPr id="0" name=""/>
        <dsp:cNvSpPr/>
      </dsp:nvSpPr>
      <dsp:spPr>
        <a:xfrm>
          <a:off x="929249" y="1587026"/>
          <a:ext cx="2687961"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0</a:t>
          </a:r>
          <a:endParaRPr lang="ru-RU" sz="2000" b="1" kern="1200" dirty="0">
            <a:latin typeface="Times New Roman" pitchFamily="18" charset="0"/>
            <a:cs typeface="Times New Roman" pitchFamily="18" charset="0"/>
          </a:endParaRPr>
        </a:p>
      </dsp:txBody>
      <dsp:txXfrm>
        <a:off x="929249" y="1587026"/>
        <a:ext cx="2687961" cy="596597"/>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7EB9FF-FBFD-4F3C-8BAB-B7D333DB8EFE}" type="datetimeFigureOut">
              <a:rPr lang="ru-RU" smtClean="0"/>
              <a:pPr/>
              <a:t>18.10.2026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6D5749-CE58-49E9-A9EC-B89BEA5A9368}" type="slidenum">
              <a:rPr lang="ru-RU" smtClean="0"/>
              <a:pPr/>
              <a:t>‹#›</a:t>
            </a:fld>
            <a:endParaRPr lang="ru-RU"/>
          </a:p>
        </p:txBody>
      </p:sp>
    </p:spTree>
    <p:extLst>
      <p:ext uri="{BB962C8B-B14F-4D97-AF65-F5344CB8AC3E}">
        <p14:creationId xmlns:p14="http://schemas.microsoft.com/office/powerpoint/2010/main" xmlns="" val="1577544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microsoft.com/office/2007/relationships/diagramDrawing" Target="../diagrams/drawing9.xml"/><Relationship Id="rId13" Type="http://schemas.microsoft.com/office/2007/relationships/diagramDrawing" Target="../diagrams/drawing10.xml"/><Relationship Id="rId3" Type="http://schemas.openxmlformats.org/officeDocument/2006/relationships/image" Target="../media/image11.png"/><Relationship Id="rId7" Type="http://schemas.openxmlformats.org/officeDocument/2006/relationships/diagramColors" Target="../diagrams/colors9.xml"/><Relationship Id="rId12" Type="http://schemas.openxmlformats.org/officeDocument/2006/relationships/diagramColors" Target="../diagrams/colors10.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9.xml"/><Relationship Id="rId11" Type="http://schemas.openxmlformats.org/officeDocument/2006/relationships/diagramQuickStyle" Target="../diagrams/quickStyle10.xml"/><Relationship Id="rId5" Type="http://schemas.openxmlformats.org/officeDocument/2006/relationships/diagramLayout" Target="../diagrams/layout9.xml"/><Relationship Id="rId10" Type="http://schemas.openxmlformats.org/officeDocument/2006/relationships/diagramLayout" Target="../diagrams/layout10.xml"/><Relationship Id="rId4" Type="http://schemas.openxmlformats.org/officeDocument/2006/relationships/diagramData" Target="../diagrams/data9.xml"/><Relationship Id="rId9" Type="http://schemas.openxmlformats.org/officeDocument/2006/relationships/diagramData" Target="../diagrams/data10.xml"/><Relationship Id="rId1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microsoft.com/office/2007/relationships/diagramDrawing" Target="../diagrams/drawing11.xml"/><Relationship Id="rId13" Type="http://schemas.microsoft.com/office/2007/relationships/diagramDrawing" Target="../diagrams/drawing12.xml"/><Relationship Id="rId3" Type="http://schemas.openxmlformats.org/officeDocument/2006/relationships/image" Target="../media/image11.png"/><Relationship Id="rId7" Type="http://schemas.openxmlformats.org/officeDocument/2006/relationships/diagramColors" Target="../diagrams/colors11.xml"/><Relationship Id="rId12" Type="http://schemas.openxmlformats.org/officeDocument/2006/relationships/diagramColors" Target="../diagrams/colors12.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1.xml"/><Relationship Id="rId11" Type="http://schemas.openxmlformats.org/officeDocument/2006/relationships/diagramQuickStyle" Target="../diagrams/quickStyle12.xml"/><Relationship Id="rId5" Type="http://schemas.openxmlformats.org/officeDocument/2006/relationships/diagramLayout" Target="../diagrams/layout11.xml"/><Relationship Id="rId10" Type="http://schemas.openxmlformats.org/officeDocument/2006/relationships/diagramLayout" Target="../diagrams/layout12.xml"/><Relationship Id="rId4" Type="http://schemas.openxmlformats.org/officeDocument/2006/relationships/diagramData" Target="../diagrams/data11.xml"/><Relationship Id="rId9" Type="http://schemas.openxmlformats.org/officeDocument/2006/relationships/diagramData" Target="../diagrams/data12.xml"/><Relationship Id="rId1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1"/>
            <a:ext cx="9143999" cy="6858001"/>
          </a:xfrm>
          <a:prstGeom prst="rect">
            <a:avLst/>
          </a:prstGeom>
          <a:noFill/>
          <a:ln w="9525">
            <a:noFill/>
            <a:miter lim="800000"/>
            <a:headEnd/>
            <a:tailEnd/>
          </a:ln>
        </p:spPr>
      </p:pic>
      <p:sp>
        <p:nvSpPr>
          <p:cNvPr id="7" name="Прямоугольник 6"/>
          <p:cNvSpPr/>
          <p:nvPr/>
        </p:nvSpPr>
        <p:spPr>
          <a:xfrm>
            <a:off x="2267744" y="116632"/>
            <a:ext cx="6408712" cy="1200329"/>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kk-KZ" sz="2400" b="1" dirty="0">
                <a:ln w="11430"/>
                <a:solidFill>
                  <a:schemeClr val="tx1"/>
                </a:solidFill>
                <a:latin typeface="Times New Roman" panose="02020603050405020304" pitchFamily="18" charset="0"/>
                <a:cs typeface="Times New Roman" panose="02020603050405020304" pitchFamily="18" charset="0"/>
              </a:rPr>
              <a:t>Қарасай</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ауданының</a:t>
            </a:r>
            <a:r>
              <a:rPr lang="ru-RU" sz="2400" b="1" dirty="0">
                <a:ln w="11430"/>
                <a:solidFill>
                  <a:schemeClr val="tx1"/>
                </a:solidFill>
                <a:latin typeface="Times New Roman" panose="02020603050405020304" pitchFamily="18" charset="0"/>
                <a:cs typeface="Times New Roman" panose="02020603050405020304" pitchFamily="18" charset="0"/>
              </a:rPr>
              <a:t> </a:t>
            </a:r>
            <a:r>
              <a:rPr lang="kk-KZ" sz="2400" b="1" dirty="0" smtClean="0">
                <a:ln w="11430"/>
                <a:solidFill>
                  <a:schemeClr val="tx1"/>
                </a:solidFill>
                <a:latin typeface="Times New Roman" panose="02020603050405020304" pitchFamily="18" charset="0"/>
                <a:cs typeface="Times New Roman" panose="02020603050405020304" pitchFamily="18" charset="0"/>
              </a:rPr>
              <a:t>Ұмтыл </a:t>
            </a:r>
            <a:r>
              <a:rPr lang="ru-RU" sz="2400" b="1" dirty="0" err="1" smtClean="0">
                <a:ln w="11430"/>
                <a:solidFill>
                  <a:schemeClr val="tx1"/>
                </a:solidFill>
                <a:latin typeface="Times New Roman" panose="02020603050405020304" pitchFamily="18" charset="0"/>
                <a:cs typeface="Times New Roman" panose="02020603050405020304" pitchFamily="18" charset="0"/>
              </a:rPr>
              <a:t>ауылдық</a:t>
            </a:r>
            <a:r>
              <a:rPr lang="ru-RU" sz="2400" b="1" dirty="0" smtClean="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округінің</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smtClean="0">
                <a:ln w="11430"/>
                <a:solidFill>
                  <a:schemeClr val="tx1"/>
                </a:solidFill>
                <a:latin typeface="Times New Roman" panose="02020603050405020304" pitchFamily="18" charset="0"/>
                <a:cs typeface="Times New Roman" panose="02020603050405020304" pitchFamily="18" charset="0"/>
              </a:rPr>
              <a:t>2026-2028 </a:t>
            </a:r>
            <a:r>
              <a:rPr lang="ru-RU" sz="2400" b="1" dirty="0" err="1">
                <a:ln w="11430"/>
                <a:solidFill>
                  <a:schemeClr val="tx1"/>
                </a:solidFill>
                <a:latin typeface="Times New Roman" panose="02020603050405020304" pitchFamily="18" charset="0"/>
                <a:cs typeface="Times New Roman" panose="02020603050405020304" pitchFamily="18" charset="0"/>
              </a:rPr>
              <a:t>жылдарға</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арналған</a:t>
            </a:r>
            <a:r>
              <a:rPr lang="ru-RU" sz="2400" b="1" dirty="0">
                <a:ln w="11430"/>
                <a:solidFill>
                  <a:schemeClr val="tx1"/>
                </a:solidFill>
                <a:latin typeface="Times New Roman" panose="02020603050405020304" pitchFamily="18" charset="0"/>
                <a:cs typeface="Times New Roman" panose="02020603050405020304" pitchFamily="18" charset="0"/>
              </a:rPr>
              <a:t> АЗАМАТТЫҚ БЮДЖЕТІ</a:t>
            </a:r>
            <a:endParaRPr lang="ru-RU" sz="2400" b="1" dirty="0">
              <a:solidFill>
                <a:schemeClr val="tx1"/>
              </a:solidFill>
              <a:latin typeface="Times New Roman" pitchFamily="18" charset="0"/>
              <a:cs typeface="Times New Roman" pitchFamily="18" charset="0"/>
            </a:endParaRPr>
          </a:p>
        </p:txBody>
      </p:sp>
      <p:pic>
        <p:nvPicPr>
          <p:cNvPr id="13" name="Рисунок 1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xmlns="" val="0"/>
              </a:ext>
            </a:extLst>
          </a:blip>
          <a:stretch>
            <a:fillRect/>
          </a:stretch>
        </p:blipFill>
        <p:spPr>
          <a:xfrm>
            <a:off x="755576" y="5445224"/>
            <a:ext cx="1548680" cy="1296513"/>
          </a:xfrm>
          <a:prstGeom prst="rect">
            <a:avLst/>
          </a:prstGeom>
          <a:effectLst>
            <a:innerShdw blurRad="63500" dist="50800" dir="16200000">
              <a:prstClr val="black">
                <a:alpha val="50000"/>
              </a:prstClr>
            </a:innerShdw>
          </a:effectLst>
        </p:spPr>
        <p:style>
          <a:lnRef idx="0">
            <a:schemeClr val="accent5"/>
          </a:lnRef>
          <a:fillRef idx="3">
            <a:schemeClr val="accent5"/>
          </a:fillRef>
          <a:effectRef idx="3">
            <a:schemeClr val="accent5"/>
          </a:effectRef>
          <a:fontRef idx="minor">
            <a:schemeClr val="lt1"/>
          </a:fontRef>
        </p:style>
      </p:pic>
      <p:sp>
        <p:nvSpPr>
          <p:cNvPr id="14" name="Скругленная прямоугольная выноска 13"/>
          <p:cNvSpPr/>
          <p:nvPr/>
        </p:nvSpPr>
        <p:spPr>
          <a:xfrm>
            <a:off x="1071538" y="3643314"/>
            <a:ext cx="4786346" cy="2428892"/>
          </a:xfrm>
          <a:prstGeom prst="wedgeRoundRectCallout">
            <a:avLst>
              <a:gd name="adj1" fmla="val -44069"/>
              <a:gd name="adj2" fmla="val 80480"/>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r>
              <a:rPr lang="kk-KZ" sz="1400" b="1" dirty="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Округ бюджеті Қарасай аудандық мәслихатының 2025 жылғы 31 желтоқсандағы "Қарасай ауданының 2026-2028 жылдарға арналған бюджеті туралы" № 48-3 шешімімен бекітілген Қарасай </a:t>
            </a:r>
            <a:r>
              <a:rPr lang="kk-KZ" sz="1400" b="1" dirty="0">
                <a:latin typeface="Times New Roman" panose="02020603050405020304" pitchFamily="18" charset="0"/>
                <a:cs typeface="Times New Roman" panose="02020603050405020304" pitchFamily="18" charset="0"/>
              </a:rPr>
              <a:t>ауданының</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Ұмтыл </a:t>
            </a:r>
            <a:r>
              <a:rPr lang="kk-KZ" sz="1400" b="1" dirty="0">
                <a:latin typeface="Times New Roman" panose="02020603050405020304" pitchFamily="18" charset="0"/>
                <a:cs typeface="Times New Roman" panose="02020603050405020304" pitchFamily="18" charset="0"/>
              </a:rPr>
              <a:t>ауылдық округі</a:t>
            </a:r>
            <a:endParaRPr lang="ru-RU" sz="1400" dirty="0">
              <a:latin typeface="Times New Roman" panose="02020603050405020304" pitchFamily="18" charset="0"/>
              <a:cs typeface="Times New Roman" panose="02020603050405020304" pitchFamily="18" charset="0"/>
            </a:endParaRPr>
          </a:p>
          <a:p>
            <a:r>
              <a:rPr lang="kk-KZ" sz="1400" b="1" dirty="0">
                <a:latin typeface="Times New Roman" panose="02020603050405020304" pitchFamily="18" charset="0"/>
                <a:cs typeface="Times New Roman" panose="02020603050405020304" pitchFamily="18" charset="0"/>
              </a:rPr>
              <a:t>әкімі аппараты ММ-нің әкімінің</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2025 </a:t>
            </a:r>
            <a:r>
              <a:rPr lang="kk-KZ" sz="1400" b="1" dirty="0">
                <a:latin typeface="Times New Roman" panose="02020603050405020304" pitchFamily="18" charset="0"/>
                <a:cs typeface="Times New Roman" panose="02020603050405020304" pitchFamily="18" charset="0"/>
              </a:rPr>
              <a:t>жылғы </a:t>
            </a:r>
            <a:r>
              <a:rPr lang="kk-KZ" sz="1400" b="1" dirty="0" smtClean="0">
                <a:latin typeface="Times New Roman" panose="02020603050405020304" pitchFamily="18" charset="0"/>
                <a:cs typeface="Times New Roman" panose="02020603050405020304" pitchFamily="18" charset="0"/>
              </a:rPr>
              <a:t> 31желтоқсанындағы</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№12-145 ӨНҚ </a:t>
            </a:r>
            <a:r>
              <a:rPr lang="kk-KZ" sz="1400" b="1" dirty="0">
                <a:latin typeface="Times New Roman" panose="02020603050405020304" pitchFamily="18" charset="0"/>
                <a:cs typeface="Times New Roman" panose="02020603050405020304" pitchFamily="18" charset="0"/>
              </a:rPr>
              <a:t>өкімімен бекітілді </a:t>
            </a:r>
            <a:endParaRPr lang="kk-KZ" sz="1400" b="1" dirty="0" smtClean="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 69-ө н/қ 02.06.2026ж өзгертілді</a:t>
            </a:r>
            <a:endParaRPr lang="ru-RU" sz="1400" b="1" dirty="0">
              <a:latin typeface="Times New Roman" pitchFamily="18" charset="0"/>
              <a:cs typeface="Times New Roman" pitchFamily="18" charset="0"/>
            </a:endParaRPr>
          </a:p>
        </p:txBody>
      </p:sp>
      <p:pic>
        <p:nvPicPr>
          <p:cNvPr id="8" name="Picture 1" descr="C:\Users\xxx\Desktop\Биржан\фото\калкан-7\Coat_of_Arms_of_Karasay_District.svg.png"/>
          <p:cNvPicPr>
            <a:picLocks noChangeAspect="1" noChangeArrowheads="1"/>
          </p:cNvPicPr>
          <p:nvPr/>
        </p:nvPicPr>
        <p:blipFill>
          <a:blip r:embed="rId4" cstate="print"/>
          <a:srcRect/>
          <a:stretch>
            <a:fillRect/>
          </a:stretch>
        </p:blipFill>
        <p:spPr bwMode="auto">
          <a:xfrm>
            <a:off x="0" y="0"/>
            <a:ext cx="2304256" cy="2122729"/>
          </a:xfrm>
          <a:prstGeom prst="rect">
            <a:avLst/>
          </a:prstGeom>
          <a:noFill/>
        </p:spPr>
      </p:pic>
    </p:spTree>
    <p:extLst>
      <p:ext uri="{BB962C8B-B14F-4D97-AF65-F5344CB8AC3E}">
        <p14:creationId xmlns:p14="http://schemas.microsoft.com/office/powerpoint/2010/main" xmlns="" val="1001603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p14="http://schemas.microsoft.com/office/powerpoint/2010/main" xmlns="" val="1599012452"/>
              </p:ext>
            </p:extLst>
          </p:nvPr>
        </p:nvGraphicFramePr>
        <p:xfrm>
          <a:off x="0" y="0"/>
          <a:ext cx="9144000" cy="6885384"/>
        </p:xfrm>
        <a:graphic>
          <a:graphicData uri="http://schemas.openxmlformats.org/drawingml/2006/table">
            <a:tbl>
              <a:tblPr>
                <a:tableStyleId>{21E4AEA4-8DFA-4A89-87EB-49C32662AFE0}</a:tableStyleId>
              </a:tblPr>
              <a:tblGrid>
                <a:gridCol w="2153483">
                  <a:extLst>
                    <a:ext uri="{9D8B030D-6E8A-4147-A177-3AD203B41FA5}">
                      <a16:colId xmlns:a16="http://schemas.microsoft.com/office/drawing/2014/main" xmlns="" val="20000"/>
                    </a:ext>
                  </a:extLst>
                </a:gridCol>
                <a:gridCol w="6990517">
                  <a:extLst>
                    <a:ext uri="{9D8B030D-6E8A-4147-A177-3AD203B41FA5}">
                      <a16:colId xmlns:a16="http://schemas.microsoft.com/office/drawing/2014/main" xmlns="" val="20001"/>
                    </a:ext>
                  </a:extLst>
                </a:gridCol>
              </a:tblGrid>
              <a:tr h="1830915">
                <a:tc gridSpan="2">
                  <a:txBody>
                    <a:bodyPr/>
                    <a:lstStyle/>
                    <a:p>
                      <a:pPr marL="135890" algn="ctr">
                        <a:lnSpc>
                          <a:spcPct val="115000"/>
                        </a:lnSpc>
                        <a:spcAft>
                          <a:spcPts val="0"/>
                        </a:spcAft>
                      </a:pPr>
                      <a:r>
                        <a:rPr lang="ru-RU" sz="2000" b="1" u="sng" dirty="0" smtClean="0">
                          <a:solidFill>
                            <a:schemeClr val="tx1"/>
                          </a:solidFill>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ru-RU" sz="2000" b="1" u="none" dirty="0" smtClean="0">
                          <a:solidFill>
                            <a:schemeClr val="tx1"/>
                          </a:solidFill>
                          <a:effectLst/>
                          <a:latin typeface="Times New Roman" pitchFamily="18" charset="0"/>
                          <a:cs typeface="Times New Roman" pitchFamily="18" charset="0"/>
                        </a:rPr>
                        <a:t>     001 </a:t>
                      </a:r>
                      <a:r>
                        <a:rPr lang="ru-RU" sz="2800" b="1" u="none" dirty="0" smtClean="0">
                          <a:effectLst/>
                          <a:latin typeface="Times New Roman" pitchFamily="18" charset="0"/>
                          <a:cs typeface="Times New Roman" pitchFamily="18" charset="0"/>
                        </a:rPr>
                        <a:t>«</a:t>
                      </a:r>
                      <a:r>
                        <a:rPr lang="kk-KZ" sz="2400" b="1" u="sng" kern="1200" dirty="0" smtClean="0">
                          <a:solidFill>
                            <a:schemeClr val="dk1"/>
                          </a:solidFill>
                          <a:effectLst/>
                          <a:latin typeface="Times New Roman" panose="02020603050405020304" pitchFamily="18" charset="0"/>
                          <a:ea typeface="+mn-ea"/>
                          <a:cs typeface="Times New Roman" panose="02020603050405020304" pitchFamily="18" charset="0"/>
                        </a:rPr>
                        <a:t>Аудандық маңызы бар қала, ауыл, кент, ауылдық округ әкімінің қызметін қамтамасыз ету жөніндегі қызметтер</a:t>
                      </a:r>
                      <a:r>
                        <a:rPr lang="kk-KZ" sz="2800" b="1" u="sng"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28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5400000" scaled="1"/>
                      <a:tileRect/>
                    </a:gradFill>
                  </a:tcPr>
                </a:tc>
                <a:tc hMerge="1">
                  <a:txBody>
                    <a:bodyPr/>
                    <a:lstStyle/>
                    <a:p>
                      <a:endParaRPr lang="ru-RU"/>
                    </a:p>
                  </a:txBody>
                  <a:tcPr/>
                </a:tc>
                <a:extLst>
                  <a:ext uri="{0D108BD9-81ED-4DB2-BD59-A6C34878D82A}">
                    <a16:rowId xmlns:a16="http://schemas.microsoft.com/office/drawing/2014/main" xmlns="" val="10000"/>
                  </a:ext>
                </a:extLst>
              </a:tr>
              <a:tr h="1527125">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мақсаты:</a:t>
                      </a:r>
                      <a:endParaRPr lang="ru-RU" sz="20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u="none" kern="1200" dirty="0" smtClean="0">
                          <a:solidFill>
                            <a:schemeClr val="dk1"/>
                          </a:solidFill>
                          <a:effectLst/>
                          <a:latin typeface="Times New Roman" panose="02020603050405020304" pitchFamily="18" charset="0"/>
                          <a:ea typeface="+mn-ea"/>
                          <a:cs typeface="Times New Roman" panose="02020603050405020304" pitchFamily="18" charset="0"/>
                        </a:rPr>
                        <a:t>Ауылдық округ әкімі аппаратының қызметінің тиімділігін, ауылдық округ әкімі аппаратының жұмыс сапасын бағалау көрсеткіштерін оңтайландыру.     </a:t>
                      </a:r>
                      <a:endParaRPr lang="ru-RU" sz="16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1600" b="1" u="none" kern="1200" dirty="0" smtClean="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xmlns="" val="10001"/>
                  </a:ext>
                </a:extLst>
              </a:tr>
              <a:tr h="3527344">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сипаттамасы (негіздемесі):</a:t>
                      </a:r>
                      <a:endParaRPr lang="ru-RU" sz="20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20955" marR="66040" algn="ctr">
                        <a:lnSpc>
                          <a:spcPct val="115000"/>
                        </a:lnSpc>
                        <a:spcAft>
                          <a:spcPts val="1000"/>
                        </a:spcAft>
                      </a:pPr>
                      <a:r>
                        <a:rPr lang="kk-KZ" sz="1800" u="sng" kern="1200" dirty="0" smtClean="0">
                          <a:solidFill>
                            <a:schemeClr val="dk1"/>
                          </a:solidFill>
                          <a:latin typeface="Times New Roman" pitchFamily="18" charset="0"/>
                          <a:ea typeface="+mn-ea"/>
                          <a:cs typeface="Times New Roman" pitchFamily="18" charset="0"/>
                        </a:rPr>
                        <a:t>Ауылдық округ әкімінің келісімшарт бойынша 10 бірлік және 5 бірлік қызметкерлерімен жұмысын қамтамасыз ету. Ауылдық округ әкімінің жұмысын ұйымдастырушылық және құқықтық жағын қамтамасыз ету. Аудан әкімі аппаратына жүктелген функциялардың уақтылы және сапалы орындалуы</a:t>
                      </a:r>
                      <a:r>
                        <a:rPr lang="kk-KZ" sz="1800" kern="1200" dirty="0" smtClean="0">
                          <a:solidFill>
                            <a:schemeClr val="dk1"/>
                          </a:solidFill>
                          <a:latin typeface="Times New Roman" pitchFamily="18" charset="0"/>
                          <a:ea typeface="+mn-ea"/>
                          <a:cs typeface="Times New Roman" pitchFamily="18" charset="0"/>
                        </a:rPr>
                        <a:t>. </a:t>
                      </a:r>
                      <a:r>
                        <a:rPr lang="kk-KZ" sz="1800" u="sng" kern="1200" dirty="0" smtClean="0">
                          <a:solidFill>
                            <a:schemeClr val="dk1"/>
                          </a:solidFill>
                          <a:latin typeface="Times New Roman" pitchFamily="18" charset="0"/>
                          <a:ea typeface="+mn-ea"/>
                          <a:cs typeface="Times New Roman" pitchFamily="18" charset="0"/>
                        </a:rPr>
                        <a:t>Бюджеттің орындалуы барысында пайда болған мәселелерді шешу үшін бюджеттің атқарылуы бойынша жоғары тұрған органға уақытылы ұсыныс енгізу және  бюджеттің атқарылуы бойынша жоғары тұрған органға жергілікті бюджеттердің орындалуы бойынша аналитикалық ақпаратты жедел түрде ұсыну, аудан бюджетінің уақытылы және тиімді орындалуы</a:t>
                      </a:r>
                      <a:endParaRPr lang="ru-RU" sz="1600" b="1" u="none" dirty="0" smtClean="0">
                        <a:effectLst/>
                        <a:latin typeface="Times New Roman" pitchFamily="18" charset="0"/>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xmlns="" val="10002"/>
                  </a:ext>
                </a:extLst>
              </a:tr>
            </a:tbl>
          </a:graphicData>
        </a:graphic>
      </p:graphicFrame>
      <p:sp>
        <p:nvSpPr>
          <p:cNvPr id="7" name="Нашивка 6"/>
          <p:cNvSpPr/>
          <p:nvPr/>
        </p:nvSpPr>
        <p:spPr>
          <a:xfrm>
            <a:off x="107504" y="764704"/>
            <a:ext cx="504056" cy="360039"/>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xmlns="" val="2373329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672408" cy="646331"/>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sp>
        <p:nvSpPr>
          <p:cNvPr id="10" name="Прямоугольник 9"/>
          <p:cNvSpPr/>
          <p:nvPr/>
        </p:nvSpPr>
        <p:spPr>
          <a:xfrm>
            <a:off x="5145226" y="306311"/>
            <a:ext cx="3672408" cy="68480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 </a:t>
            </a:r>
            <a:r>
              <a:rPr lang="ru-RU" b="1" spc="-21" dirty="0" err="1" smtClean="0">
                <a:solidFill>
                  <a:srgbClr val="000000"/>
                </a:solidFill>
                <a:latin typeface="Times New Roman" pitchFamily="18" charset="0"/>
                <a:cs typeface="Times New Roman" pitchFamily="18" charset="0"/>
              </a:rPr>
              <a:t>көрсеткіштері:</a:t>
            </a: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21" dirty="0" smtClean="0">
                <a:solidFill>
                  <a:srgbClr val="000000"/>
                </a:solidFill>
                <a:latin typeface="Times New Roman" pitchFamily="18" charset="0"/>
                <a:cs typeface="Times New Roman" pitchFamily="18" charset="0"/>
              </a:rPr>
              <a:t>(</a:t>
            </a:r>
            <a:r>
              <a:rPr lang="ru-RU" b="1" spc="-1" dirty="0" err="1" smtClean="0">
                <a:solidFill>
                  <a:srgbClr val="000000"/>
                </a:solidFill>
                <a:latin typeface="Times New Roman" pitchFamily="18" charset="0"/>
                <a:cs typeface="Times New Roman" pitchFamily="18" charset="0"/>
              </a:rPr>
              <a:t>Бөлімнің</a:t>
            </a:r>
            <a:r>
              <a:rPr lang="ru-RU" b="1" spc="-1" dirty="0" smtClean="0">
                <a:solidFill>
                  <a:srgbClr val="000000"/>
                </a:solidFill>
                <a:latin typeface="Times New Roman" pitchFamily="18" charset="0"/>
                <a:cs typeface="Times New Roman" pitchFamily="18" charset="0"/>
              </a:rPr>
              <a:t> штат саны )</a:t>
            </a:r>
            <a:endParaRPr lang="ru-RU" b="1" spc="-1" dirty="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1643120935"/>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xmlns="" val="470687179"/>
              </p:ext>
            </p:extLst>
          </p:nvPr>
        </p:nvGraphicFramePr>
        <p:xfrm>
          <a:off x="395536" y="4293096"/>
          <a:ext cx="8388448" cy="2286000"/>
        </p:xfrm>
        <a:graphic>
          <a:graphicData uri="http://schemas.openxmlformats.org/drawingml/2006/table">
            <a:tbl>
              <a:tblPr>
                <a:tableStyleId>{21E4AEA4-8DFA-4A89-87EB-49C32662AFE0}</a:tableStyleId>
              </a:tblPr>
              <a:tblGrid>
                <a:gridCol w="3808583">
                  <a:extLst>
                    <a:ext uri="{9D8B030D-6E8A-4147-A177-3AD203B41FA5}">
                      <a16:colId xmlns:a16="http://schemas.microsoft.com/office/drawing/2014/main" xmlns="" val="20000"/>
                    </a:ext>
                  </a:extLst>
                </a:gridCol>
                <a:gridCol w="4579865">
                  <a:extLst>
                    <a:ext uri="{9D8B030D-6E8A-4147-A177-3AD203B41FA5}">
                      <a16:colId xmlns:a16="http://schemas.microsoft.com/office/drawing/2014/main" xmlns="" val="20001"/>
                    </a:ext>
                  </a:extLst>
                </a:gridCol>
              </a:tblGrid>
              <a:tr h="2195736">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r>
                        <a:rPr lang="kk-KZ" sz="1200" u="sng" kern="1200" dirty="0" smtClean="0">
                          <a:solidFill>
                            <a:schemeClr val="dk1"/>
                          </a:solidFill>
                          <a:effectLst/>
                          <a:latin typeface="Times New Roman" panose="02020603050405020304" pitchFamily="18" charset="0"/>
                          <a:ea typeface="+mn-ea"/>
                          <a:cs typeface="Times New Roman" panose="02020603050405020304" pitchFamily="18" charset="0"/>
                        </a:rPr>
                        <a:t>Ауылдық округ әкімінің 10 бірлік және келісімшарт бойынша  5 бірлік қызметкерлерімен жұмысын қамтамасыз ету. Ауылдық округ әкімінің жұмысын ұйымдастырушылық және құқықтық жағын қамтамасыз ету. Аудан әкімі аппаратына жүктелген функциялардың уақытылы және сапалы орындалуы. Бюджеттің орындалуы барысында пайда болған мәселелерді шешу үшін бюджеттің атқарылуы бойынша жоғары тұрған органға уақытылы ұсыныс енгізу және бюджеттің атқарылуы бойынша жоғары тұрған органға уақытылы ұсыныс енгізу және бюджеттің атқарылуы бойынша жоғары тұрған органға жергілікті бюджеттердің орындалуы бойынша аналитикалық ақпаратты жедел түрде ұсыну, аудан бюджетінің уақытылы  және тиімді орындалуы.</a:t>
                      </a:r>
                      <a:endParaRPr lang="ru-RU" sz="1200"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xmlns="" val="10000"/>
                  </a:ext>
                </a:extLst>
              </a:tr>
            </a:tbl>
          </a:graphicData>
        </a:graphic>
      </p:graphicFrame>
      <p:graphicFrame>
        <p:nvGraphicFramePr>
          <p:cNvPr id="14" name="Схема 13"/>
          <p:cNvGraphicFramePr/>
          <p:nvPr>
            <p:extLst>
              <p:ext uri="{D42A27DB-BD31-4B8C-83A1-F6EECF244321}">
                <p14:modId xmlns:p14="http://schemas.microsoft.com/office/powerpoint/2010/main" xmlns="" val="1625634857"/>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xmlns="" val="1001482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p14="http://schemas.microsoft.com/office/powerpoint/2010/main" xmlns="" val="3894981177"/>
              </p:ext>
            </p:extLst>
          </p:nvPr>
        </p:nvGraphicFramePr>
        <p:xfrm>
          <a:off x="323528" y="332657"/>
          <a:ext cx="8640960" cy="2969646"/>
        </p:xfrm>
        <a:graphic>
          <a:graphicData uri="http://schemas.openxmlformats.org/drawingml/2006/table">
            <a:tbl>
              <a:tblPr>
                <a:tableStyleId>{21E4AEA4-8DFA-4A89-87EB-49C32662AFE0}</a:tableStyleId>
              </a:tblPr>
              <a:tblGrid>
                <a:gridCol w="3923230">
                  <a:extLst>
                    <a:ext uri="{9D8B030D-6E8A-4147-A177-3AD203B41FA5}">
                      <a16:colId xmlns:a16="http://schemas.microsoft.com/office/drawing/2014/main" xmlns="" val="20000"/>
                    </a:ext>
                  </a:extLst>
                </a:gridCol>
                <a:gridCol w="4717730">
                  <a:extLst>
                    <a:ext uri="{9D8B030D-6E8A-4147-A177-3AD203B41FA5}">
                      <a16:colId xmlns:a16="http://schemas.microsoft.com/office/drawing/2014/main" xmlns="" val="20001"/>
                    </a:ext>
                  </a:extLst>
                </a:gridCol>
              </a:tblGrid>
              <a:tr h="830670">
                <a:tc gridSpan="2">
                  <a:txBody>
                    <a:bodyPr/>
                    <a:lstStyle/>
                    <a:p>
                      <a:pPr marL="135890" algn="ctr">
                        <a:lnSpc>
                          <a:spcPct val="115000"/>
                        </a:lnSpc>
                        <a:spcAft>
                          <a:spcPts val="0"/>
                        </a:spcAft>
                      </a:pPr>
                      <a:r>
                        <a:rPr lang="ru-RU" sz="18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008 «Елді мекендердегі көшелерді жарықтандыру» </a:t>
                      </a:r>
                      <a:endParaRPr lang="ru-RU" sz="20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49305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 </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20955" marR="66040" algn="ctr">
                        <a:lnSpc>
                          <a:spcPct val="115000"/>
                        </a:lnSpc>
                        <a:spcAft>
                          <a:spcPts val="0"/>
                        </a:spcAft>
                      </a:pPr>
                      <a:r>
                        <a:rPr lang="kk-KZ" sz="1800" u="none" kern="1200" dirty="0" smtClean="0">
                          <a:solidFill>
                            <a:schemeClr val="dk1"/>
                          </a:solidFill>
                          <a:effectLst/>
                          <a:latin typeface="Times New Roman" panose="02020603050405020304" pitchFamily="18" charset="0"/>
                          <a:ea typeface="+mn-ea"/>
                          <a:cs typeface="Times New Roman" panose="02020603050405020304" pitchFamily="18" charset="0"/>
                        </a:rPr>
                        <a:t>Елді мекендердегі көшелерді жарықтандыру</a:t>
                      </a: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1800"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xmlns="" val="10001"/>
                  </a:ext>
                </a:extLst>
              </a:tr>
              <a:tr h="62048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 </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kk-KZ" sz="1800" u="none" kern="1200" dirty="0" smtClean="0">
                          <a:solidFill>
                            <a:schemeClr val="dk1"/>
                          </a:solidFill>
                          <a:effectLst/>
                          <a:latin typeface="Times New Roman" panose="02020603050405020304" pitchFamily="18" charset="0"/>
                          <a:ea typeface="+mn-ea"/>
                          <a:cs typeface="Times New Roman" panose="02020603050405020304" pitchFamily="18" charset="0"/>
                        </a:rPr>
                        <a:t> Қолданыстағы сым желілерінің және электр энергиясын есепке алу құрылғыларының техникалық жағдайын сақтап, олардың техникалық күйіне қойылатын талаптарға сәйкес, электр энергиясын тұтыну режимдерін сақтау.</a:t>
                      </a:r>
                      <a:endParaRPr lang="ru-RU" sz="1800"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1043608" y="620688"/>
            <a:ext cx="504056"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xmlns="" val="3413393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8" name="Схема 7"/>
          <p:cNvGraphicFramePr/>
          <p:nvPr>
            <p:extLst>
              <p:ext uri="{D42A27DB-BD31-4B8C-83A1-F6EECF244321}">
                <p14:modId xmlns:p14="http://schemas.microsoft.com/office/powerpoint/2010/main" xmlns="" val="1151389967"/>
              </p:ext>
            </p:extLst>
          </p:nvPr>
        </p:nvGraphicFramePr>
        <p:xfrm>
          <a:off x="223324" y="1772816"/>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367340" y="529457"/>
            <a:ext cx="3672408" cy="113107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sz="1400" b="1" spc="-21" dirty="0" err="1">
                <a:solidFill>
                  <a:srgbClr val="000000"/>
                </a:solidFill>
                <a:latin typeface="Times New Roman" pitchFamily="18" charset="0"/>
                <a:cs typeface="Times New Roman" pitchFamily="18" charset="0"/>
              </a:rPr>
              <a:t>Бюджеттік</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бағдарлама</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бойынша</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шығыстар</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млн.теңге</a:t>
            </a:r>
            <a:r>
              <a:rPr lang="ru-RU" sz="1400" b="1" spc="-21" dirty="0">
                <a:solidFill>
                  <a:srgbClr val="000000"/>
                </a:solidFill>
                <a:latin typeface="Times New Roman" pitchFamily="18" charset="0"/>
                <a:cs typeface="Times New Roman" pitchFamily="18" charset="0"/>
              </a:rPr>
              <a:t>)</a:t>
            </a:r>
          </a:p>
          <a:p>
            <a:pPr marL="91440" algn="ctr">
              <a:lnSpc>
                <a:spcPct val="100000"/>
              </a:lnSpc>
              <a:spcBef>
                <a:spcPts val="334"/>
              </a:spcBef>
            </a:pPr>
            <a:endParaRPr lang="ru-RU" sz="1400" b="1" spc="-1" dirty="0">
              <a:latin typeface="Times New Roman" pitchFamily="18" charset="0"/>
              <a:cs typeface="Times New Roman" pitchFamily="18" charset="0"/>
            </a:endParaRPr>
          </a:p>
        </p:txBody>
      </p:sp>
      <p:sp>
        <p:nvSpPr>
          <p:cNvPr id="10" name="Прямоугольник 9"/>
          <p:cNvSpPr/>
          <p:nvPr/>
        </p:nvSpPr>
        <p:spPr>
          <a:xfrm>
            <a:off x="4860032" y="510221"/>
            <a:ext cx="3672408" cy="153888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spcBef>
                <a:spcPts val="334"/>
              </a:spcBef>
            </a:pPr>
            <a:r>
              <a:rPr lang="kk-KZ" sz="1400" b="1" dirty="0" smtClean="0">
                <a:latin typeface="Times New Roman" pitchFamily="18" charset="0"/>
                <a:cs typeface="Times New Roman" pitchFamily="18" charset="0"/>
              </a:rPr>
              <a:t>Тікелей нәтиже көрсеткіштері:</a:t>
            </a:r>
          </a:p>
          <a:p>
            <a:pPr marL="91440" algn="ctr">
              <a:spcBef>
                <a:spcPts val="334"/>
              </a:spcBef>
            </a:pPr>
            <a:r>
              <a:rPr lang="kk-KZ" sz="1400" dirty="0" smtClean="0">
                <a:latin typeface="Times New Roman" panose="02020603050405020304" pitchFamily="18" charset="0"/>
                <a:cs typeface="Times New Roman" panose="02020603050405020304" pitchFamily="18" charset="0"/>
              </a:rPr>
              <a:t>Ауылдық </a:t>
            </a:r>
            <a:r>
              <a:rPr lang="kk-KZ" sz="1400" dirty="0">
                <a:latin typeface="Times New Roman" panose="02020603050405020304" pitchFamily="18" charset="0"/>
                <a:cs typeface="Times New Roman" panose="02020603050405020304" pitchFamily="18" charset="0"/>
              </a:rPr>
              <a:t>округтің көше жарықтандыру желісін ұсыну және қызмет көрсету</a:t>
            </a:r>
            <a:endParaRPr lang="ru-RU" sz="1400" dirty="0">
              <a:latin typeface="Times New Roman" panose="02020603050405020304" pitchFamily="18" charset="0"/>
              <a:ea typeface="Times New Roman" panose="02020603050405020304" pitchFamily="18" charset="0"/>
              <a:cs typeface="Times New Roman" panose="02020603050405020304" pitchFamily="18" charset="0"/>
            </a:endParaRPr>
          </a:p>
          <a:p>
            <a:pPr marL="91440" algn="ctr">
              <a:spcBef>
                <a:spcPts val="334"/>
              </a:spcBef>
            </a:pPr>
            <a:endParaRPr lang="kk-KZ" sz="1400" b="1" dirty="0" smtClean="0">
              <a:latin typeface="Times New Roman" pitchFamily="18" charset="0"/>
              <a:cs typeface="Times New Roman" pitchFamily="18" charset="0"/>
            </a:endParaRPr>
          </a:p>
          <a:p>
            <a:pPr marL="91440" algn="ctr">
              <a:spcBef>
                <a:spcPts val="334"/>
              </a:spcBef>
            </a:pPr>
            <a:endParaRPr lang="kk-KZ" sz="1400" b="1" dirty="0" smtClean="0">
              <a:latin typeface="Times New Roman" pitchFamily="18" charset="0"/>
              <a:cs typeface="Times New Roman" pitchFamily="18" charset="0"/>
            </a:endParaRPr>
          </a:p>
          <a:p>
            <a:pPr marL="91440" algn="ctr">
              <a:spcBef>
                <a:spcPts val="334"/>
              </a:spcBef>
            </a:pPr>
            <a:endParaRPr lang="kk-KZ" sz="1400" b="1" dirty="0" smtClean="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1261730708"/>
              </p:ext>
            </p:extLst>
          </p:nvPr>
        </p:nvGraphicFramePr>
        <p:xfrm>
          <a:off x="4716016" y="184482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2" name="Таблица 11"/>
          <p:cNvGraphicFramePr>
            <a:graphicFrameLocks noGrp="1"/>
          </p:cNvGraphicFramePr>
          <p:nvPr>
            <p:extLst>
              <p:ext uri="{D42A27DB-BD31-4B8C-83A1-F6EECF244321}">
                <p14:modId xmlns:p14="http://schemas.microsoft.com/office/powerpoint/2010/main" xmlns="" val="4266966257"/>
              </p:ext>
            </p:extLst>
          </p:nvPr>
        </p:nvGraphicFramePr>
        <p:xfrm>
          <a:off x="107504" y="5449641"/>
          <a:ext cx="8928992" cy="954532"/>
        </p:xfrm>
        <a:graphic>
          <a:graphicData uri="http://schemas.openxmlformats.org/drawingml/2006/table">
            <a:tbl>
              <a:tblPr>
                <a:tableStyleId>{21E4AEA4-8DFA-4A89-87EB-49C32662AFE0}</a:tableStyleId>
              </a:tblPr>
              <a:tblGrid>
                <a:gridCol w="4054005">
                  <a:extLst>
                    <a:ext uri="{9D8B030D-6E8A-4147-A177-3AD203B41FA5}">
                      <a16:colId xmlns:a16="http://schemas.microsoft.com/office/drawing/2014/main" xmlns="" val="20000"/>
                    </a:ext>
                  </a:extLst>
                </a:gridCol>
                <a:gridCol w="4874987">
                  <a:extLst>
                    <a:ext uri="{9D8B030D-6E8A-4147-A177-3AD203B41FA5}">
                      <a16:colId xmlns:a16="http://schemas.microsoft.com/office/drawing/2014/main" xmlns="" val="20001"/>
                    </a:ext>
                  </a:extLst>
                </a:gridCol>
              </a:tblGrid>
              <a:tr h="795312">
                <a:tc>
                  <a:txBody>
                    <a:bodyPr/>
                    <a:lstStyle/>
                    <a:p>
                      <a:pPr algn="ctr">
                        <a:lnSpc>
                          <a:spcPct val="115000"/>
                        </a:lnSpc>
                        <a:spcAft>
                          <a:spcPts val="1000"/>
                        </a:spcAft>
                      </a:pPr>
                      <a:r>
                        <a:rPr lang="kk-KZ" sz="1400" b="1" dirty="0" smtClean="0">
                          <a:effectLst/>
                          <a:latin typeface="Times New Roman" pitchFamily="18" charset="0"/>
                          <a:ea typeface="Calibri"/>
                          <a:cs typeface="Times New Roman" pitchFamily="18" charset="0"/>
                        </a:rPr>
                        <a:t>Бюджетт</a:t>
                      </a:r>
                      <a:r>
                        <a:rPr lang="en-US" sz="1400" b="1" dirty="0" smtClean="0">
                          <a:effectLst/>
                          <a:latin typeface="Times New Roman" pitchFamily="18" charset="0"/>
                          <a:ea typeface="Calibri"/>
                          <a:cs typeface="Times New Roman" pitchFamily="18" charset="0"/>
                        </a:rPr>
                        <a:t>i</a:t>
                      </a:r>
                      <a:r>
                        <a:rPr lang="kk-KZ" sz="1400" b="1" dirty="0" smtClean="0">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ru-RU" sz="14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kk-KZ" sz="2000" u="none" kern="1200" dirty="0" smtClean="0">
                          <a:solidFill>
                            <a:schemeClr val="dk1"/>
                          </a:solidFill>
                          <a:effectLst/>
                          <a:latin typeface="Times New Roman" panose="02020603050405020304" pitchFamily="18" charset="0"/>
                          <a:ea typeface="+mn-ea"/>
                          <a:cs typeface="Times New Roman" panose="02020603050405020304" pitchFamily="18" charset="0"/>
                        </a:rPr>
                        <a:t>Ұмтыл ауылдық округінің түнгі жарықтандыруы.</a:t>
                      </a:r>
                      <a:endParaRPr lang="ru-RU" sz="2000"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xmlns="" val="379550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p14="http://schemas.microsoft.com/office/powerpoint/2010/main" xmlns="" val="3045578562"/>
              </p:ext>
            </p:extLst>
          </p:nvPr>
        </p:nvGraphicFramePr>
        <p:xfrm>
          <a:off x="215516" y="1196752"/>
          <a:ext cx="8712968" cy="3005705"/>
        </p:xfrm>
        <a:graphic>
          <a:graphicData uri="http://schemas.openxmlformats.org/drawingml/2006/table">
            <a:tbl>
              <a:tblPr>
                <a:tableStyleId>{21E4AEA4-8DFA-4A89-87EB-49C32662AFE0}</a:tableStyleId>
              </a:tblPr>
              <a:tblGrid>
                <a:gridCol w="3955923">
                  <a:extLst>
                    <a:ext uri="{9D8B030D-6E8A-4147-A177-3AD203B41FA5}">
                      <a16:colId xmlns:a16="http://schemas.microsoft.com/office/drawing/2014/main" xmlns="" val="20000"/>
                    </a:ext>
                  </a:extLst>
                </a:gridCol>
                <a:gridCol w="4757045">
                  <a:extLst>
                    <a:ext uri="{9D8B030D-6E8A-4147-A177-3AD203B41FA5}">
                      <a16:colId xmlns:a16="http://schemas.microsoft.com/office/drawing/2014/main" xmlns="" val="20001"/>
                    </a:ext>
                  </a:extLst>
                </a:gridCol>
              </a:tblGrid>
              <a:tr h="1118439">
                <a:tc gridSpan="2">
                  <a:txBody>
                    <a:bodyPr/>
                    <a:lstStyle/>
                    <a:p>
                      <a:pPr marL="135890" algn="ctr">
                        <a:lnSpc>
                          <a:spcPct val="115000"/>
                        </a:lnSpc>
                        <a:spcAft>
                          <a:spcPts val="0"/>
                        </a:spcAft>
                      </a:pPr>
                      <a:r>
                        <a:rPr lang="ru-RU" sz="2000" b="1" u="sng" dirty="0" smtClean="0">
                          <a:effectLst/>
                          <a:latin typeface="Times New Roman" pitchFamily="18" charset="0"/>
                          <a:cs typeface="Times New Roman" pitchFamily="18" charset="0"/>
                        </a:rPr>
                        <a:t>БЮДЖЕТТІК БАҒДАРЛАМА</a:t>
                      </a:r>
                    </a:p>
                    <a:p>
                      <a:r>
                        <a:rPr lang="kk-KZ" sz="1800" u="sng" kern="1200" dirty="0" smtClean="0">
                          <a:solidFill>
                            <a:schemeClr val="dk1"/>
                          </a:solidFill>
                          <a:effectLst/>
                          <a:latin typeface="+mn-lt"/>
                          <a:ea typeface="+mn-ea"/>
                          <a:cs typeface="+mn-cs"/>
                        </a:rPr>
                        <a:t>                             </a:t>
                      </a:r>
                      <a:r>
                        <a:rPr lang="kk-KZ" sz="2000" b="1" u="sng" kern="1200" dirty="0" smtClean="0">
                          <a:solidFill>
                            <a:schemeClr val="dk1"/>
                          </a:solidFill>
                          <a:effectLst/>
                          <a:latin typeface="Times New Roman" panose="02020603050405020304" pitchFamily="18" charset="0"/>
                          <a:ea typeface="+mn-ea"/>
                          <a:cs typeface="Times New Roman" panose="02020603050405020304" pitchFamily="18" charset="0"/>
                        </a:rPr>
                        <a:t>009 «Елді мекендердің санитариясын қамтамасыз ету»</a:t>
                      </a:r>
                      <a:endParaRPr lang="ru-RU" sz="2000" b="1"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1023158">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мақсаты:</a:t>
                      </a:r>
                      <a:endParaRPr lang="ru-RU" sz="20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800" b="1" u="sng" kern="1200" dirty="0" smtClean="0">
                          <a:solidFill>
                            <a:schemeClr val="tx1"/>
                          </a:solidFill>
                          <a:effectLst/>
                          <a:latin typeface="Times New Roman" panose="02020603050405020304" pitchFamily="18" charset="0"/>
                          <a:ea typeface="+mn-ea"/>
                          <a:cs typeface="Times New Roman" panose="02020603050405020304" pitchFamily="18" charset="0"/>
                        </a:rPr>
                        <a:t>Елді мекендердің сантиариясын қамтамасыз ету</a:t>
                      </a:r>
                      <a:r>
                        <a:rPr lang="kk-KZ" sz="1800" b="1"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ru-RU" sz="1800" b="1" u="none"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583606">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сипаттамасы (негіздемесі):</a:t>
                      </a:r>
                      <a:endParaRPr lang="ru-RU" sz="20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800" b="1" u="sng" kern="1200" dirty="0" smtClean="0">
                          <a:solidFill>
                            <a:schemeClr val="tx1"/>
                          </a:solidFill>
                          <a:effectLst/>
                          <a:latin typeface="Times New Roman" panose="02020603050405020304" pitchFamily="18" charset="0"/>
                          <a:ea typeface="+mn-ea"/>
                          <a:cs typeface="Times New Roman" panose="02020603050405020304" pitchFamily="18" charset="0"/>
                        </a:rPr>
                        <a:t>Округке қарасты елді мекендердегі санитарлық тазарту жұмыстарын жүргізу</a:t>
                      </a:r>
                      <a:endParaRPr lang="ru-RU" sz="1800" b="1"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800" b="1" u="none"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899592" y="1520788"/>
            <a:ext cx="504056"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xmlns="" val="1003608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8" name="Схема 7"/>
          <p:cNvGraphicFramePr/>
          <p:nvPr>
            <p:extLst>
              <p:ext uri="{D42A27DB-BD31-4B8C-83A1-F6EECF244321}">
                <p14:modId xmlns:p14="http://schemas.microsoft.com/office/powerpoint/2010/main" xmlns="" val="2025263755"/>
              </p:ext>
            </p:extLst>
          </p:nvPr>
        </p:nvGraphicFramePr>
        <p:xfrm>
          <a:off x="223324" y="1772816"/>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251520" y="101217"/>
            <a:ext cx="3672408" cy="121571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Бюджеттік</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бағдарлама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шығыстар</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млн.теңге</a:t>
            </a:r>
            <a:r>
              <a:rPr lang="ru-RU" b="1" spc="-21" dirty="0">
                <a:solidFill>
                  <a:srgbClr val="000000"/>
                </a:solidFill>
                <a:latin typeface="Times New Roman" pitchFamily="18" charset="0"/>
                <a:cs typeface="Times New Roman" pitchFamily="18" charset="0"/>
              </a:rPr>
              <a:t>)</a:t>
            </a:r>
          </a:p>
          <a:p>
            <a:pPr marL="91440" algn="ctr">
              <a:lnSpc>
                <a:spcPct val="100000"/>
              </a:lnSpc>
              <a:spcBef>
                <a:spcPts val="334"/>
              </a:spcBef>
            </a:pPr>
            <a:endParaRPr lang="ru-RU" sz="1400" b="1" spc="-1" dirty="0">
              <a:latin typeface="Times New Roman" pitchFamily="18" charset="0"/>
              <a:cs typeface="Times New Roman" pitchFamily="18" charset="0"/>
            </a:endParaRPr>
          </a:p>
        </p:txBody>
      </p:sp>
      <p:sp>
        <p:nvSpPr>
          <p:cNvPr id="10" name="Прямоугольник 9"/>
          <p:cNvSpPr/>
          <p:nvPr/>
        </p:nvSpPr>
        <p:spPr>
          <a:xfrm>
            <a:off x="4572000" y="543645"/>
            <a:ext cx="3816424" cy="96180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91440" algn="ctr">
              <a:spcBef>
                <a:spcPts val="334"/>
              </a:spcBef>
            </a:pPr>
            <a:r>
              <a:rPr lang="kk-KZ" b="1" dirty="0" smtClean="0">
                <a:latin typeface="Times New Roman" pitchFamily="18" charset="0"/>
                <a:cs typeface="Times New Roman" pitchFamily="18" charset="0"/>
              </a:rPr>
              <a:t>Тікелей нәтиже көрсеткіштері:</a:t>
            </a:r>
          </a:p>
          <a:p>
            <a:pPr marL="91440" algn="ctr">
              <a:lnSpc>
                <a:spcPct val="100000"/>
              </a:lnSpc>
              <a:spcBef>
                <a:spcPts val="334"/>
              </a:spcBef>
            </a:pPr>
            <a:r>
              <a:rPr lang="kk-KZ" dirty="0">
                <a:latin typeface="Times New Roman" panose="02020603050405020304" pitchFamily="18" charset="0"/>
                <a:cs typeface="Times New Roman" panose="02020603050405020304" pitchFamily="18" charset="0"/>
              </a:rPr>
              <a:t>Елді мекендердегі санитариясын қамтамасыз ету</a:t>
            </a:r>
            <a:endParaRPr lang="ru-RU" b="1" spc="-1" dirty="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3060109919"/>
              </p:ext>
            </p:extLst>
          </p:nvPr>
        </p:nvGraphicFramePr>
        <p:xfrm>
          <a:off x="4716016" y="1700808"/>
          <a:ext cx="3960440" cy="266429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2" name="Таблица 11"/>
          <p:cNvGraphicFramePr>
            <a:graphicFrameLocks noGrp="1"/>
          </p:cNvGraphicFramePr>
          <p:nvPr>
            <p:extLst>
              <p:ext uri="{D42A27DB-BD31-4B8C-83A1-F6EECF244321}">
                <p14:modId xmlns:p14="http://schemas.microsoft.com/office/powerpoint/2010/main" xmlns="" val="963176722"/>
              </p:ext>
            </p:extLst>
          </p:nvPr>
        </p:nvGraphicFramePr>
        <p:xfrm>
          <a:off x="107504" y="5013175"/>
          <a:ext cx="8928992" cy="1607312"/>
        </p:xfrm>
        <a:graphic>
          <a:graphicData uri="http://schemas.openxmlformats.org/drawingml/2006/table">
            <a:tbl>
              <a:tblPr>
                <a:tableStyleId>{21E4AEA4-8DFA-4A89-87EB-49C32662AFE0}</a:tableStyleId>
              </a:tblPr>
              <a:tblGrid>
                <a:gridCol w="4054005">
                  <a:extLst>
                    <a:ext uri="{9D8B030D-6E8A-4147-A177-3AD203B41FA5}">
                      <a16:colId xmlns:a16="http://schemas.microsoft.com/office/drawing/2014/main" xmlns="" val="20000"/>
                    </a:ext>
                  </a:extLst>
                </a:gridCol>
                <a:gridCol w="4874987">
                  <a:extLst>
                    <a:ext uri="{9D8B030D-6E8A-4147-A177-3AD203B41FA5}">
                      <a16:colId xmlns:a16="http://schemas.microsoft.com/office/drawing/2014/main" xmlns="" val="20001"/>
                    </a:ext>
                  </a:extLst>
                </a:gridCol>
              </a:tblGrid>
              <a:tr h="504056">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kk-KZ" sz="1800" b="1" dirty="0" smtClean="0">
                        <a:effectLst/>
                        <a:latin typeface="Times New Roman" pitchFamily="18" charset="0"/>
                        <a:ea typeface="Calibri"/>
                        <a:cs typeface="Times New Roman" pitchFamily="18" charset="0"/>
                      </a:endParaRP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kk-KZ" sz="1600" b="1" u="none" kern="1200" dirty="0" smtClean="0">
                          <a:solidFill>
                            <a:schemeClr val="tx1"/>
                          </a:solidFill>
                          <a:effectLst/>
                          <a:latin typeface="Times New Roman" panose="02020603050405020304" pitchFamily="18" charset="0"/>
                          <a:ea typeface="+mn-ea"/>
                          <a:cs typeface="Times New Roman" panose="02020603050405020304" pitchFamily="18" charset="0"/>
                        </a:rPr>
                        <a:t>Ұмтыл ауылдық округінің санитарлық жағдайын жақсарту.</a:t>
                      </a:r>
                      <a:endParaRPr lang="ru-RU" sz="1600" b="1" u="none" kern="1200" dirty="0">
                        <a:solidFill>
                          <a:schemeClr val="tx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xmlns="" val="3356523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7584" y="0"/>
            <a:ext cx="9126415" cy="6857999"/>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p14="http://schemas.microsoft.com/office/powerpoint/2010/main" xmlns="" val="1940997418"/>
              </p:ext>
            </p:extLst>
          </p:nvPr>
        </p:nvGraphicFramePr>
        <p:xfrm>
          <a:off x="0" y="1"/>
          <a:ext cx="9144000" cy="2064295"/>
        </p:xfrm>
        <a:graphic>
          <a:graphicData uri="http://schemas.openxmlformats.org/drawingml/2006/table">
            <a:tbl>
              <a:tblPr>
                <a:tableStyleId>{21E4AEA4-8DFA-4A89-87EB-49C32662AFE0}</a:tableStyleId>
              </a:tblPr>
              <a:tblGrid>
                <a:gridCol w="3131840">
                  <a:extLst>
                    <a:ext uri="{9D8B030D-6E8A-4147-A177-3AD203B41FA5}">
                      <a16:colId xmlns:a16="http://schemas.microsoft.com/office/drawing/2014/main" xmlns="" val="20000"/>
                    </a:ext>
                  </a:extLst>
                </a:gridCol>
                <a:gridCol w="6012160">
                  <a:extLst>
                    <a:ext uri="{9D8B030D-6E8A-4147-A177-3AD203B41FA5}">
                      <a16:colId xmlns:a16="http://schemas.microsoft.com/office/drawing/2014/main" xmlns="" val="20001"/>
                    </a:ext>
                  </a:extLst>
                </a:gridCol>
              </a:tblGrid>
              <a:tr h="692695">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r>
                        <a:rPr lang="kk-KZ" sz="1800" u="none" kern="1200" dirty="0" smtClean="0">
                          <a:solidFill>
                            <a:schemeClr val="dk1"/>
                          </a:solidFill>
                          <a:effectLst/>
                          <a:latin typeface="+mn-lt"/>
                          <a:ea typeface="+mn-ea"/>
                          <a:cs typeface="+mn-cs"/>
                        </a:rPr>
                        <a:t>                                              </a:t>
                      </a: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011 «Елді мекендерді абаттандыру және көгалдандыру»</a:t>
                      </a:r>
                      <a:endParaRPr lang="ru-RU" sz="18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47229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600" b="1" u="none" kern="1200" dirty="0" smtClean="0">
                          <a:solidFill>
                            <a:schemeClr val="dk1"/>
                          </a:solidFill>
                          <a:effectLst/>
                          <a:latin typeface="Times New Roman" panose="02020603050405020304" pitchFamily="18" charset="0"/>
                          <a:ea typeface="+mn-ea"/>
                          <a:cs typeface="Times New Roman" panose="02020603050405020304" pitchFamily="18" charset="0"/>
                        </a:rPr>
                        <a:t>Ұмтыл ауылдық округінің елді мекендерін абаттандыру және көгалдандыру.</a:t>
                      </a:r>
                      <a:endParaRPr lang="ru-RU" sz="16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780494">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u="none" kern="1200" dirty="0" smtClean="0">
                          <a:solidFill>
                            <a:schemeClr val="tx1"/>
                          </a:solidFill>
                          <a:effectLst/>
                          <a:latin typeface="Times New Roman" panose="02020603050405020304" pitchFamily="18" charset="0"/>
                          <a:ea typeface="+mn-ea"/>
                          <a:cs typeface="Times New Roman" panose="02020603050405020304" pitchFamily="18" charset="0"/>
                        </a:rPr>
                        <a:t>Бағдарлама елді мекендерді абаттандыру және көгалдандыруға арналған.</a:t>
                      </a:r>
                      <a:endParaRPr lang="ru-RU" sz="1600" b="1" u="none"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ctr"/>
                      <a:endParaRPr lang="ru-RU" sz="1400" b="1" u="none" kern="1200" dirty="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bl>
          </a:graphicData>
        </a:graphic>
      </p:graphicFrame>
      <p:sp>
        <p:nvSpPr>
          <p:cNvPr id="7" name="Нашивка 6"/>
          <p:cNvSpPr/>
          <p:nvPr/>
        </p:nvSpPr>
        <p:spPr>
          <a:xfrm>
            <a:off x="1907704" y="188640"/>
            <a:ext cx="288032"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xmlns="" val="2373329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404664"/>
            <a:ext cx="9144000" cy="6084916"/>
          </a:xfrm>
          <a:prstGeom prst="rect">
            <a:avLst/>
          </a:prstGeom>
        </p:spPr>
      </p:pic>
      <p:sp>
        <p:nvSpPr>
          <p:cNvPr id="8" name="Прямоугольник 7"/>
          <p:cNvSpPr/>
          <p:nvPr/>
        </p:nvSpPr>
        <p:spPr>
          <a:xfrm>
            <a:off x="323528" y="548680"/>
            <a:ext cx="3672408" cy="646331"/>
          </a:xfrm>
          <a:prstGeom prst="rect">
            <a:avLst/>
          </a:prstGeom>
        </p:spPr>
        <p:style>
          <a:lnRef idx="0">
            <a:schemeClr val="accent2"/>
          </a:lnRef>
          <a:fillRef idx="1003">
            <a:schemeClr val="dk1"/>
          </a:fillRef>
          <a:effectRef idx="3">
            <a:schemeClr val="accent2"/>
          </a:effectRef>
          <a:fontRef idx="minor">
            <a:schemeClr val="lt1"/>
          </a:fontRef>
        </p:style>
        <p:txBody>
          <a:bodyPr wrap="square">
            <a:spAutoFit/>
          </a:bodyPr>
          <a:lstStyle/>
          <a:p>
            <a:pPr marL="91440" algn="ctr">
              <a:lnSpc>
                <a:spcPct val="100000"/>
              </a:lnSpc>
              <a:spcBef>
                <a:spcPts val="334"/>
              </a:spcBef>
            </a:pPr>
            <a:r>
              <a:rPr lang="ru-RU" b="1" spc="-21" dirty="0" err="1" smtClean="0">
                <a:solidFill>
                  <a:schemeClr val="bg1"/>
                </a:solidFill>
                <a:latin typeface="Times New Roman" pitchFamily="18" charset="0"/>
                <a:cs typeface="Times New Roman" pitchFamily="18" charset="0"/>
              </a:rPr>
              <a:t>Бюджеттік</a:t>
            </a:r>
            <a:r>
              <a:rPr lang="ru-RU" b="1" spc="-21" dirty="0" smtClean="0">
                <a:solidFill>
                  <a:schemeClr val="bg1"/>
                </a:solidFill>
                <a:latin typeface="Times New Roman" pitchFamily="18" charset="0"/>
                <a:cs typeface="Times New Roman" pitchFamily="18" charset="0"/>
              </a:rPr>
              <a:t> </a:t>
            </a:r>
            <a:r>
              <a:rPr lang="ru-RU" b="1" spc="-21" dirty="0" err="1" smtClean="0">
                <a:solidFill>
                  <a:schemeClr val="bg1"/>
                </a:solidFill>
                <a:latin typeface="Times New Roman" pitchFamily="18" charset="0"/>
                <a:cs typeface="Times New Roman" pitchFamily="18" charset="0"/>
              </a:rPr>
              <a:t>бағдарлама бойынша</a:t>
            </a:r>
            <a:r>
              <a:rPr lang="ru-RU" b="1" spc="-21" dirty="0" smtClean="0">
                <a:solidFill>
                  <a:schemeClr val="bg1"/>
                </a:solidFill>
                <a:latin typeface="Times New Roman" pitchFamily="18" charset="0"/>
                <a:cs typeface="Times New Roman" pitchFamily="18" charset="0"/>
              </a:rPr>
              <a:t> </a:t>
            </a:r>
            <a:r>
              <a:rPr lang="ru-RU" b="1" spc="-21" dirty="0" err="1" smtClean="0">
                <a:solidFill>
                  <a:schemeClr val="bg1"/>
                </a:solidFill>
                <a:latin typeface="Times New Roman" pitchFamily="18" charset="0"/>
                <a:cs typeface="Times New Roman" pitchFamily="18" charset="0"/>
              </a:rPr>
              <a:t>шығыстар (млн.теңге</a:t>
            </a:r>
            <a:r>
              <a:rPr lang="ru-RU" b="1" spc="-21" dirty="0" smtClean="0">
                <a:solidFill>
                  <a:schemeClr val="bg1"/>
                </a:solidFill>
                <a:latin typeface="Times New Roman" pitchFamily="18" charset="0"/>
                <a:cs typeface="Times New Roman" pitchFamily="18" charset="0"/>
              </a:rPr>
              <a:t>)</a:t>
            </a:r>
            <a:endParaRPr lang="ru-RU" b="1" spc="-21" dirty="0">
              <a:solidFill>
                <a:schemeClr val="bg1"/>
              </a:solidFill>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xmlns="" val="3074184580"/>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Прямоугольник 9"/>
          <p:cNvSpPr/>
          <p:nvPr/>
        </p:nvSpPr>
        <p:spPr>
          <a:xfrm>
            <a:off x="5073218" y="361327"/>
            <a:ext cx="3744416" cy="1146468"/>
          </a:xfrm>
          <a:prstGeom prst="rect">
            <a:avLst/>
          </a:prstGeom>
        </p:spPr>
        <p:style>
          <a:lnRef idx="0">
            <a:schemeClr val="accent2"/>
          </a:lnRef>
          <a:fillRef idx="1003">
            <a:schemeClr val="dk2"/>
          </a:fillRef>
          <a:effectRef idx="3">
            <a:schemeClr val="accent2"/>
          </a:effectRef>
          <a:fontRef idx="minor">
            <a:schemeClr val="lt1"/>
          </a:fontRef>
        </p:style>
        <p:txBody>
          <a:bodyPr wrap="square">
            <a:spAutoFit/>
          </a:bodyPr>
          <a:lstStyle/>
          <a:p>
            <a:pPr marL="91440" algn="ctr">
              <a:spcBef>
                <a:spcPts val="334"/>
              </a:spcBef>
            </a:pPr>
            <a:r>
              <a:rPr lang="kk-KZ" b="1" dirty="0" smtClean="0">
                <a:latin typeface="Times New Roman" pitchFamily="18" charset="0"/>
                <a:cs typeface="Times New Roman" pitchFamily="18" charset="0"/>
              </a:rPr>
              <a:t>Тікелей нәтиже көрсеткіштері:</a:t>
            </a:r>
          </a:p>
          <a:p>
            <a:pPr marL="91440" algn="ctr">
              <a:spcBef>
                <a:spcPts val="334"/>
              </a:spcBef>
            </a:pPr>
            <a:r>
              <a:rPr lang="kk-KZ" sz="1600" dirty="0" smtClean="0">
                <a:solidFill>
                  <a:schemeClr val="bg1"/>
                </a:solidFill>
                <a:latin typeface="Times New Roman" panose="02020603050405020304" pitchFamily="18" charset="0"/>
                <a:cs typeface="Times New Roman" panose="02020603050405020304" pitchFamily="18" charset="0"/>
              </a:rPr>
              <a:t>Ұмтыл </a:t>
            </a:r>
            <a:r>
              <a:rPr lang="kk-KZ" sz="1600" dirty="0">
                <a:solidFill>
                  <a:schemeClr val="bg1"/>
                </a:solidFill>
                <a:latin typeface="Times New Roman" panose="02020603050405020304" pitchFamily="18" charset="0"/>
                <a:cs typeface="Times New Roman" panose="02020603050405020304" pitchFamily="18" charset="0"/>
              </a:rPr>
              <a:t>ауылдық округіндегі елді мекендерді абаттандыру және көгалдандыру жұмыстары</a:t>
            </a:r>
            <a:endParaRPr lang="kk-KZ" sz="1600" b="1" dirty="0" smtClean="0">
              <a:solidFill>
                <a:schemeClr val="bg1"/>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564470766"/>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xmlns="" val="346161146"/>
              </p:ext>
            </p:extLst>
          </p:nvPr>
        </p:nvGraphicFramePr>
        <p:xfrm>
          <a:off x="417354" y="4509120"/>
          <a:ext cx="8388448" cy="1607312"/>
        </p:xfrm>
        <a:graphic>
          <a:graphicData uri="http://schemas.openxmlformats.org/drawingml/2006/table">
            <a:tbl>
              <a:tblPr>
                <a:tableStyleId>{21E4AEA4-8DFA-4A89-87EB-49C32662AFE0}</a:tableStyleId>
              </a:tblPr>
              <a:tblGrid>
                <a:gridCol w="4226654">
                  <a:extLst>
                    <a:ext uri="{9D8B030D-6E8A-4147-A177-3AD203B41FA5}">
                      <a16:colId xmlns:a16="http://schemas.microsoft.com/office/drawing/2014/main" xmlns="" val="20000"/>
                    </a:ext>
                  </a:extLst>
                </a:gridCol>
                <a:gridCol w="4161794">
                  <a:extLst>
                    <a:ext uri="{9D8B030D-6E8A-4147-A177-3AD203B41FA5}">
                      <a16:colId xmlns:a16="http://schemas.microsoft.com/office/drawing/2014/main" xmlns="" val="20001"/>
                    </a:ext>
                  </a:extLst>
                </a:gridCol>
              </a:tblGrid>
              <a:tr h="1152128">
                <a:tc>
                  <a:txBody>
                    <a:bodyPr/>
                    <a:lstStyle/>
                    <a:p>
                      <a:pPr algn="ctr">
                        <a:lnSpc>
                          <a:spcPct val="115000"/>
                        </a:lnSpc>
                        <a:spcAft>
                          <a:spcPts val="1000"/>
                        </a:spcAft>
                      </a:pPr>
                      <a:r>
                        <a:rPr lang="kk-KZ" sz="1800" b="1" dirty="0" smtClean="0">
                          <a:solidFill>
                            <a:schemeClr val="bg1"/>
                          </a:solidFill>
                          <a:effectLst/>
                          <a:latin typeface="Times New Roman" pitchFamily="18" charset="0"/>
                          <a:ea typeface="Calibri"/>
                          <a:cs typeface="Times New Roman" pitchFamily="18" charset="0"/>
                        </a:rPr>
                        <a:t>Бюджетт</a:t>
                      </a:r>
                      <a:r>
                        <a:rPr lang="en-US" sz="1800" b="1" dirty="0" err="1" smtClean="0">
                          <a:solidFill>
                            <a:schemeClr val="bg1"/>
                          </a:solidFill>
                          <a:effectLst/>
                          <a:latin typeface="Times New Roman" pitchFamily="18" charset="0"/>
                          <a:ea typeface="Calibri"/>
                          <a:cs typeface="Times New Roman" pitchFamily="18" charset="0"/>
                        </a:rPr>
                        <a:t>i</a:t>
                      </a:r>
                      <a:r>
                        <a:rPr lang="kk-KZ" sz="1800" b="1" dirty="0" smtClean="0">
                          <a:solidFill>
                            <a:schemeClr val="bg1"/>
                          </a:solidFill>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kk-KZ" sz="1800" b="1" dirty="0" smtClean="0">
                        <a:effectLst/>
                        <a:latin typeface="Times New Roman" pitchFamily="18" charset="0"/>
                        <a:ea typeface="Calibri"/>
                        <a:cs typeface="Times New Roman" pitchFamily="18" charset="0"/>
                      </a:endParaRP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algn="ctr"/>
                      <a:r>
                        <a:rPr lang="ru-RU" sz="1800" kern="1200" dirty="0" smtClean="0">
                          <a:solidFill>
                            <a:schemeClr val="dk1"/>
                          </a:solidFill>
                          <a:effectLst/>
                          <a:latin typeface="+mn-lt"/>
                          <a:ea typeface="+mn-ea"/>
                          <a:cs typeface="+mn-cs"/>
                        </a:rPr>
                        <a:t> </a:t>
                      </a:r>
                      <a:r>
                        <a:rPr lang="kk-KZ" sz="1600" b="1" u="sng" kern="1200" dirty="0" smtClean="0">
                          <a:solidFill>
                            <a:schemeClr val="bg1"/>
                          </a:solidFill>
                          <a:effectLst/>
                          <a:latin typeface="Times New Roman" panose="02020603050405020304" pitchFamily="18" charset="0"/>
                          <a:ea typeface="+mn-ea"/>
                          <a:cs typeface="Times New Roman" panose="02020603050405020304" pitchFamily="18" charset="0"/>
                        </a:rPr>
                        <a:t>Ұмтыл ауылдық округінің сыртқы көрінісін жақсарту.</a:t>
                      </a:r>
                      <a:endParaRPr lang="ru-RU" sz="1600" b="1" kern="1200" dirty="0" smtClean="0">
                        <a:solidFill>
                          <a:schemeClr val="bg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xmlns="" val="1001482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p14="http://schemas.microsoft.com/office/powerpoint/2010/main" xmlns="" val="908869559"/>
              </p:ext>
            </p:extLst>
          </p:nvPr>
        </p:nvGraphicFramePr>
        <p:xfrm>
          <a:off x="2043" y="23052"/>
          <a:ext cx="9144000" cy="3175772"/>
        </p:xfrm>
        <a:graphic>
          <a:graphicData uri="http://schemas.openxmlformats.org/drawingml/2006/table">
            <a:tbl>
              <a:tblPr>
                <a:tableStyleId>{21E4AEA4-8DFA-4A89-87EB-49C32662AFE0}</a:tableStyleId>
              </a:tblPr>
              <a:tblGrid>
                <a:gridCol w="4151623">
                  <a:extLst>
                    <a:ext uri="{9D8B030D-6E8A-4147-A177-3AD203B41FA5}">
                      <a16:colId xmlns:a16="http://schemas.microsoft.com/office/drawing/2014/main" xmlns="" val="20000"/>
                    </a:ext>
                  </a:extLst>
                </a:gridCol>
                <a:gridCol w="4992377">
                  <a:extLst>
                    <a:ext uri="{9D8B030D-6E8A-4147-A177-3AD203B41FA5}">
                      <a16:colId xmlns:a16="http://schemas.microsoft.com/office/drawing/2014/main" xmlns="" val="20001"/>
                    </a:ext>
                  </a:extLst>
                </a:gridCol>
              </a:tblGrid>
              <a:tr h="754097">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043 «Бюджеттік алымдар»</a:t>
                      </a:r>
                      <a:endParaRPr lang="ru-RU" sz="20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20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kk-KZ" sz="1400" b="1" u="none" kern="1200" dirty="0" smtClean="0">
                          <a:solidFill>
                            <a:schemeClr val="dk1"/>
                          </a:solidFill>
                          <a:effectLst/>
                          <a:latin typeface="Times New Roman" panose="02020603050405020304" pitchFamily="18" charset="0"/>
                          <a:ea typeface="+mn-ea"/>
                          <a:cs typeface="Times New Roman" panose="02020603050405020304" pitchFamily="18" charset="0"/>
                        </a:rPr>
                        <a:t>Аудандық бюджетке бюджеттік қаражатты ай сайын уақытылы аудару</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400" b="1" u="none" kern="1200" dirty="0" smtClean="0">
                          <a:solidFill>
                            <a:schemeClr val="dk1"/>
                          </a:solidFill>
                          <a:effectLst/>
                          <a:latin typeface="Times New Roman" panose="02020603050405020304" pitchFamily="18" charset="0"/>
                          <a:ea typeface="+mn-ea"/>
                          <a:cs typeface="Times New Roman" panose="02020603050405020304" pitchFamily="18" charset="0"/>
                        </a:rPr>
                        <a:t>Қарасай ауданы мәслихатының бюджет туралы шешімі бойынша бюджетте бекітілген және «Жалпы трансферттер туралы»  Қазақстан Республикасының Заңымен көзделген бюджеттік қаражаттың аудандық бюджетке аударылуы бекітілген.</a:t>
                      </a: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4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2411760" y="404664"/>
            <a:ext cx="648072" cy="21602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1003608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xmlns="" val="1463277620"/>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100027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anose="02020603050405020304" pitchFamily="18" charset="0"/>
                <a:cs typeface="Times New Roman" panose="02020603050405020304" pitchFamily="18" charset="0"/>
              </a:rPr>
              <a:t>Аудандық </a:t>
            </a:r>
            <a:r>
              <a:rPr lang="kk-KZ" b="1" dirty="0">
                <a:latin typeface="Times New Roman" panose="02020603050405020304" pitchFamily="18" charset="0"/>
                <a:cs typeface="Times New Roman" panose="02020603050405020304" pitchFamily="18" charset="0"/>
              </a:rPr>
              <a:t>бюджетке төлемдердің </a:t>
            </a:r>
            <a:r>
              <a:rPr lang="kk-KZ" b="1" dirty="0" smtClean="0">
                <a:latin typeface="Times New Roman" panose="02020603050405020304" pitchFamily="18" charset="0"/>
                <a:cs typeface="Times New Roman" panose="02020603050405020304" pitchFamily="18" charset="0"/>
              </a:rPr>
              <a:t>саны</a:t>
            </a:r>
          </a:p>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298093989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xmlns="" val="2461667103"/>
              </p:ext>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a16="http://schemas.microsoft.com/office/drawing/2014/main" xmlns="" val="20000"/>
                    </a:ext>
                  </a:extLst>
                </a:gridCol>
                <a:gridCol w="5385930">
                  <a:extLst>
                    <a:ext uri="{9D8B030D-6E8A-4147-A177-3AD203B41FA5}">
                      <a16:colId xmlns:a16="http://schemas.microsoft.com/office/drawing/2014/main" xmlns=""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tc>
                  <a:txBody>
                    <a:bodyPr/>
                    <a:lstStyle/>
                    <a:p>
                      <a:pPr algn="ct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Уақытылы дайындалған төлем құжаттары, сондай ақ бюджеттік аударымдар.</a:t>
                      </a:r>
                      <a:endParaRPr lang="ru-RU" sz="20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xmlns="" val="1001482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p14="http://schemas.microsoft.com/office/powerpoint/2010/main" xmlns="" val="908869559"/>
              </p:ext>
            </p:extLst>
          </p:nvPr>
        </p:nvGraphicFramePr>
        <p:xfrm>
          <a:off x="2043" y="23052"/>
          <a:ext cx="9144000" cy="5148072"/>
        </p:xfrm>
        <a:graphic>
          <a:graphicData uri="http://schemas.openxmlformats.org/drawingml/2006/table">
            <a:tbl>
              <a:tblPr>
                <a:tableStyleId>{21E4AEA4-8DFA-4A89-87EB-49C32662AFE0}</a:tableStyleId>
              </a:tblPr>
              <a:tblGrid>
                <a:gridCol w="4151623">
                  <a:extLst>
                    <a:ext uri="{9D8B030D-6E8A-4147-A177-3AD203B41FA5}">
                      <a16:colId xmlns:a16="http://schemas.microsoft.com/office/drawing/2014/main" xmlns="" val="20000"/>
                    </a:ext>
                  </a:extLst>
                </a:gridCol>
                <a:gridCol w="4992377">
                  <a:extLst>
                    <a:ext uri="{9D8B030D-6E8A-4147-A177-3AD203B41FA5}">
                      <a16:colId xmlns:a16="http://schemas.microsoft.com/office/drawing/2014/main" xmlns="" val="20001"/>
                    </a:ext>
                  </a:extLst>
                </a:gridCol>
              </a:tblGrid>
              <a:tr h="754097">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051 </a:t>
                      </a:r>
                      <a:r>
                        <a:rPr lang="kk-KZ" sz="1800" kern="1200" dirty="0" smtClean="0">
                          <a:solidFill>
                            <a:schemeClr val="dk1"/>
                          </a:solidFill>
                          <a:latin typeface="+mn-lt"/>
                          <a:ea typeface="+mn-ea"/>
                          <a:cs typeface="+mn-cs"/>
                        </a:rPr>
                        <a:t> </a:t>
                      </a:r>
                      <a:r>
                        <a:rPr lang="kk-KZ" sz="1800" u="sng" kern="1200" dirty="0" smtClean="0">
                          <a:solidFill>
                            <a:schemeClr val="dk1"/>
                          </a:solidFill>
                          <a:latin typeface="+mn-lt"/>
                          <a:ea typeface="+mn-ea"/>
                          <a:cs typeface="+mn-cs"/>
                        </a:rPr>
                        <a:t>«</a:t>
                      </a: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r>
                        <a:rPr lang="kk-KZ" sz="1800" b="1" kern="1200" dirty="0" smtClean="0">
                          <a:solidFill>
                            <a:schemeClr val="dk1"/>
                          </a:solidFill>
                          <a:latin typeface="Times New Roman" pitchFamily="18" charset="0"/>
                          <a:ea typeface="+mn-ea"/>
                          <a:cs typeface="Times New Roman" pitchFamily="18" charset="0"/>
                        </a:rPr>
                        <a:t>»</a:t>
                      </a:r>
                      <a:endParaRPr lang="ru-RU" sz="1800" b="1" kern="1200" dirty="0" smtClean="0">
                        <a:solidFill>
                          <a:schemeClr val="dk1"/>
                        </a:solidFill>
                        <a:latin typeface="Times New Roman" pitchFamily="18" charset="0"/>
                        <a:ea typeface="+mn-ea"/>
                        <a:cs typeface="Times New Roman" pitchFamily="18" charset="0"/>
                      </a:endParaRPr>
                    </a:p>
                    <a:p>
                      <a:pPr marL="135890" algn="ctr">
                        <a:lnSpc>
                          <a:spcPct val="115000"/>
                        </a:lnSpc>
                        <a:spcAft>
                          <a:spcPts val="0"/>
                        </a:spcAft>
                      </a:pPr>
                      <a:endParaRPr lang="ru-RU" sz="20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20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r>
                        <a:rPr lang="kk-KZ" sz="1800" b="1" kern="1200" dirty="0" smtClean="0">
                          <a:solidFill>
                            <a:schemeClr val="dk1"/>
                          </a:solidFill>
                          <a:latin typeface="Times New Roman" pitchFamily="18" charset="0"/>
                          <a:ea typeface="+mn-ea"/>
                          <a:cs typeface="Times New Roman" pitchFamily="18" charset="0"/>
                        </a:rPr>
                        <a:t> </a:t>
                      </a:r>
                      <a:r>
                        <a:rPr lang="ru-RU" sz="1400" b="1" u="none" kern="1200" dirty="0" smtClean="0">
                          <a:solidFill>
                            <a:schemeClr val="dk1"/>
                          </a:solidFill>
                          <a:effectLst/>
                          <a:latin typeface="Times New Roman" pitchFamily="18" charset="0"/>
                          <a:ea typeface="+mn-ea"/>
                          <a:cs typeface="Times New Roman" pitchFamily="18" charset="0"/>
                        </a:rPr>
                        <a:t> </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mn-lt"/>
                          <a:ea typeface="+mn-ea"/>
                          <a:cs typeface="+mn-cs"/>
                        </a:rPr>
                        <a:t>.</a:t>
                      </a:r>
                      <a:endParaRPr lang="ru-RU" sz="1800" kern="1200" dirty="0" smtClean="0">
                        <a:solidFill>
                          <a:schemeClr val="dk1"/>
                        </a:solidFill>
                        <a:latin typeface="+mn-lt"/>
                        <a:ea typeface="+mn-ea"/>
                        <a:cs typeface="+mn-cs"/>
                      </a:endParaRPr>
                    </a:p>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endParaRPr lang="ru-RU" sz="1800" kern="1200" dirty="0" smtClean="0">
                        <a:solidFill>
                          <a:schemeClr val="dk1"/>
                        </a:solidFill>
                        <a:latin typeface="Times New Roman" pitchFamily="18" charset="0"/>
                        <a:ea typeface="+mn-ea"/>
                        <a:cs typeface="Times New Roman" pitchFamily="18" charset="0"/>
                      </a:endParaRPr>
                    </a:p>
                    <a:p>
                      <a:pPr marL="20955" marR="66040" indent="0" algn="ctr" defTabSz="914400" rtl="0" eaLnBrk="1" fontAlgn="auto" latinLnBrk="0" hangingPunct="1">
                        <a:lnSpc>
                          <a:spcPct val="115000"/>
                        </a:lnSpc>
                        <a:spcBef>
                          <a:spcPts val="0"/>
                        </a:spcBef>
                        <a:spcAft>
                          <a:spcPts val="1000"/>
                        </a:spcAft>
                        <a:buClrTx/>
                        <a:buSzTx/>
                        <a:buFontTx/>
                        <a:buNone/>
                        <a:tabLst/>
                        <a:defRPr/>
                      </a:pP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4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0" y="571480"/>
            <a:ext cx="648072" cy="21602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1003608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xmlns="" val="1463277620"/>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68480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itchFamily="18" charset="0"/>
                <a:cs typeface="Times New Roman" pitchFamily="18" charset="0"/>
              </a:rPr>
              <a:t>Төлемдер сомасы</a:t>
            </a: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298093989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xmlns="" val="2461667103"/>
              </p:ext>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a16="http://schemas.microsoft.com/office/drawing/2014/main" xmlns="" val="20000"/>
                    </a:ext>
                  </a:extLst>
                </a:gridCol>
                <a:gridCol w="5385930">
                  <a:extLst>
                    <a:ext uri="{9D8B030D-6E8A-4147-A177-3AD203B41FA5}">
                      <a16:colId xmlns:a16="http://schemas.microsoft.com/office/drawing/2014/main" xmlns=""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tc>
                  <a:txBody>
                    <a:bodyPr/>
                    <a:lstStyle/>
                    <a:p>
                      <a:pPr algn="just">
                        <a:lnSpc>
                          <a:spcPct val="115000"/>
                        </a:lnSpc>
                        <a:spcAft>
                          <a:spcPts val="0"/>
                        </a:spcAft>
                      </a:pPr>
                      <a:r>
                        <a:rPr lang="kk-KZ" sz="1800" dirty="0">
                          <a:latin typeface="Times New Roman" pitchFamily="18" charset="0"/>
                          <a:ea typeface="Times New Roman"/>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xmlns="" val="1001482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0" y="0"/>
            <a:ext cx="9144000" cy="6525344"/>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755576" y="548680"/>
            <a:ext cx="7560840" cy="3096344"/>
          </a:xfrm>
          <a:prstGeom prst="rect">
            <a:avLst/>
          </a:prstGeom>
          <a:noFill/>
          <a:ln w="9525">
            <a:noFill/>
            <a:miter lim="800000"/>
            <a:headEnd/>
            <a:tailEnd/>
          </a:ln>
        </p:spPr>
      </p:pic>
      <p:sp>
        <p:nvSpPr>
          <p:cNvPr id="2" name="Заголовок 1"/>
          <p:cNvSpPr>
            <a:spLocks noGrp="1"/>
          </p:cNvSpPr>
          <p:nvPr>
            <p:ph type="title"/>
          </p:nvPr>
        </p:nvSpPr>
        <p:spPr>
          <a:xfrm>
            <a:off x="0" y="0"/>
            <a:ext cx="9144000" cy="692696"/>
          </a:xfrm>
        </p:spPr>
        <p:style>
          <a:lnRef idx="1">
            <a:schemeClr val="accent3"/>
          </a:lnRef>
          <a:fillRef idx="2">
            <a:schemeClr val="accent3"/>
          </a:fillRef>
          <a:effectRef idx="1">
            <a:schemeClr val="accent3"/>
          </a:effectRef>
          <a:fontRef idx="minor">
            <a:schemeClr val="dk1"/>
          </a:fontRef>
        </p:style>
        <p:txBody>
          <a:bodyPr>
            <a:noAutofit/>
          </a:bodyPr>
          <a:lstStyle/>
          <a:p>
            <a:r>
              <a:rPr lang="ru-RU" sz="1400" dirty="0" err="1" smtClean="0">
                <a:solidFill>
                  <a:schemeClr val="tx1"/>
                </a:solidFill>
                <a:latin typeface="Times New Roman" pitchFamily="18" charset="0"/>
                <a:cs typeface="Times New Roman" pitchFamily="18" charset="0"/>
              </a:rPr>
              <a:t>Айлық есептік</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көрсеткіш (бұдан әрі </a:t>
            </a:r>
            <a:r>
              <a:rPr lang="ru-RU" sz="1400" dirty="0" smtClean="0">
                <a:solidFill>
                  <a:schemeClr val="tx1"/>
                </a:solidFill>
                <a:latin typeface="Times New Roman" pitchFamily="18" charset="0"/>
                <a:cs typeface="Times New Roman" pitchFamily="18" charset="0"/>
              </a:rPr>
              <a:t>— АЕК) - </a:t>
            </a:r>
            <a:r>
              <a:rPr lang="ru-RU" sz="1400" dirty="0" err="1" smtClean="0">
                <a:solidFill>
                  <a:schemeClr val="tx1"/>
                </a:solidFill>
                <a:latin typeface="Times New Roman" pitchFamily="18" charset="0"/>
                <a:cs typeface="Times New Roman" pitchFamily="18" charset="0"/>
              </a:rPr>
              <a:t>Қазақстанда зейнетақыларды</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жәрдемақыларды және өзге </a:t>
            </a:r>
            <a:r>
              <a:rPr lang="ru-RU" sz="1400" dirty="0" smtClean="0">
                <a:solidFill>
                  <a:schemeClr val="tx1"/>
                </a:solidFill>
                <a:latin typeface="Times New Roman" pitchFamily="18" charset="0"/>
                <a:cs typeface="Times New Roman" pitchFamily="18" charset="0"/>
              </a:rPr>
              <a:t>де </a:t>
            </a:r>
            <a:r>
              <a:rPr lang="ru-RU" sz="1400" dirty="0" err="1" smtClean="0">
                <a:solidFill>
                  <a:schemeClr val="tx1"/>
                </a:solidFill>
                <a:latin typeface="Times New Roman" pitchFamily="18" charset="0"/>
                <a:cs typeface="Times New Roman" pitchFamily="18" charset="0"/>
              </a:rPr>
              <a:t>әлеуметтік төлемдерді есептеу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үшін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сондай-ақ айыппұл санкцияларын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қолдану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салықтарды және Қазақстан Республикасының заңнамасына сәйкес басқа </a:t>
            </a:r>
            <a:r>
              <a:rPr lang="ru-RU" sz="1400" dirty="0" smtClean="0">
                <a:solidFill>
                  <a:schemeClr val="tx1"/>
                </a:solidFill>
                <a:latin typeface="Times New Roman" pitchFamily="18" charset="0"/>
                <a:cs typeface="Times New Roman" pitchFamily="18" charset="0"/>
              </a:rPr>
              <a:t>да </a:t>
            </a:r>
            <a:r>
              <a:rPr lang="ru-RU" sz="1400" dirty="0" err="1" smtClean="0">
                <a:solidFill>
                  <a:schemeClr val="tx1"/>
                </a:solidFill>
                <a:latin typeface="Times New Roman" pitchFamily="18" charset="0"/>
                <a:cs typeface="Times New Roman" pitchFamily="18" charset="0"/>
              </a:rPr>
              <a:t>төлемдерді есептеу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үшін пайдаланылатын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көрсеткіш</a:t>
            </a:r>
            <a:r>
              <a:rPr lang="ru-RU" sz="1400" dirty="0" smtClean="0">
                <a:solidFill>
                  <a:schemeClr val="tx1"/>
                </a:solidFill>
                <a:latin typeface="Times New Roman" pitchFamily="18" charset="0"/>
                <a:cs typeface="Times New Roman" pitchFamily="18" charset="0"/>
              </a:rPr>
              <a:t>.</a:t>
            </a:r>
            <a:endParaRPr lang="ru-RU" sz="1400" dirty="0">
              <a:solidFill>
                <a:schemeClr val="tx1"/>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xmlns="" val="564316685"/>
              </p:ext>
            </p:extLst>
          </p:nvPr>
        </p:nvGraphicFramePr>
        <p:xfrm>
          <a:off x="0" y="3343081"/>
          <a:ext cx="9143999" cy="3425603"/>
        </p:xfrm>
        <a:graphic>
          <a:graphicData uri="http://schemas.openxmlformats.org/drawingml/2006/table">
            <a:tbl>
              <a:tblPr firstRow="1" bandRow="1">
                <a:tableStyleId>{5C22544A-7EE6-4342-B048-85BDC9FD1C3A}</a:tableStyleId>
              </a:tblPr>
              <a:tblGrid>
                <a:gridCol w="331529"/>
                <a:gridCol w="5051631"/>
                <a:gridCol w="884903"/>
                <a:gridCol w="1252772"/>
                <a:gridCol w="731573"/>
                <a:gridCol w="891591"/>
              </a:tblGrid>
              <a:tr h="514522">
                <a:tc rowSpan="2">
                  <a:txBody>
                    <a:bodyPr/>
                    <a:lstStyle/>
                    <a:p>
                      <a:r>
                        <a:rPr lang="kk-KZ" sz="1400" b="1" dirty="0" smtClean="0">
                          <a:solidFill>
                            <a:schemeClr val="tx1"/>
                          </a:solidFill>
                          <a:latin typeface="Times New Roman" pitchFamily="18" charset="0"/>
                          <a:cs typeface="Times New Roman" pitchFamily="18" charset="0"/>
                        </a:rPr>
                        <a:t>№</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rowSpan="2">
                  <a:txBody>
                    <a:bodyPr/>
                    <a:lstStyle/>
                    <a:p>
                      <a:pPr algn="ctr"/>
                      <a:r>
                        <a:rPr lang="ru-RU" sz="1400" b="1" dirty="0" err="1" smtClean="0">
                          <a:solidFill>
                            <a:schemeClr val="tx1"/>
                          </a:solidFill>
                          <a:latin typeface="Times New Roman" pitchFamily="18" charset="0"/>
                          <a:cs typeface="Times New Roman" pitchFamily="18" charset="0"/>
                        </a:rPr>
                        <a:t>Ең төменгі есептік</a:t>
                      </a:r>
                      <a:r>
                        <a:rPr lang="ru-RU" sz="1400" b="1" dirty="0" smtClean="0">
                          <a:solidFill>
                            <a:schemeClr val="tx1"/>
                          </a:solidFill>
                          <a:latin typeface="Times New Roman" pitchFamily="18" charset="0"/>
                          <a:cs typeface="Times New Roman" pitchFamily="18" charset="0"/>
                        </a:rPr>
                        <a:t> </a:t>
                      </a:r>
                      <a:r>
                        <a:rPr lang="ru-RU" sz="1400" b="1" dirty="0" err="1" smtClean="0">
                          <a:solidFill>
                            <a:schemeClr val="tx1"/>
                          </a:solidFill>
                          <a:latin typeface="Times New Roman" pitchFamily="18" charset="0"/>
                          <a:cs typeface="Times New Roman" pitchFamily="18" charset="0"/>
                        </a:rPr>
                        <a:t>көрсеткіштер (теңге</a:t>
                      </a:r>
                      <a:r>
                        <a:rPr lang="ru-RU" sz="1400" b="1" dirty="0" smtClean="0">
                          <a:solidFill>
                            <a:schemeClr val="tx1"/>
                          </a:solidFill>
                          <a:latin typeface="Times New Roman" pitchFamily="18" charset="0"/>
                          <a:cs typeface="Times New Roman" pitchFamily="18" charset="0"/>
                        </a:rPr>
                        <a:t>)</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r>
                        <a:rPr lang="kk-KZ" sz="1400" b="1" dirty="0" smtClean="0">
                          <a:solidFill>
                            <a:schemeClr val="tx1"/>
                          </a:solidFill>
                          <a:latin typeface="Times New Roman" pitchFamily="18" charset="0"/>
                          <a:cs typeface="Times New Roman" pitchFamily="18" charset="0"/>
                        </a:rPr>
                        <a:t>Есепті кезең</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r>
                        <a:rPr lang="kk-KZ" sz="1400" b="1" dirty="0" smtClean="0">
                          <a:solidFill>
                            <a:schemeClr val="tx1"/>
                          </a:solidFill>
                          <a:latin typeface="Times New Roman" pitchFamily="18" charset="0"/>
                          <a:cs typeface="Times New Roman" pitchFamily="18" charset="0"/>
                        </a:rPr>
                        <a:t>Ағымдағы жыл</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gridSpan="2">
                  <a:txBody>
                    <a:bodyPr/>
                    <a:lstStyle/>
                    <a:p>
                      <a:r>
                        <a:rPr lang="kk-KZ" sz="1400" b="1" dirty="0" smtClean="0">
                          <a:solidFill>
                            <a:schemeClr val="tx1"/>
                          </a:solidFill>
                          <a:latin typeface="Times New Roman" pitchFamily="18" charset="0"/>
                          <a:cs typeface="Times New Roman" pitchFamily="18" charset="0"/>
                        </a:rPr>
                        <a:t>Жоспарлы кезең</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hMerge="1">
                  <a:txBody>
                    <a:bodyPr/>
                    <a:lstStyle/>
                    <a:p>
                      <a:endParaRPr lang="ru-RU" dirty="0"/>
                    </a:p>
                  </a:txBody>
                  <a:tcPr/>
                </a:tc>
              </a:tr>
              <a:tr h="215831">
                <a:tc vMerge="1">
                  <a:txBody>
                    <a:bodyPr/>
                    <a:lstStyle/>
                    <a:p>
                      <a:endParaRPr lang="ru-RU" dirty="0"/>
                    </a:p>
                  </a:txBody>
                  <a:tcPr/>
                </a:tc>
                <a:tc vMerge="1">
                  <a:txBody>
                    <a:bodyPr/>
                    <a:lstStyle/>
                    <a:p>
                      <a:endParaRPr lang="ru-RU" dirty="0"/>
                    </a:p>
                  </a:txBody>
                  <a:tcPr/>
                </a:tc>
                <a:tc>
                  <a:txBody>
                    <a:bodyPr/>
                    <a:lstStyle/>
                    <a:p>
                      <a:pPr algn="ctr"/>
                      <a:r>
                        <a:rPr lang="kk-KZ" sz="1200" b="1" dirty="0" smtClean="0">
                          <a:latin typeface="Times New Roman" pitchFamily="18" charset="0"/>
                          <a:cs typeface="Times New Roman" pitchFamily="18" charset="0"/>
                        </a:rPr>
                        <a:t>2025г.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2026г.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2027г.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2028г.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r>
              <a:tr h="938246">
                <a:tc>
                  <a:txBody>
                    <a:bodyPr/>
                    <a:lstStyle/>
                    <a:p>
                      <a:r>
                        <a:rPr lang="kk-KZ" sz="1400" dirty="0" smtClean="0">
                          <a:latin typeface="Times New Roman" pitchFamily="18" charset="0"/>
                          <a:cs typeface="Times New Roman" pitchFamily="18" charset="0"/>
                        </a:rPr>
                        <a:t>1</a:t>
                      </a:r>
                      <a:endParaRPr lang="ru-RU" sz="1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i="0" kern="1200" dirty="0" err="1" smtClean="0">
                          <a:solidFill>
                            <a:schemeClr val="dk1"/>
                          </a:solidFill>
                          <a:latin typeface="Times New Roman" pitchFamily="18" charset="0"/>
                          <a:ea typeface="+mn-ea"/>
                          <a:cs typeface="Times New Roman" pitchFamily="18" charset="0"/>
                        </a:rPr>
                        <a:t>Қазақстан Республикасының заңнамасына сәйкес жәрдемақыларды және өзге </a:t>
                      </a:r>
                      <a:r>
                        <a:rPr lang="ru-RU" sz="1400" b="0" i="0" kern="1200" dirty="0" smtClean="0">
                          <a:solidFill>
                            <a:schemeClr val="dk1"/>
                          </a:solidFill>
                          <a:latin typeface="Times New Roman" pitchFamily="18" charset="0"/>
                          <a:ea typeface="+mn-ea"/>
                          <a:cs typeface="Times New Roman" pitchFamily="18" charset="0"/>
                        </a:rPr>
                        <a:t>де </a:t>
                      </a:r>
                      <a:r>
                        <a:rPr lang="ru-RU" sz="1400" b="0" i="0" kern="1200" dirty="0" err="1" smtClean="0">
                          <a:solidFill>
                            <a:schemeClr val="dk1"/>
                          </a:solidFill>
                          <a:latin typeface="Times New Roman" pitchFamily="18" charset="0"/>
                          <a:ea typeface="+mn-ea"/>
                          <a:cs typeface="Times New Roman" pitchFamily="18" charset="0"/>
                        </a:rPr>
                        <a:t>әлеуметт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есептеу</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сондай-ақ айыппұл санкцияларын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салықтар </a:t>
                      </a:r>
                      <a:r>
                        <a:rPr lang="ru-RU" sz="1400" b="0" i="0" kern="1200" dirty="0" smtClean="0">
                          <a:solidFill>
                            <a:schemeClr val="dk1"/>
                          </a:solidFill>
                          <a:latin typeface="Times New Roman" pitchFamily="18" charset="0"/>
                          <a:ea typeface="+mn-ea"/>
                          <a:cs typeface="Times New Roman" pitchFamily="18" charset="0"/>
                        </a:rPr>
                        <a:t>мен </a:t>
                      </a:r>
                      <a:r>
                        <a:rPr lang="ru-RU" sz="1400" b="0" i="0" kern="1200" dirty="0" err="1" smtClean="0">
                          <a:solidFill>
                            <a:schemeClr val="dk1"/>
                          </a:solidFill>
                          <a:latin typeface="Times New Roman" pitchFamily="18" charset="0"/>
                          <a:ea typeface="+mn-ea"/>
                          <a:cs typeface="Times New Roman" pitchFamily="18" charset="0"/>
                        </a:rPr>
                        <a:t>басқа </a:t>
                      </a:r>
                      <a:r>
                        <a:rPr lang="ru-RU" sz="1400" b="0" i="0" kern="1200" dirty="0" smtClean="0">
                          <a:solidFill>
                            <a:schemeClr val="dk1"/>
                          </a:solidFill>
                          <a:latin typeface="Times New Roman" pitchFamily="18" charset="0"/>
                          <a:ea typeface="+mn-ea"/>
                          <a:cs typeface="Times New Roman" pitchFamily="18" charset="0"/>
                        </a:rPr>
                        <a:t>да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қолдану 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айлық есепт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көрсетк</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ш</a:t>
                      </a:r>
                      <a:r>
                        <a:rPr lang="ru-RU" sz="1400" b="0" i="0" kern="1200" dirty="0" smtClean="0">
                          <a:solidFill>
                            <a:schemeClr val="dk1"/>
                          </a:solidFill>
                          <a:latin typeface="Times New Roman" pitchFamily="18" charset="0"/>
                          <a:ea typeface="+mn-ea"/>
                          <a:cs typeface="Times New Roman" pitchFamily="18" charset="0"/>
                        </a:rPr>
                        <a:t> (АЕК)</a:t>
                      </a:r>
                    </a:p>
                  </a:txBody>
                  <a:tcPr/>
                </a:tc>
                <a:tc>
                  <a:txBody>
                    <a:bodyPr/>
                    <a:lstStyle/>
                    <a:p>
                      <a:pPr algn="ctr"/>
                      <a:r>
                        <a:rPr lang="ru-RU" sz="1400" dirty="0" smtClean="0">
                          <a:latin typeface="Times New Roman" pitchFamily="18" charset="0"/>
                          <a:cs typeface="Times New Roman" pitchFamily="18" charset="0"/>
                        </a:rPr>
                        <a:t>3932</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4325</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4758</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5234</a:t>
                      </a:r>
                      <a:endParaRPr lang="ru-RU" sz="1400" dirty="0">
                        <a:latin typeface="Times New Roman" pitchFamily="18" charset="0"/>
                        <a:cs typeface="Times New Roman" pitchFamily="18" charset="0"/>
                      </a:endParaRPr>
                    </a:p>
                  </a:txBody>
                  <a:tcPr/>
                </a:tc>
              </a:tr>
              <a:tr h="363636">
                <a:tc>
                  <a:txBody>
                    <a:bodyPr/>
                    <a:lstStyle/>
                    <a:p>
                      <a:r>
                        <a:rPr lang="kk-KZ" sz="1400" dirty="0" smtClean="0">
                          <a:latin typeface="Times New Roman" pitchFamily="18" charset="0"/>
                          <a:cs typeface="Times New Roman" pitchFamily="18" charset="0"/>
                        </a:rPr>
                        <a:t>2</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Жалақының 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мөлшер</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smtClean="0">
                          <a:solidFill>
                            <a:schemeClr val="dk1"/>
                          </a:solidFill>
                          <a:latin typeface="Times New Roman" pitchFamily="18" charset="0"/>
                          <a:ea typeface="+mn-ea"/>
                          <a:cs typeface="Times New Roman" pitchFamily="18" charset="0"/>
                        </a:rPr>
                        <a:t>ЖТМ)</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85000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85000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85000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85000</a:t>
                      </a:r>
                      <a:endParaRPr lang="ru-RU" sz="1400" dirty="0">
                        <a:latin typeface="Times New Roman" pitchFamily="18" charset="0"/>
                        <a:cs typeface="Times New Roman" pitchFamily="18" charset="0"/>
                      </a:endParaRPr>
                    </a:p>
                  </a:txBody>
                  <a:tcPr/>
                </a:tc>
              </a:tr>
              <a:tr h="363636">
                <a:tc>
                  <a:txBody>
                    <a:bodyPr/>
                    <a:lstStyle/>
                    <a:p>
                      <a:r>
                        <a:rPr lang="kk-KZ" sz="1400" dirty="0" smtClean="0">
                          <a:latin typeface="Times New Roman" pitchFamily="18" charset="0"/>
                          <a:cs typeface="Times New Roman" pitchFamily="18" charset="0"/>
                        </a:rPr>
                        <a:t>3</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Мемлекетт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базалық зейнетақы төлем</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мөлшер</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smtClean="0">
                          <a:solidFill>
                            <a:schemeClr val="dk1"/>
                          </a:solidFill>
                          <a:latin typeface="Times New Roman" pitchFamily="18" charset="0"/>
                          <a:ea typeface="+mn-ea"/>
                          <a:cs typeface="Times New Roman" pitchFamily="18" charset="0"/>
                        </a:rPr>
                        <a:t>МБЗ)</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30714</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31790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31790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31790</a:t>
                      </a:r>
                      <a:endParaRPr lang="ru-RU" sz="1400" dirty="0">
                        <a:latin typeface="Times New Roman" pitchFamily="18" charset="0"/>
                        <a:cs typeface="Times New Roman" pitchFamily="18" charset="0"/>
                      </a:endParaRPr>
                    </a:p>
                  </a:txBody>
                  <a:tcPr/>
                </a:tc>
              </a:tr>
              <a:tr h="442811">
                <a:tc>
                  <a:txBody>
                    <a:bodyPr/>
                    <a:lstStyle/>
                    <a:p>
                      <a:r>
                        <a:rPr lang="kk-KZ" sz="1400" dirty="0" smtClean="0">
                          <a:latin typeface="Times New Roman" pitchFamily="18" charset="0"/>
                          <a:cs typeface="Times New Roman" pitchFamily="18" charset="0"/>
                        </a:rPr>
                        <a:t>4</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Зейнетақының 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мөлшер</a:t>
                      </a:r>
                      <a:r>
                        <a:rPr lang="en-US" sz="1400" b="0" i="0" kern="1200" dirty="0" err="1" smtClean="0">
                          <a:solidFill>
                            <a:schemeClr val="dk1"/>
                          </a:solidFill>
                          <a:latin typeface="Times New Roman" pitchFamily="18" charset="0"/>
                          <a:ea typeface="+mn-ea"/>
                          <a:cs typeface="Times New Roman" pitchFamily="18" charset="0"/>
                        </a:rPr>
                        <a:t>i</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59635</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62915</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62915</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62915</a:t>
                      </a:r>
                      <a:endParaRPr lang="ru-RU" sz="1400" dirty="0">
                        <a:latin typeface="Times New Roman" pitchFamily="18" charset="0"/>
                        <a:cs typeface="Times New Roman" pitchFamily="18" charset="0"/>
                      </a:endParaRPr>
                    </a:p>
                  </a:txBody>
                  <a:tcPr/>
                </a:tc>
              </a:tr>
              <a:tr h="514522">
                <a:tc>
                  <a:txBody>
                    <a:bodyPr/>
                    <a:lstStyle/>
                    <a:p>
                      <a:r>
                        <a:rPr lang="kk-KZ" sz="1400" dirty="0" smtClean="0">
                          <a:latin typeface="Times New Roman" pitchFamily="18" charset="0"/>
                          <a:cs typeface="Times New Roman" pitchFamily="18" charset="0"/>
                        </a:rPr>
                        <a:t>5</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Базалық әлеуметт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мөлшер</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есептеу</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күнкөр</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с </a:t>
                      </a:r>
                      <a:r>
                        <a:rPr lang="ru-RU" sz="1400" b="0" i="0" kern="1200" dirty="0" err="1" smtClean="0">
                          <a:solidFill>
                            <a:schemeClr val="dk1"/>
                          </a:solidFill>
                          <a:latin typeface="Times New Roman" pitchFamily="18" charset="0"/>
                          <a:ea typeface="+mn-ea"/>
                          <a:cs typeface="Times New Roman" pitchFamily="18" charset="0"/>
                        </a:rPr>
                        <a:t>деңгей</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шамасы</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45577</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48767</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48767</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48767</a:t>
                      </a:r>
                      <a:endParaRPr lang="ru-RU" sz="1400" dirty="0">
                        <a:latin typeface="Times New Roman" pitchFamily="18" charset="0"/>
                        <a:cs typeface="Times New Roman" pitchFamily="18" charset="0"/>
                      </a:endParaRPr>
                    </a:p>
                  </a:txBody>
                  <a:tcPr/>
                </a:tc>
              </a:tr>
            </a:tbl>
          </a:graphicData>
        </a:graphic>
      </p:graphicFrame>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a:style>
    </a:sp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2665</TotalTime>
  <Words>983</Words>
  <Application>Microsoft Office PowerPoint</Application>
  <PresentationFormat>Экран (4:3)</PresentationFormat>
  <Paragraphs>156</Paragraphs>
  <Slides>14</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Айлық есептік көрсеткіш (бұдан әрі — АЕК) - Қазақстанда зейнетақыларды, жәрдемақыларды және өзге де әлеуметтік төлемдерді есептеу үшін, сондай-ақ айыппұл санкцияларын қолдану, салықтарды және Қазақстан Республикасының заңнамасына сәйкес басқа да төлемдерді есептеу үшін пайдаланылатын көрсеткіш.</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Гульзинат Сыдыкова</dc:creator>
  <cp:lastModifiedBy>ELMIRA</cp:lastModifiedBy>
  <cp:revision>230</cp:revision>
  <dcterms:created xsi:type="dcterms:W3CDTF">2020-01-30T11:38:36Z</dcterms:created>
  <dcterms:modified xsi:type="dcterms:W3CDTF">2026-10-18T16:17:08Z</dcterms:modified>
</cp:coreProperties>
</file>