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7"/>
  </p:notesMasterIdLst>
  <p:sldIdLst>
    <p:sldId id="285" r:id="rId2"/>
    <p:sldId id="286" r:id="rId3"/>
    <p:sldId id="287" r:id="rId4"/>
    <p:sldId id="261" r:id="rId5"/>
    <p:sldId id="301" r:id="rId6"/>
    <p:sldId id="306" r:id="rId7"/>
    <p:sldId id="302" r:id="rId8"/>
    <p:sldId id="303" r:id="rId9"/>
    <p:sldId id="304" r:id="rId10"/>
    <p:sldId id="273" r:id="rId11"/>
    <p:sldId id="307" r:id="rId12"/>
    <p:sldId id="324" r:id="rId13"/>
    <p:sldId id="325" r:id="rId14"/>
    <p:sldId id="321" r:id="rId15"/>
    <p:sldId id="322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00CC"/>
    <a:srgbClr val="AC983A"/>
    <a:srgbClr val="9999FF"/>
    <a:srgbClr val="99CCFF"/>
    <a:srgbClr val="CCCCFF"/>
    <a:srgbClr val="9966FF"/>
    <a:srgbClr val="CC99FF"/>
    <a:srgbClr val="CC3399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7658" autoAdjust="0"/>
  </p:normalViewPr>
  <p:slideViewPr>
    <p:cSldViewPr>
      <p:cViewPr>
        <p:scale>
          <a:sx n="75" d="100"/>
          <a:sy n="75" d="100"/>
        </p:scale>
        <p:origin x="-330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r>
              <a:rPr lang="ru-RU" sz="1800" b="1" i="0" baseline="0" dirty="0">
                <a:effectLst/>
              </a:rPr>
              <a:t>Расходы </a:t>
            </a:r>
            <a:r>
              <a:rPr lang="ru-RU" sz="1800" b="1" i="0" baseline="0" dirty="0" smtClean="0">
                <a:effectLst/>
              </a:rPr>
              <a:t>в </a:t>
            </a:r>
            <a:r>
              <a:rPr lang="kk-KZ" sz="1800" b="1" i="0" baseline="0" dirty="0" smtClean="0">
                <a:effectLst/>
              </a:rPr>
              <a:t>долях общего обьема на 2026 год, </a:t>
            </a:r>
            <a:r>
              <a:rPr lang="ru-RU" sz="1800" b="1" i="0" baseline="0" dirty="0" smtClean="0">
                <a:effectLst/>
              </a:rPr>
              <a:t>%</a:t>
            </a:r>
            <a:endParaRPr lang="ru-RU" b="1" dirty="0">
              <a:effectLst/>
            </a:endParaRPr>
          </a:p>
        </c:rich>
      </c:tx>
      <c:layout>
        <c:manualLayout>
          <c:xMode val="edge"/>
          <c:yMode val="edge"/>
          <c:x val="0.12109749133227389"/>
          <c:y val="3.5978307624004349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31343909278162E-2"/>
          <c:y val="0.25291474590109897"/>
          <c:w val="0.46156917509987255"/>
          <c:h val="0.535227980621200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48-471F-A5E7-20B34C7646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48-471F-A5E7-20B34C76460B}"/>
              </c:ext>
            </c:extLst>
          </c:dPt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Социальная защита
</c:v>
                </c:pt>
                <c:pt idx="1">
                  <c:v>Культура, спорт, туризм и информ. пространство
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0.1389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948-471F-A5E7-20B34C764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400" b="0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E538BCC-B1DC-4F7E-A774-2A877BB55452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AA255278-5EF9-423D-BA65-A6D13CF1A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5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85E5393-7B7D-48DB-BB29-87FC1AC5D9C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10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4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948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526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81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5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31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5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08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6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0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5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2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0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3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8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74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7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7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785786" y="357166"/>
            <a:ext cx="7786742" cy="121444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ГРАЖДАНСКИЙ БЮДЖЕТ ГОРОДА А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КТАУ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ГОДЫ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24 февраля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2" name="AutoShape 4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4" name="AutoShape 6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6" name="AutoShape 8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8" name="AutoShape 10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8" b="94167" l="14167" r="86389">
                        <a14:foregroundMark x1="15833" y1="22778" x2="15556" y2="50000"/>
                        <a14:foregroundMark x1="16389" y1="50278" x2="49167" y2="50278"/>
                        <a14:foregroundMark x1="49444" y1="50278" x2="49444" y2="22778"/>
                        <a14:foregroundMark x1="47778" y1="23333" x2="16111" y2="22778"/>
                        <a14:foregroundMark x1="45000" y1="23889" x2="45556" y2="49722"/>
                        <a14:foregroundMark x1="23333" y1="22778" x2="23056" y2="49722"/>
                        <a14:foregroundMark x1="35556" y1="23056" x2="36667" y2="50278"/>
                        <a14:foregroundMark x1="36111" y1="40000" x2="45000" y2="40278"/>
                        <a14:foregroundMark x1="32222" y1="41389" x2="23056" y2="41389"/>
                        <a14:foregroundMark x1="32500" y1="41667" x2="36389" y2="41389"/>
                        <a14:foregroundMark x1="36389" y1="45833" x2="23056" y2="45556"/>
                        <a14:foregroundMark x1="36389" y1="32778" x2="45833" y2="33056"/>
                        <a14:foregroundMark x1="50556" y1="52222" x2="50556" y2="87500"/>
                        <a14:foregroundMark x1="51111" y1="86389" x2="73611" y2="79722"/>
                        <a14:foregroundMark x1="58056" y1="83333" x2="56944" y2="51111"/>
                        <a14:foregroundMark x1="71111" y1="51667" x2="71111" y2="82778"/>
                        <a14:foregroundMark x1="73611" y1="84167" x2="84167" y2="51111"/>
                        <a14:foregroundMark x1="72778" y1="52222" x2="80000" y2="80556"/>
                        <a14:foregroundMark x1="61944" y1="51944" x2="66389" y2="73889"/>
                        <a14:foregroundMark x1="58889" y1="74444" x2="65278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46805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9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20914"/>
            <a:ext cx="6048672" cy="895630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посетители официального сайта города Актау!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9456" y="1844824"/>
            <a:ext cx="8208912" cy="17337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Рады представить Вашему вниманию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твержденный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гражданский бюджет города Актау, в рамках которого Вы можете ознакомиться с формированием местного бюджета, основными направлениями расходования бюджетных средств города.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14348" y="3214686"/>
            <a:ext cx="8034116" cy="316664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документ включает следующие разделы: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основные показатели социально-экономического развития</a:t>
            </a:r>
            <a:r>
              <a:rPr lang="en-US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7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поступления и расходы бюджета города Актау;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целевые трансферты и бюджетные кредиты из РБ.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города Актау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точнен решением Актауского городского маслихата Мангистауской области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24 февраля 2026 года № 29/184 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внесении изменений в решение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Актауского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городского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маслихата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Мангистауской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области от</a:t>
            </a:r>
            <a:r>
              <a:rPr lang="en-US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декабря 2025 года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28/172 «О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бюджете города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Актау на 2026-2028 годы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»»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  <p:pic>
        <p:nvPicPr>
          <p:cNvPr id="13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378619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52914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16243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42852"/>
            <a:ext cx="1214447" cy="12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12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692014"/>
              </p:ext>
            </p:extLst>
          </p:nvPr>
        </p:nvGraphicFramePr>
        <p:xfrm>
          <a:off x="1187624" y="2564904"/>
          <a:ext cx="6840745" cy="21602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82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6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2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189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400" b="1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Месячный расчетный показатель (МРП)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Минимальная заработная плата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 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62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4 606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4 882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1476" y="320465"/>
            <a:ext cx="5856914" cy="1325563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 на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52" y="1394029"/>
            <a:ext cx="9035289" cy="29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78" name="AutoShape 2" descr="ÐÐ°ÑÑÐ¸Ð½ÐºÐ¸ Ð¿Ð¾ Ð·Ð°Ð¿ÑÐ¾ÑÑ Ð°ÐºÑÐ°Ñ Ð­ÐÐÐÐÐÐ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10" y="142852"/>
            <a:ext cx="1214447" cy="128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6670" y="226583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7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8344" y="1571178"/>
            <a:ext cx="1224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млн.тенге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131122"/>
              </p:ext>
            </p:extLst>
          </p:nvPr>
        </p:nvGraphicFramePr>
        <p:xfrm>
          <a:off x="827584" y="1988838"/>
          <a:ext cx="7920880" cy="432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686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40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075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17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8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44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7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Доходы, в том числе:</a:t>
                      </a:r>
                      <a:endParaRPr lang="ru-RU" sz="1700" b="1" i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160 346,4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4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поступления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152 714,0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поступления 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329,0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4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 от продажи основного капитала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2 419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84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Поступление трансфертов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4 884,1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57356" y="132490"/>
            <a:ext cx="5500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поступлений бюджета города Актау 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</p:txBody>
      </p:sp>
      <p:pic>
        <p:nvPicPr>
          <p:cNvPr id="12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8246" y="1357296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26189"/>
            <a:ext cx="1080120" cy="11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7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792080"/>
              </p:ext>
            </p:extLst>
          </p:nvPr>
        </p:nvGraphicFramePr>
        <p:xfrm>
          <a:off x="251519" y="980729"/>
          <a:ext cx="8496945" cy="552244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111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53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71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686" marR="6686" marT="668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Затраты - всего (в том числе):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ru-RU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154 632 343,5</a:t>
                      </a:r>
                      <a:endParaRPr lang="ru-RU" sz="12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Государственные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услуги общего характера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660 566,0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 Оборона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188 778,6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Общественный порядок, безопасность,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правовая, судебная,  уголовно-исполнительная деятельность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609 088,0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Социальная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помощь и социальное обеспечение 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ru-RU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Жилищно-коммунальное хозяйство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12 669 532,8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Культура, спорт, туризм и информационное пространство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1 373 636,0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Топливно-энергетический комплекс и недропользование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9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Сельское, водное, лесное, рыбное хозяйство, особо охраняемые природные территории, охрана   окружающей среды и животного мира, земельные отношения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74 076,0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Промышленность, архитектурная, градостроительная и строительная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деятельность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512 358,0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и коммуникации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5 391 258,0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 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1 642 963,0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68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Обслуживание долга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2 379 914,0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r>
                        <a:rPr lang="ru-RU" sz="1200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Трансферты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120 413 299,1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III.</a:t>
                      </a:r>
                      <a:r>
                        <a:rPr lang="en-US" sz="12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Чистое бюджетное кредитование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-105 271,0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Бюджетные </a:t>
                      </a: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кредиты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Погашение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бюджетных кредитов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113 921,0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657802090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en-US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 Дефицит (профицит) бюджета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5 819 365,5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453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r>
                        <a:rPr lang="en-US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200" b="1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Финансирование дефицита (использование профицита) бюджета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-5 819 365,5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Поступление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займов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4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Погашение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займов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6 148 495,0</a:t>
                      </a: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Используемые </a:t>
                      </a:r>
                      <a:r>
                        <a:rPr lang="ru-RU" sz="12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остатки бюджетных средств</a:t>
                      </a: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320 479,5</a:t>
                      </a:r>
                      <a:endParaRPr lang="ru-RU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341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города Актау </a:t>
            </a:r>
          </a:p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kk-K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800" b="1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15" y="70399"/>
            <a:ext cx="545195" cy="5352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68344" y="605617"/>
            <a:ext cx="119326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3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406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978" y="235840"/>
            <a:ext cx="6048672" cy="646331"/>
          </a:xfrm>
        </p:spPr>
        <p:txBody>
          <a:bodyPr wrap="square">
            <a:spAutoFit/>
          </a:bodyPr>
          <a:lstStyle/>
          <a:p>
            <a:pPr algn="ctr" defTabSz="914400" fontAlgn="ctr"/>
            <a:r>
              <a:rPr lang="ru-RU" alt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Социальная сфера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52765" y="2420888"/>
            <a:ext cx="2348334" cy="11458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защита</a:t>
            </a:r>
          </a:p>
          <a:p>
            <a:pPr algn="ctr"/>
            <a:r>
              <a:rPr lang="kk-KZ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8 571,1 </a:t>
            </a:r>
            <a:r>
              <a:rPr lang="kk-KZ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.тенге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4819475"/>
            <a:ext cx="2500330" cy="14287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Культура, спорт, туризм и информационное пространство</a:t>
            </a:r>
          </a:p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1 373,6  </a:t>
            </a:r>
            <a:r>
              <a:rPr lang="ru-RU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571" y="987571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Ð¸ÐºÐ¾Ð½ÐºÐ° user, ÑÐ·ÐµÑ, Ð¿Ð¾Ð»ÑÐ·Ð¾Ð²Ð°ÑÐµÐ»Ñ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68" y="1340768"/>
            <a:ext cx="1277904" cy="127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¸ÐºÐ¾Ð½ÐºÐ° map, ÐºÐ°ÑÑÐ°, google map, iphone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7" y="3750291"/>
            <a:ext cx="1254937" cy="12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9586" y="142852"/>
            <a:ext cx="785818" cy="905543"/>
          </a:xfrm>
          <a:prstGeom prst="rect">
            <a:avLst/>
          </a:prstGeom>
        </p:spPr>
      </p:pic>
      <p:pic>
        <p:nvPicPr>
          <p:cNvPr id="13" name="Picture 14" descr="Ð¸ÐºÐ¾Ð½ÐºÐ° sports, Ð¿Ð°Ð¿ÐºÐ°, ÑÐ¿Ð¾ÑÑ,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3" y="4509120"/>
            <a:ext cx="1016975" cy="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749881512"/>
              </p:ext>
            </p:extLst>
          </p:nvPr>
        </p:nvGraphicFramePr>
        <p:xfrm>
          <a:off x="4355442" y="1700808"/>
          <a:ext cx="4675390" cy="433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7743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85927"/>
              </p:ext>
            </p:extLst>
          </p:nvPr>
        </p:nvGraphicFramePr>
        <p:xfrm>
          <a:off x="295731" y="1839819"/>
          <a:ext cx="8606760" cy="430513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687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8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1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 и социальное обеспечение, в том числе: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kk-KZ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1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Услуги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обеспечения занятости и реализации социальных программ для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142 716,0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Государственная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адресная социальная помощь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717 148,0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Социальная </a:t>
                      </a:r>
                      <a:r>
                        <a:rPr lang="ru-RU" sz="1400" b="0" i="0" u="none" strike="noStrike" dirty="0">
                          <a:effectLst/>
                          <a:latin typeface="Times New Roman"/>
                        </a:rPr>
                        <a:t>адаптация лиц, не имеющих определенного местожительства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152 762,0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Оказание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52 668,0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 отдельным категориям нуждающихся граждан по решениям 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местных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представительных органов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2 248 461,0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Материальное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 с инвалидностью,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воспитывающихся и обучающихся на дому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50 168,0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6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Оплата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 по зачислению, выплате и доставке пособий и других социальных выплат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18 314,0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330574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9428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помощь и социальное обеспечение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23080" y="1487047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44" y="1000108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964182"/>
              </p:ext>
            </p:extLst>
          </p:nvPr>
        </p:nvGraphicFramePr>
        <p:xfrm>
          <a:off x="395536" y="1723539"/>
          <a:ext cx="8424936" cy="43573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12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0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1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Оказание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социальной помощи нуждающимся гражданам на дому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9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нуждающихся инвалидов протезно-ортопедическими, </a:t>
                      </a:r>
                      <a:r>
                        <a:rPr lang="ru-RU" sz="1400" b="0" u="none" strike="noStrike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сурдотехническими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тифлотехническими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средствами, специальными средствами передвижения, обязательными гигиеническими средствами, а также предоставление услуг санаторно-курортного лечения, специалиста жестового языка, индивидуальных помощников в соответствии с индивидуальной программой реабилитации инвалида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4 3</a:t>
                      </a:r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79 202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  <a:endParaRPr lang="en-US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1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Социальная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поддержка отдельных категорий граждан в виде льготного, бесплатного проезда на городском общественном транспорте (кроме такси) по решению местных представительных органов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29 229,0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40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Размещение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государственного социального заказа в неправительственных организациях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117 212,0</a:t>
                      </a:r>
                    </a:p>
                  </a:txBody>
                  <a:tcPr marL="9525" marR="9525" marT="9525" marB="0" anchor="ctr"/>
                </a:tc>
              </a:tr>
              <a:tr h="44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Услуги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лицам из групп риска, попавшим в сложную ситуацию вследствие насилия или угрозы насилия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80 623,0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48120933"/>
                  </a:ext>
                </a:extLst>
              </a:tr>
              <a:tr h="365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Предоставление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жилищных сертификатов как социальная помощь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184 800,0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55970888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118569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помощь и социальное обеспечение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73380" y="1384986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28" y="1071546"/>
            <a:ext cx="8658514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509631"/>
              </p:ext>
            </p:extLst>
          </p:nvPr>
        </p:nvGraphicFramePr>
        <p:xfrm>
          <a:off x="428596" y="1766985"/>
          <a:ext cx="8531384" cy="480809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63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7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 </a:t>
                      </a: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 </a:t>
                      </a:r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400" b="1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культуру, спорт, туризм и информационное пространство, 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373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636,0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информации, укрепления государственности и формирования социального оптимизма граждан, развития языков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</a:t>
                      </a:r>
                      <a:r>
                        <a:rPr lang="kk-KZ" sz="14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260,0</a:t>
                      </a:r>
                      <a:endParaRPr lang="kk-KZ" sz="14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Реализация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мероприятий в сфере молодежной политики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168 545,0</a:t>
                      </a:r>
                      <a:endParaRPr lang="kk-KZ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проведению государственной информационной политики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7 082,0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77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Услуги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реализации государственной политики на местном уровне в области культуры, физической культуры и спорта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49 175,0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Функционирование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районных (городских) библиотек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 </a:t>
                      </a:r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Поддержка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культурно-досуговой работы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734 012,0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Проведение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спортивных соревнований на районном</a:t>
                      </a: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города областного значения) уровне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31 657,0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83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Подготовка 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участие членов сборных команд района (города областного значения) по различным видам спорта на областных спортивных соревнованиях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21 000,0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83205"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Капитальные</a:t>
                      </a:r>
                      <a:r>
                        <a:rPr lang="kk-KZ" sz="14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подведомственных государственных учреждений и организаций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188640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Культура, спорт, туризм,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языков и информационное пространство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1220" y="1395681"/>
            <a:ext cx="1428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3648" y="1202091"/>
            <a:ext cx="7662756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09" y="189354"/>
            <a:ext cx="857256" cy="9055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335">
                        <a14:foregroundMark x1="80488" y1="67184" x2="80488" y2="67184"/>
                        <a14:foregroundMark x1="87805" y1="58980" x2="87805" y2="58980"/>
                        <a14:foregroundMark x1="90244" y1="55876" x2="90244" y2="55876"/>
                        <a14:backgroundMark x1="91796" y1="41907" x2="91796" y2="41907"/>
                        <a14:backgroundMark x1="92018" y1="43459" x2="92018" y2="43459"/>
                        <a14:backgroundMark x1="94235" y1="53437" x2="94235" y2="53437"/>
                        <a14:backgroundMark x1="92239" y1="56541" x2="92239" y2="56541"/>
                        <a14:backgroundMark x1="84701" y1="62971" x2="84701" y2="62971"/>
                        <a14:backgroundMark x1="93570" y1="46785" x2="93570" y2="46785"/>
                        <a14:backgroundMark x1="91796" y1="39468" x2="91796" y2="3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116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706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3587" y="142852"/>
            <a:ext cx="6268877" cy="9286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Расходы бюджета развития на </a:t>
            </a:r>
            <a:r>
              <a:rPr lang="ru-RU" altLang="ru-RU" sz="25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5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86320" y="1739416"/>
            <a:ext cx="2592288" cy="1931392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 и коммуникации</a:t>
            </a:r>
          </a:p>
          <a:p>
            <a:pPr algn="ctr"/>
            <a:r>
              <a:rPr lang="kk-KZ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102 870,4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.тенге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44773" y="1490640"/>
            <a:ext cx="2376264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Топливо-энергетический комплекс </a:t>
            </a:r>
          </a:p>
          <a:p>
            <a:pPr algn="ctr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145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750,0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тенге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1342900"/>
            <a:ext cx="2448272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хозяйство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3 112 133,6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2305" y="956375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sp>
        <p:nvSpPr>
          <p:cNvPr id="2" name="AutoShape 4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7" y="3274044"/>
            <a:ext cx="3007826" cy="300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18" y="3468370"/>
            <a:ext cx="3057902" cy="305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70808"/>
            <a:ext cx="3049472" cy="304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52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5049" y="141922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68344" y="1367199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455302"/>
              </p:ext>
            </p:extLst>
          </p:nvPr>
        </p:nvGraphicFramePr>
        <p:xfrm>
          <a:off x="198445" y="1700808"/>
          <a:ext cx="8640963" cy="492517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127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1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lang="kk-KZ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112 133,6</a:t>
                      </a:r>
                      <a:endParaRPr lang="kk-KZ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021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Проектирование, развитие и (или) обустройство инженерно-коммуникационной инфраструктуры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378</a:t>
                      </a:r>
                      <a:r>
                        <a:rPr lang="kk-KZ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251,1</a:t>
                      </a:r>
                      <a:endParaRPr lang="kk-KZ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многоквартирных жилых домов третьей очереди в 33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Акку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г. Актау (привязка)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Инженерные сети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61 216,7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04056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Разработка ПСД по объекту "Строительство инженерной инфраструктуры в 29А микрорайоне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4397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39 микрорайоне г.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37 микрорайоне г.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65 560,0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(водоснабжение, канализация, теплоснабжение) и автомобильных дорог 16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Актау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19 510,1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(телефонизация, электроснабжение) и автомобильных дорог, проездных зон, тротуаров и благоустройства придорожных территорий в 36 микрорайоне города Актау. Корректировка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5556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внутримикрорайонных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инженерных сетей (электроснабжение)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Актау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21 964,3</a:t>
                      </a: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7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128968"/>
              </p:ext>
            </p:extLst>
          </p:nvPr>
        </p:nvGraphicFramePr>
        <p:xfrm>
          <a:off x="539552" y="1916832"/>
          <a:ext cx="8136904" cy="470135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444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системы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1 806</a:t>
                      </a: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821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3218720581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"Строительство водозаборного канала с примыканием к действующему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водозаборному каналу №2 ТОО МАЭК“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1 500 000,0 (РБ)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водозаборного канала с примыканием к действующему водозаборному каналу №2 ТОО МАЭК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50 000,0 (МБ)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Реконструкция водопроводных сетей от ЦУВС-3 до 15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254 945,0</a:t>
                      </a:r>
                      <a:endParaRPr lang="kk-KZ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2760502118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сетей канализации в с.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Умирзак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1 876,3</a:t>
                      </a:r>
                      <a:endParaRPr lang="kk-KZ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91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Проектирование </a:t>
                      </a: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(или) строительство, реконструкция жилья коммунального жилищного фонда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000,0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76064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Строительство многоквартирных жилых домов третьей очереди в 33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Акку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г. Актау (привязка)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524328" y="1566435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7225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615848" cy="261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173918"/>
              </p:ext>
            </p:extLst>
          </p:nvPr>
        </p:nvGraphicFramePr>
        <p:xfrm>
          <a:off x="539552" y="2060848"/>
          <a:ext cx="8136904" cy="387626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480720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444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благоустройства городов и населенных пунктов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627 061,2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3218720581"/>
                  </a:ext>
                </a:extLst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Благоустройство дворовых территорий жилых домов 15-го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г.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477 946,8</a:t>
                      </a:r>
                    </a:p>
                  </a:txBody>
                  <a:tcPr marL="9525" marR="9525" marT="9525" marB="0" anchor="ctr" anchorCtr="1"/>
                </a:tc>
              </a:tr>
              <a:tr h="7277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Реконструкция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внутриквартальных проездов, пешеходных дорожек, наружное освещение проездов, благоустройство и озеленение микрорайона 28а города Актау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14 005,1</a:t>
                      </a:r>
                    </a:p>
                  </a:txBody>
                  <a:tcPr marL="9525" marR="9525" marT="9525" marB="0" anchor="ctr" anchorCtr="1"/>
                </a:tc>
              </a:tr>
              <a:tr h="7277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Реконструкция внутриквартальных проездов, пешеходных дорожек, наружного освещения проездов, благоустройство и озеленение микрорайона 29 города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126 285,7</a:t>
                      </a:r>
                    </a:p>
                  </a:txBody>
                  <a:tcPr marL="9525" marR="9525" marT="9525" marB="0" anchor="ctr" anchorCtr="1"/>
                </a:tc>
              </a:tr>
              <a:tr h="62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Разработка ПСД по объекту Строительство благоустройства пляжа от Солдатского пляжа до Здания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Дискай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8 823,6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2760502118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524328" y="1694173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4605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91680" y="292621"/>
            <a:ext cx="6120680" cy="74480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Топливо-энергетический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32949"/>
              </p:ext>
            </p:extLst>
          </p:nvPr>
        </p:nvGraphicFramePr>
        <p:xfrm>
          <a:off x="467544" y="2492896"/>
          <a:ext cx="8280919" cy="22069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148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60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54885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896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Топливо-энергетический комплекс и недропользование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теплоэнергетической системы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81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Строительство разводящих кабельных сетей 10кВ от ГПП ХАБ-1 до распределительных пунктов (РП-10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в 18,18А,19,19А,20,20А,36,37,38,39,40,41,42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мкр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г.Актау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0833" y="2160022"/>
            <a:ext cx="119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60" y="-245844"/>
            <a:ext cx="2435278" cy="243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3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3313" y="271562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Транспортная инфраструктура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коммуникации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0715" y="2132856"/>
            <a:ext cx="1633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(тыс.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тенге)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117405" y="1700808"/>
            <a:ext cx="312247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69805" y="1853208"/>
            <a:ext cx="312247" cy="216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518119"/>
              </p:ext>
            </p:extLst>
          </p:nvPr>
        </p:nvGraphicFramePr>
        <p:xfrm>
          <a:off x="373621" y="2492896"/>
          <a:ext cx="8469049" cy="206134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96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28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86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инвестиционного проекта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(уточненный)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1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Транспорт и коммуникации</a:t>
                      </a:r>
                      <a:endParaRPr lang="ru-RU" sz="1600" b="1" kern="1200" noProof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</a:t>
                      </a:r>
                      <a:r>
                        <a:rPr lang="kk-KZ" sz="16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870,4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73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Развития транспортной инфраструктуры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</a:t>
                      </a:r>
                      <a:r>
                        <a:rPr lang="kk-KZ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870,4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Разработка ПСД Строительство штрафной стоянки для г. Актау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2 870,4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Строительство автодороги №26 вдоль 19а,20,20а микрорайонов г. Актау, с протяженностью 2,0 км. Корректировка.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100 000,0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54" y="-279752"/>
            <a:ext cx="2435656" cy="243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0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17867</TotalTime>
  <Words>1336</Words>
  <Application>Microsoft Office PowerPoint</Application>
  <PresentationFormat>Экран (4:3)</PresentationFormat>
  <Paragraphs>251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Уважаемые посетители официального сайта города Актау! </vt:lpstr>
      <vt:lpstr>Основные показатели социально-экономического развития на 2026 год  </vt:lpstr>
      <vt:lpstr>Презентация PowerPoint</vt:lpstr>
      <vt:lpstr>Презентация PowerPoint</vt:lpstr>
      <vt:lpstr>Социальная сфера</vt:lpstr>
      <vt:lpstr>Презентация PowerPoint</vt:lpstr>
      <vt:lpstr>Презентация PowerPoint</vt:lpstr>
      <vt:lpstr>Презентация PowerPoint</vt:lpstr>
      <vt:lpstr>Расходы бюджета развития на 2026 год</vt:lpstr>
      <vt:lpstr>Жилищно-коммунальное хозяйство</vt:lpstr>
      <vt:lpstr>Жилищно-коммунальное хозяйство</vt:lpstr>
      <vt:lpstr>Жилищно-коммунальное хозяйство</vt:lpstr>
      <vt:lpstr>Топливо-энергетический комплекс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Алматы  на 2018-2020 годы</dc:title>
  <dc:creator>HP Inc.</dc:creator>
  <cp:lastModifiedBy>4</cp:lastModifiedBy>
  <cp:revision>1134</cp:revision>
  <cp:lastPrinted>2026-05-26T11:43:15Z</cp:lastPrinted>
  <dcterms:created xsi:type="dcterms:W3CDTF">2018-04-24T11:13:34Z</dcterms:created>
  <dcterms:modified xsi:type="dcterms:W3CDTF">2026-08-13T07:46:38Z</dcterms:modified>
</cp:coreProperties>
</file>