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17"/>
  </p:notesMasterIdLst>
  <p:sldIdLst>
    <p:sldId id="285" r:id="rId2"/>
    <p:sldId id="286" r:id="rId3"/>
    <p:sldId id="287" r:id="rId4"/>
    <p:sldId id="261" r:id="rId5"/>
    <p:sldId id="301" r:id="rId6"/>
    <p:sldId id="306" r:id="rId7"/>
    <p:sldId id="302" r:id="rId8"/>
    <p:sldId id="303" r:id="rId9"/>
    <p:sldId id="304" r:id="rId10"/>
    <p:sldId id="273" r:id="rId11"/>
    <p:sldId id="307" r:id="rId12"/>
    <p:sldId id="324" r:id="rId13"/>
    <p:sldId id="325" r:id="rId14"/>
    <p:sldId id="321" r:id="rId15"/>
    <p:sldId id="322" r:id="rId1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9900CC"/>
    <a:srgbClr val="AC983A"/>
    <a:srgbClr val="9999FF"/>
    <a:srgbClr val="99CCFF"/>
    <a:srgbClr val="CCCCFF"/>
    <a:srgbClr val="9966FF"/>
    <a:srgbClr val="CC99FF"/>
    <a:srgbClr val="CC3399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2" autoAdjust="0"/>
    <p:restoredTop sz="98845" autoAdjust="0"/>
  </p:normalViewPr>
  <p:slideViewPr>
    <p:cSldViewPr>
      <p:cViewPr varScale="1">
        <p:scale>
          <a:sx n="83" d="100"/>
          <a:sy n="83" d="100"/>
        </p:scale>
        <p:origin x="-90" y="-7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r>
              <a:rPr lang="ru-RU" sz="2160" b="1" i="0" u="none" strike="noStrike" baseline="0" dirty="0" smtClean="0"/>
              <a:t>2026 </a:t>
            </a:r>
            <a:r>
              <a:rPr lang="ru-RU" sz="2160" b="1" i="0" u="none" strike="noStrike" baseline="0" dirty="0" err="1" smtClean="0"/>
              <a:t>жылға</a:t>
            </a:r>
            <a:r>
              <a:rPr lang="ru-RU" sz="2160" b="1" i="0" u="none" strike="noStrike" baseline="0" dirty="0" smtClean="0"/>
              <a:t> </a:t>
            </a:r>
            <a:r>
              <a:rPr lang="ru-RU" sz="2160" b="1" i="0" u="none" strike="noStrike" baseline="0" dirty="0" err="1" smtClean="0"/>
              <a:t>арналған</a:t>
            </a:r>
            <a:r>
              <a:rPr lang="ru-RU" sz="2160" b="1" i="0" u="none" strike="noStrike" baseline="0" dirty="0" smtClean="0"/>
              <a:t> </a:t>
            </a:r>
            <a:r>
              <a:rPr lang="ru-RU" sz="2160" b="1" i="0" u="none" strike="noStrike" baseline="0" dirty="0" err="1" smtClean="0"/>
              <a:t>жалпы</a:t>
            </a:r>
            <a:r>
              <a:rPr lang="ru-RU" sz="2160" b="1" i="0" u="none" strike="noStrike" baseline="0" dirty="0" smtClean="0"/>
              <a:t> </a:t>
            </a:r>
            <a:r>
              <a:rPr lang="ru-RU" sz="2160" b="1" i="0" u="none" strike="noStrike" baseline="0" dirty="0" err="1" smtClean="0"/>
              <a:t>көлемдегі</a:t>
            </a:r>
            <a:r>
              <a:rPr lang="ru-RU" sz="2160" b="1" i="0" u="none" strike="noStrike" baseline="0" dirty="0" smtClean="0"/>
              <a:t> </a:t>
            </a:r>
            <a:r>
              <a:rPr lang="ru-RU" sz="2160" b="1" i="0" u="none" strike="noStrike" baseline="0" dirty="0" err="1" smtClean="0"/>
              <a:t>шығыстардың</a:t>
            </a:r>
            <a:r>
              <a:rPr lang="ru-RU" sz="2160" b="1" i="0" u="none" strike="noStrike" baseline="0" dirty="0" smtClean="0"/>
              <a:t> </a:t>
            </a:r>
            <a:r>
              <a:rPr lang="ru-RU" sz="2160" b="1" i="0" u="none" strike="noStrike" baseline="0" dirty="0" err="1" smtClean="0"/>
              <a:t>үлесі</a:t>
            </a:r>
            <a:r>
              <a:rPr lang="ru-RU" sz="2160" b="1" i="0" u="none" strike="noStrike" baseline="0" dirty="0" smtClean="0"/>
              <a:t>, %</a:t>
            </a:r>
            <a:endParaRPr lang="ru-RU" b="1" dirty="0">
              <a:effectLst/>
            </a:endParaRPr>
          </a:p>
        </c:rich>
      </c:tx>
      <c:layout>
        <c:manualLayout>
          <c:xMode val="edge"/>
          <c:yMode val="edge"/>
          <c:x val="0.12109749133227389"/>
          <c:y val="3.5978307624004349E-2"/>
        </c:manualLayout>
      </c:layout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4531343909278162E-2"/>
          <c:y val="0.25291474590109897"/>
          <c:w val="0.46156917509987255"/>
          <c:h val="0.5352279806212008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948-471F-A5E7-20B34C76460B}"/>
              </c:ext>
            </c:extLst>
          </c:dPt>
          <c:dPt>
            <c:idx val="1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948-471F-A5E7-20B34C76460B}"/>
              </c:ext>
            </c:extLst>
          </c:dPt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Әлеуметтік қорғау</c:v>
                </c:pt>
                <c:pt idx="1">
                  <c:v>Мәдениет, спорт, туризм және ақпараттық кеңістік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0.86</c:v>
                </c:pt>
                <c:pt idx="1">
                  <c:v>0.1389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948-471F-A5E7-20B34C764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/>
      <c:overlay val="0"/>
      <c:txPr>
        <a:bodyPr/>
        <a:lstStyle/>
        <a:p>
          <a:pPr>
            <a:defRPr sz="1400" b="0" i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3E538BCC-B1DC-4F7E-A774-2A877BB55452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AA255278-5EF9-423D-BA65-A6D13CF1AB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957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085E5393-7B7D-48DB-BB29-87FC1AC5D9C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106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444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981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350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255278-5EF9-423D-BA65-A6D13CF1AB2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311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525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925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086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76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05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756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723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204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134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481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174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470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62AD6-0463-49B8-9D4C-5F2FF5EC024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56046-2D93-4208-8977-D83F59FF87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96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microsoft.com/office/2007/relationships/hdphoto" Target="../media/hdphoto5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microsoft.com/office/2007/relationships/hdphoto" Target="../media/hdphoto4.wdp"/><Relationship Id="rId4" Type="http://schemas.openxmlformats.org/officeDocument/2006/relationships/image" Target="../media/image10.png"/><Relationship Id="rId9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7.wdp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microsoft.com/office/2007/relationships/hdphoto" Target="../media/hdphoto9.wdp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microsoft.com/office/2007/relationships/hdphoto" Target="../media/hdphoto10.wdp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786641" y="476672"/>
            <a:ext cx="7786742" cy="1214446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 АРНАЛҒАН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АҚТАУ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ҚАЛАСЫНЫҢ АЗАМАТТЫҚ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 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0" name="AutoShape 2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7652" name="AutoShape 4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7654" name="AutoShape 6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7656" name="AutoShape 8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7658" name="AutoShape 10" descr="ÐÐ°ÑÑÐ¸Ð½ÐºÐ¸ Ð¿Ð¾ Ð·Ð°Ð¿ÑÐ¾ÑÑ ÐÐÐ¢ÐÐ£ ÐÐÐÐ§ÐÐ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78" b="94167" l="14167" r="86389">
                        <a14:foregroundMark x1="15833" y1="22778" x2="15556" y2="50000"/>
                        <a14:foregroundMark x1="16389" y1="50278" x2="49167" y2="50278"/>
                        <a14:foregroundMark x1="49444" y1="50278" x2="49444" y2="22778"/>
                        <a14:foregroundMark x1="47778" y1="23333" x2="16111" y2="22778"/>
                        <a14:foregroundMark x1="45000" y1="23889" x2="45556" y2="49722"/>
                        <a14:foregroundMark x1="23333" y1="22778" x2="23056" y2="49722"/>
                        <a14:foregroundMark x1="35556" y1="23056" x2="36667" y2="50278"/>
                        <a14:foregroundMark x1="36111" y1="40000" x2="45000" y2="40278"/>
                        <a14:foregroundMark x1="32222" y1="41389" x2="23056" y2="41389"/>
                        <a14:foregroundMark x1="32500" y1="41667" x2="36389" y2="41389"/>
                        <a14:foregroundMark x1="36389" y1="45833" x2="23056" y2="45556"/>
                        <a14:foregroundMark x1="36389" y1="32778" x2="45833" y2="33056"/>
                        <a14:foregroundMark x1="50556" y1="52222" x2="50556" y2="87500"/>
                        <a14:foregroundMark x1="51111" y1="86389" x2="73611" y2="79722"/>
                        <a14:foregroundMark x1="58056" y1="83333" x2="56944" y2="51111"/>
                        <a14:foregroundMark x1="71111" y1="51667" x2="71111" y2="82778"/>
                        <a14:foregroundMark x1="73611" y1="84167" x2="84167" y2="51111"/>
                        <a14:foregroundMark x1="72778" y1="52222" x2="80000" y2="80556"/>
                        <a14:foregroundMark x1="61944" y1="51944" x2="66389" y2="73889"/>
                        <a14:foregroundMark x1="58889" y1="74444" x2="65278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12776"/>
            <a:ext cx="468052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4891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415336"/>
            <a:ext cx="6048672" cy="906787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ctr"/>
            <a:r>
              <a:rPr lang="ru-RU" altLang="ru-RU" sz="2900" b="1" dirty="0" err="1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Ақтау</a:t>
            </a:r>
            <a:r>
              <a:rPr lang="ru-RU" altLang="ru-RU" sz="29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900" b="1" dirty="0" err="1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altLang="ru-RU" sz="29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900" b="1" dirty="0" err="1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ресми</a:t>
            </a:r>
            <a:r>
              <a:rPr lang="ru-RU" altLang="ru-RU" sz="29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900" b="1" dirty="0" err="1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сайтының</a:t>
            </a:r>
            <a:r>
              <a:rPr lang="ru-RU" altLang="ru-RU" sz="29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900" b="1" dirty="0" err="1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altLang="ru-RU" sz="29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900" b="1" dirty="0" err="1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пайдаланушылары</a:t>
            </a:r>
            <a:r>
              <a:rPr lang="ru-RU" altLang="ru-RU" sz="29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49456" y="1844824"/>
            <a:ext cx="8208912" cy="1733763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Ақтау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бюджетін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ұсынамыз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қалыптасатынымен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қаражаты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жұмсалатын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бағыттармен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таныса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аласыздар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83568" y="3064666"/>
            <a:ext cx="8034116" cy="353268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бөлімдерді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	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әлеуметтік-экономикалық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дамудың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   	</a:t>
            </a:r>
            <a:endParaRPr lang="ru-RU" sz="17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7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Ақтау</a:t>
            </a: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түсімдері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шығыстары</a:t>
            </a: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РБ-дан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берілетін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нысаналы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трансферттер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кредиттер</a:t>
            </a:r>
            <a:r>
              <a:rPr lang="ru-RU" sz="17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Ақтау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Ақтау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мәслихаты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сессиясының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22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№ 28/172 «2026-2028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Ақтау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7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Маңғыстау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Ақтау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маслихатының</a:t>
            </a:r>
            <a:r>
              <a:rPr lang="en-US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2026 </a:t>
            </a:r>
            <a:r>
              <a:rPr lang="kk-KZ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24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ақпандағы</a:t>
            </a:r>
            <a:r>
              <a:rPr lang="ru-RU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№ 29/184 </a:t>
            </a:r>
            <a:r>
              <a:rPr lang="ru-RU" sz="1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шеш</a:t>
            </a:r>
            <a:r>
              <a:rPr lang="kk-KZ" sz="1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імімен нақтыланған.</a:t>
            </a:r>
            <a:endParaRPr lang="en-US" sz="1800" dirty="0"/>
          </a:p>
        </p:txBody>
      </p:sp>
      <p:pic>
        <p:nvPicPr>
          <p:cNvPr id="13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70" y="378619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70" y="4529146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Ð¸ÐºÐ¾Ð½ÐºÐ° tick, Ð³Ð°Ð»Ð¾ÑÐºÐ°, Ð¾ÑÐ¼ÐµÑÐºÐ°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70" y="4162436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Без названия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6336" y="142852"/>
            <a:ext cx="1214447" cy="128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012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290936"/>
              </p:ext>
            </p:extLst>
          </p:nvPr>
        </p:nvGraphicFramePr>
        <p:xfrm>
          <a:off x="1191103" y="2564904"/>
          <a:ext cx="6840745" cy="18002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4821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36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222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58884"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4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400" b="1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Айлық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есептік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көрсеткіш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(АЕК)</a:t>
                      </a:r>
                    </a:p>
                    <a:p>
                      <a:pPr algn="ctr" fontAlgn="b"/>
                      <a:endParaRPr lang="kk-KZ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Ең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төменгі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жалақы</a:t>
                      </a:r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(ЕТЖ)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9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kk-KZ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4 325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 </a:t>
                      </a:r>
                      <a:r>
                        <a:rPr lang="en-US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62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4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4 606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r>
                        <a:rPr lang="en-US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000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21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4 882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85</a:t>
                      </a:r>
                      <a:r>
                        <a:rPr lang="en-US" sz="1400" b="1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000</a:t>
                      </a:r>
                      <a:endParaRPr lang="ru-RU" sz="1400" b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1476" y="320465"/>
            <a:ext cx="5856914" cy="1325563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әлеуметтік-экономикалық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дамудың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latin typeface="Times New Roman" pitchFamily="18" charset="0"/>
                <a:cs typeface="Times New Roman" pitchFamily="18" charset="0"/>
              </a:rPr>
              <a:t>көрсеткіштері</a:t>
            </a:r>
            <a:endParaRPr lang="en-US" sz="3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832" y="1687691"/>
            <a:ext cx="9035289" cy="293663"/>
          </a:xfrm>
          <a:prstGeom prst="rect">
            <a:avLst/>
          </a:prstGeom>
          <a:noFill/>
          <a:ln>
            <a:noFill/>
          </a:ln>
        </p:spPr>
      </p:pic>
      <p:sp>
        <p:nvSpPr>
          <p:cNvPr id="24578" name="AutoShape 2" descr="ÐÐ°ÑÑÐ¸Ð½ÐºÐ¸ Ð¿Ð¾ Ð·Ð°Ð¿ÑÐ¾ÑÑ Ð°ÐºÑÐ°Ñ Ð­ÐÐÐÐÐÐ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710" y="142852"/>
            <a:ext cx="1214447" cy="12858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26670" y="226583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476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68344" y="1571178"/>
            <a:ext cx="12241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млн.теңге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i="1" dirty="0">
              <a:ln w="18415" cmpd="sng">
                <a:noFill/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677487"/>
              </p:ext>
            </p:extLst>
          </p:nvPr>
        </p:nvGraphicFramePr>
        <p:xfrm>
          <a:off x="827584" y="1988838"/>
          <a:ext cx="7920880" cy="432048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5686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340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075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Көрсеткіштердің</a:t>
                      </a:r>
                      <a:r>
                        <a:rPr lang="ru-RU" sz="1700" b="1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7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95" marR="9195" marT="919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2026 </a:t>
                      </a:r>
                      <a:r>
                        <a:rPr lang="ru-RU" sz="1700" b="1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r>
                        <a:rPr lang="ru-RU" sz="17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(</a:t>
                      </a:r>
                      <a:r>
                        <a:rPr lang="ru-RU" sz="1700" b="1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нақтыланған</a:t>
                      </a:r>
                      <a:r>
                        <a:rPr lang="ru-RU" sz="17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lang="ru-RU" sz="18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95" marR="9195" marT="919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441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7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I. </a:t>
                      </a:r>
                      <a:r>
                        <a:rPr lang="ru-RU" sz="17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Кірістер</a:t>
                      </a:r>
                      <a:r>
                        <a:rPr lang="ru-RU" sz="17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7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оның</a:t>
                      </a:r>
                      <a:r>
                        <a:rPr lang="ru-RU" sz="17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ішінде</a:t>
                      </a:r>
                      <a:r>
                        <a:rPr lang="ru-RU" sz="17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700" b="1" i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95" marR="9195" marT="919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fontAlgn="b" latinLnBrk="0" hangingPunct="1"/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160</a:t>
                      </a:r>
                      <a:r>
                        <a:rPr lang="kk-KZ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346,4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42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Салықтық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түсімдер</a:t>
                      </a:r>
                      <a:endParaRPr lang="ru-RU" sz="17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152 714,0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09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Салықтық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емес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түсімдер</a:t>
                      </a:r>
                      <a:endParaRPr lang="ru-RU" sz="17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329,0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6484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Негізгі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капиталды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сатудан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түсетін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түсімдер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7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2 419</a:t>
                      </a:r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,3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840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Трансферттер</a:t>
                      </a:r>
                      <a:r>
                        <a:rPr lang="ru-RU" sz="17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7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түсімі</a:t>
                      </a:r>
                      <a:endParaRPr lang="ru-RU" sz="17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4 884,1 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anchorCtr="1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75656" y="132490"/>
            <a:ext cx="58824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Ақтау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түсімдерінің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құрылымы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8246" y="1357296"/>
            <a:ext cx="8839198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344" y="226189"/>
            <a:ext cx="1080120" cy="114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74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506025"/>
              </p:ext>
            </p:extLst>
          </p:nvPr>
        </p:nvGraphicFramePr>
        <p:xfrm>
          <a:off x="251519" y="980729"/>
          <a:ext cx="8496945" cy="552244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71115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8537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71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2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200" b="1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200" b="1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II. </a:t>
                      </a:r>
                      <a:r>
                        <a:rPr lang="ru-RU" sz="12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ru-RU" sz="12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2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оның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ішінде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):</a:t>
                      </a:r>
                      <a:endParaRPr lang="ru-RU" sz="1200" b="1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ru-RU" sz="12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154 632 343,5</a:t>
                      </a:r>
                      <a:endParaRPr lang="ru-RU" sz="1200" b="1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Жалпы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сипаттағы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қызметтер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660 566,0</a:t>
                      </a:r>
                      <a:endParaRPr lang="kk-KZ" sz="120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Қорғаныс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188 778,6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4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Қоғамдық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тәртіп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қауіпсіздік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құқықтық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сот,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қылмыстық-атқарушылық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қызмет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609 088,0</a:t>
                      </a:r>
                      <a:endParaRPr lang="kk-KZ" sz="120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көмек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қамсыздандыру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8 571 124,0</a:t>
                      </a:r>
                      <a:endParaRPr lang="ru-RU" sz="120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үй-коммуналдық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шаруашылық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12 669 532,8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737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Мәдениет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спорт, туризм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ақпараттық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кеңістік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1 373 636,0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Отын-энергетикалық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кешен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жер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қойнауын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пайдалану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145 750,0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198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Ауыл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, су,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орман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балық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шаруашылығы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ерекше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қорғалатын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табиғи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аумақтар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қоршаған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ортаны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жануарлар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дүниесін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қорғау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жер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қатынастары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74 076,0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398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Өнеркәсіп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сәулет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қала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құрылыс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қызметі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512 358,0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Көлік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коммуникациялар</a:t>
                      </a:r>
                      <a:endParaRPr lang="ru-RU" sz="1200" b="0" i="1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5 391 258,0</a:t>
                      </a:r>
                      <a:endParaRPr lang="kk-KZ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Басқалар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1 642 963,0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968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Борышқа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қызмет</a:t>
                      </a:r>
                      <a:r>
                        <a:rPr lang="ru-RU" sz="1200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көрсету</a:t>
                      </a:r>
                      <a:endParaRPr lang="ru-RU" sz="1200" b="0" i="0" u="none" strike="noStrike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2 379 914,0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r>
                        <a:rPr lang="ru-RU" sz="1200" u="none" strike="noStrike" kern="12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Трансферттер</a:t>
                      </a:r>
                      <a:endParaRPr lang="ru-RU" sz="1200" b="0" i="0" u="none" strike="noStrike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120 413 299,1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57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III. 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Таза </a:t>
                      </a:r>
                      <a:r>
                        <a:rPr lang="ru-RU" sz="12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кредиттеу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-105 271,0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кредиттер</a:t>
                      </a:r>
                      <a:endParaRPr lang="ru-RU" sz="12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8 650,0</a:t>
                      </a:r>
                      <a:endParaRPr lang="kk-KZ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304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Ауыл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су,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орман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балық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шаруашылығы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ерекше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қорғалатын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табиғи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аумақтар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қоршаған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ортаны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жануарлар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дүниесін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қорғау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жер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қатынастары</a:t>
                      </a:r>
                      <a:endParaRPr lang="ru-RU" sz="1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8 650,0</a:t>
                      </a:r>
                      <a:endParaRPr lang="kk-KZ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200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кредиттерді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өтеу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113 921,0</a:t>
                      </a:r>
                      <a:endParaRPr lang="kk-KZ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657802090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ctr"/>
                      <a:r>
                        <a:rPr lang="kk-KZ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V. </a:t>
                      </a:r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 </a:t>
                      </a:r>
                      <a:r>
                        <a:rPr lang="ru-RU" sz="12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тапшылығы</a:t>
                      </a:r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2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профициті</a:t>
                      </a:r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b="1" i="0" u="none" strike="noStrike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5 819 365,5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4532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VI. </a:t>
                      </a:r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 </a:t>
                      </a:r>
                      <a:r>
                        <a:rPr lang="ru-RU" sz="12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тапшылығын</a:t>
                      </a:r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қаржыландыру</a:t>
                      </a:r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2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профицитін</a:t>
                      </a:r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u="none" strike="noStrike" kern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пайдалану</a:t>
                      </a:r>
                      <a:r>
                        <a:rPr lang="ru-RU" sz="1200" b="1" u="none" strike="noStrike" kern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b="1" i="0" u="none" strike="noStrike" kern="1200" baseline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-5 819 365,5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2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Қарыздардың</a:t>
                      </a:r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түсімі</a:t>
                      </a:r>
                      <a:endParaRPr lang="ru-RU" sz="1200" b="1" i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8 650,0</a:t>
                      </a:r>
                      <a:endParaRPr lang="kk-KZ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2147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2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Қарыздарды</a:t>
                      </a:r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өтеу</a:t>
                      </a:r>
                      <a:endParaRPr lang="ru-RU" sz="1200" b="1" i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6 148 495,0</a:t>
                      </a: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54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Бюджет </a:t>
                      </a:r>
                      <a:r>
                        <a:rPr lang="ru-RU" sz="12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қаражатының</a:t>
                      </a:r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пайдаланылатын</a:t>
                      </a:r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бос </a:t>
                      </a:r>
                      <a:r>
                        <a:rPr lang="ru-RU" sz="1200" b="1" i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қалдықтары</a:t>
                      </a:r>
                      <a:endParaRPr lang="ru-RU" sz="1200" b="1" i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320 479,5</a:t>
                      </a:r>
                      <a:endParaRPr lang="ru-RU" sz="12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86" marR="6686" marT="6686" marB="0" anchor="ctr" anchorCtr="1"/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1520" y="34106"/>
            <a:ext cx="68580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ЖЫЛДАРҒА АРНАЛҒАН АҚТАУ ҚАЛАСЫНЫҢ БЮДЖЕТІ</a:t>
            </a:r>
            <a:endParaRPr lang="ru-RU" sz="2800" b="1" dirty="0">
              <a:ln w="18415" cmpd="sng">
                <a:noFill/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6415" y="70399"/>
            <a:ext cx="545195" cy="53521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812360" y="605617"/>
            <a:ext cx="104924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3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300" i="1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3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i="1" dirty="0" err="1" smtClean="0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3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04067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1437978" y="228146"/>
            <a:ext cx="6048672" cy="661720"/>
          </a:xfrm>
        </p:spPr>
        <p:txBody>
          <a:bodyPr wrap="square">
            <a:spAutoFit/>
          </a:bodyPr>
          <a:lstStyle/>
          <a:p>
            <a:pPr algn="ctr" defTabSz="914400" fontAlgn="ctr"/>
            <a:r>
              <a:rPr lang="ru-RU" altLang="ru-RU" sz="4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Әлеуметтік</a:t>
            </a:r>
            <a: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сала</a:t>
            </a:r>
            <a:endParaRPr lang="ru-RU" altLang="ru-RU" sz="4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52765" y="2420888"/>
            <a:ext cx="2348334" cy="114585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қорғау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kk-KZ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571,1 млн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19672" y="4819475"/>
            <a:ext cx="2500330" cy="14287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Мәдениет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спорт, туризм 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кеңістік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373,6 </a:t>
            </a:r>
            <a:r>
              <a:rPr lang="ru-RU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9571" y="987571"/>
            <a:ext cx="8839198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8" name="Picture 6" descr="Ð¸ÐºÐ¾Ð½ÐºÐ° user, ÑÐ·ÐµÑ, Ð¿Ð¾Ð»ÑÐ·Ð¾Ð²Ð°ÑÐµÐ»Ñ,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68" y="1340768"/>
            <a:ext cx="1277904" cy="127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Ð¸ÐºÐ¾Ð½ÐºÐ° map, ÐºÐ°ÑÑÐ°, google map, iphone,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97" y="3750291"/>
            <a:ext cx="1254937" cy="125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 descr="Без названия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9586" y="142852"/>
            <a:ext cx="785818" cy="905543"/>
          </a:xfrm>
          <a:prstGeom prst="rect">
            <a:avLst/>
          </a:prstGeom>
        </p:spPr>
      </p:pic>
      <p:pic>
        <p:nvPicPr>
          <p:cNvPr id="13" name="Picture 14" descr="Ð¸ÐºÐ¾Ð½ÐºÐ° sports, Ð¿Ð°Ð¿ÐºÐ°, ÑÐ¿Ð¾ÑÑ,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53" y="4509120"/>
            <a:ext cx="1016975" cy="82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528718463"/>
              </p:ext>
            </p:extLst>
          </p:nvPr>
        </p:nvGraphicFramePr>
        <p:xfrm>
          <a:off x="4355442" y="1700808"/>
          <a:ext cx="4675390" cy="433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774318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143389"/>
              </p:ext>
            </p:extLst>
          </p:nvPr>
        </p:nvGraphicFramePr>
        <p:xfrm>
          <a:off x="323528" y="1839819"/>
          <a:ext cx="8578963" cy="430513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7409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380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25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Атауы</a:t>
                      </a:r>
                      <a:endParaRPr lang="ru-RU" sz="14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</a:t>
                      </a:r>
                      <a:r>
                        <a:rPr lang="kk-KZ" sz="14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(нақтыланған)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қамсыздандыру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оның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ішінде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  <a:endParaRPr lang="ru-RU" sz="1400" b="1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8 571 124,0</a:t>
                      </a:r>
                      <a:endParaRPr lang="kk-KZ" sz="1400" b="1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15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халық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үшін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бағдарламаларды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жұмыспен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қамтуды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етуді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іске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асыру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саласындағы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іске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асыру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685800" rtl="0" eaLnBrk="1" fontAlgn="ctr" latinLnBrk="0" hangingPunct="1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142 716,0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атаулы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717 148,0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/>
                        </a:rPr>
                        <a:t>Белгіленген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/>
                        </a:rPr>
                        <a:t>тұрғылықты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/>
                        </a:rPr>
                        <a:t>жері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/>
                        </a:rPr>
                        <a:t>жоқ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/>
                        </a:rPr>
                        <a:t>тұлғаларды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/>
                        </a:rPr>
                        <a:t>әлеуметтік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/>
                        </a:rPr>
                        <a:t>бейімдеу</a:t>
                      </a:r>
                      <a:endParaRPr lang="ru-RU" sz="1400" b="0" i="0" u="none" strike="noStrike" dirty="0" smtClean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152 762,0</a:t>
                      </a:r>
                    </a:p>
                  </a:txBody>
                  <a:tcPr marL="9525" marR="9525" marT="9525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үйге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көрсету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52 668,0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өкілетті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органдардың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шешімі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мұқтаж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азаматтардың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жекелеген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топтарына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2 248 461,0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Үйден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тәрбиеленіп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оқытылатын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мүгедектігі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бар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балаларды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материалдық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ету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50 168,0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765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Жәрдемақыларды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басқа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да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төлемдерді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есептеу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мен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жеткізу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қызметтерге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төлеу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18 314,0</a:t>
                      </a:r>
                      <a:endParaRPr lang="kk-KZ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7330574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34815" y="94288"/>
            <a:ext cx="5328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көмек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қамсыздандыру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23080" y="1487047"/>
            <a:ext cx="13589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9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2844" y="1000108"/>
            <a:ext cx="8839198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462" y="142852"/>
            <a:ext cx="857256" cy="905543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45" b="100000" l="0" r="100000">
                        <a14:foregroundMark x1="79065" y1="70601" x2="79065" y2="70601"/>
                        <a14:foregroundMark x1="61024" y1="88864" x2="61024" y2="88864"/>
                        <a14:foregroundMark x1="52339" y1="90200" x2="52339" y2="90200"/>
                        <a14:foregroundMark x1="50557" y1="91091" x2="50557" y2="91091"/>
                        <a14:foregroundMark x1="53898" y1="90423" x2="53898" y2="90423"/>
                        <a14:foregroundMark x1="56570" y1="89532" x2="56570" y2="89532"/>
                        <a14:foregroundMark x1="56125" y1="90646" x2="56125" y2="90646"/>
                        <a14:foregroundMark x1="57461" y1="90200" x2="57461" y2="90200"/>
                        <a14:foregroundMark x1="41425" y1="89310" x2="41425" y2="89310"/>
                        <a14:foregroundMark x1="46102" y1="90423" x2="46102" y2="90423"/>
                        <a14:foregroundMark x1="47884" y1="90646" x2="47884" y2="90646"/>
                        <a14:foregroundMark x1="50780" y1="89532" x2="50780" y2="89532"/>
                        <a14:foregroundMark x1="58797" y1="88864" x2="58797" y2="88864"/>
                        <a14:foregroundMark x1="59465" y1="89532" x2="59465" y2="89532"/>
                        <a14:foregroundMark x1="85078" y1="60134" x2="85078" y2="60134"/>
                        <a14:foregroundMark x1="88864" y1="58129" x2="88864" y2="58129"/>
                        <a14:foregroundMark x1="89978" y1="56125" x2="89978" y2="56125"/>
                        <a14:foregroundMark x1="91314" y1="53898" x2="91314" y2="53898"/>
                        <a14:foregroundMark x1="91314" y1="46548" x2="91314" y2="46548"/>
                        <a14:foregroundMark x1="92428" y1="49666" x2="92428" y2="49666"/>
                        <a14:foregroundMark x1="92205" y1="51225" x2="92205" y2="51225"/>
                        <a14:foregroundMark x1="92205" y1="51893" x2="92205" y2="51893"/>
                        <a14:foregroundMark x1="71492" y1="13586" x2="71492" y2="13586"/>
                        <a14:foregroundMark x1="78396" y1="20267" x2="78396" y2="20267"/>
                        <a14:foregroundMark x1="85746" y1="26503" x2="85746" y2="26503"/>
                        <a14:foregroundMark x1="87973" y1="27171" x2="87973" y2="27171"/>
                        <a14:foregroundMark x1="89978" y1="29844" x2="89978" y2="29844"/>
                        <a14:foregroundMark x1="91091" y1="33408" x2="91091" y2="33408"/>
                        <a14:foregroundMark x1="75501" y1="14922" x2="75501" y2="14922"/>
                        <a14:foregroundMark x1="76837" y1="15813" x2="76837" y2="15813"/>
                        <a14:foregroundMark x1="91091" y1="35635" x2="91091" y2="35635"/>
                        <a14:foregroundMark x1="89978" y1="38753" x2="89978" y2="38753"/>
                        <a14:backgroundMark x1="64143" y1="89310" x2="64143" y2="89310"/>
                        <a14:backgroundMark x1="53007" y1="91982" x2="53007" y2="91982"/>
                        <a14:backgroundMark x1="84187" y1="63920" x2="84187" y2="63920"/>
                        <a14:backgroundMark x1="93764" y1="46325" x2="93764" y2="46325"/>
                        <a14:backgroundMark x1="94432" y1="53898" x2="94432" y2="53898"/>
                        <a14:backgroundMark x1="91759" y1="57684" x2="91759" y2="57684"/>
                        <a14:backgroundMark x1="91982" y1="42762" x2="91982" y2="42762"/>
                        <a14:backgroundMark x1="91982" y1="39644" x2="91982" y2="396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583" y="-38670"/>
            <a:ext cx="1864271" cy="1864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158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571342"/>
              </p:ext>
            </p:extLst>
          </p:nvPr>
        </p:nvGraphicFramePr>
        <p:xfrm>
          <a:off x="395536" y="1723539"/>
          <a:ext cx="8424936" cy="435739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9127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0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Атауы</a:t>
                      </a:r>
                      <a:endParaRPr lang="ru-RU" sz="14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4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4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(нақтыланған)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91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Мұқтаж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азаматтарға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үйде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397 </a:t>
                      </a:r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821,0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95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Мүгедектігі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бар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адамды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абилитациялаудың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оңалтудың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жеке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бағдарламасына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сәйкес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мұқтаж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мүгедектігі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бар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адамдарды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протездік-ортопедиялық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көмекпен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сурдотехникалық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тифлотехникалық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құралдармен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м</a:t>
                      </a:r>
                      <a:r>
                        <a:rPr 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ндетт</a:t>
                      </a:r>
                      <a:r>
                        <a:rPr 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гигиеналық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құралдармен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арнаулы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жүріп-тұру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құралдарымен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сондай-ақ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санаторий-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курорттық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емдеу,жеке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көмекшінің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ымдау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тілі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маманының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қызметтерімен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ету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4 3</a:t>
                      </a:r>
                      <a:r>
                        <a:rPr lang="kk-KZ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79 202</a:t>
                      </a:r>
                      <a:r>
                        <a:rPr lang="en-US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,0</a:t>
                      </a:r>
                      <a:endParaRPr lang="en-US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215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өкілдік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органдардың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шешімі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қалалық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қоғамдық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көлікте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таксиден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басқа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жеңілдікпен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тегін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түрінде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азаматтардың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жекелеген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санаттарын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қолдау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29 229,0</a:t>
                      </a:r>
                      <a:endParaRPr lang="ru-RU" sz="1400" b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4406"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Үкіметтік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емес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ұйымдарда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тапсырысты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орналастыру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117 212,0</a:t>
                      </a:r>
                    </a:p>
                  </a:txBody>
                  <a:tcPr marL="9525" marR="9525" marT="9525" marB="0" anchor="ctr"/>
                </a:tc>
              </a:tr>
              <a:tr h="4444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Күш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немесе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күш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көрсету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қаупі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салдарынан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қиын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жағдайларға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тап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болған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тәуекелдер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тобындағы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адамдарға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</a:t>
                      </a:r>
                      <a:endParaRPr lang="ru-RU" sz="1400" b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80 623,0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648120933"/>
                  </a:ext>
                </a:extLst>
              </a:tr>
              <a:tr h="3657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көмек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ретінде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сертификаттарын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беру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400" b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184 800,0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55970888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34815" y="118569"/>
            <a:ext cx="5328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көмек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қамсыздандыру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3528" y="1071546"/>
            <a:ext cx="8658514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462" y="142852"/>
            <a:ext cx="857256" cy="905543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45" b="100000" l="0" r="100000">
                        <a14:foregroundMark x1="79065" y1="70601" x2="79065" y2="70601"/>
                        <a14:foregroundMark x1="61024" y1="88864" x2="61024" y2="88864"/>
                        <a14:foregroundMark x1="52339" y1="90200" x2="52339" y2="90200"/>
                        <a14:foregroundMark x1="50557" y1="91091" x2="50557" y2="91091"/>
                        <a14:foregroundMark x1="53898" y1="90423" x2="53898" y2="90423"/>
                        <a14:foregroundMark x1="56570" y1="89532" x2="56570" y2="89532"/>
                        <a14:foregroundMark x1="56125" y1="90646" x2="56125" y2="90646"/>
                        <a14:foregroundMark x1="57461" y1="90200" x2="57461" y2="90200"/>
                        <a14:foregroundMark x1="41425" y1="89310" x2="41425" y2="89310"/>
                        <a14:foregroundMark x1="46102" y1="90423" x2="46102" y2="90423"/>
                        <a14:foregroundMark x1="47884" y1="90646" x2="47884" y2="90646"/>
                        <a14:foregroundMark x1="50780" y1="89532" x2="50780" y2="89532"/>
                        <a14:foregroundMark x1="58797" y1="88864" x2="58797" y2="88864"/>
                        <a14:foregroundMark x1="59465" y1="89532" x2="59465" y2="89532"/>
                        <a14:foregroundMark x1="85078" y1="60134" x2="85078" y2="60134"/>
                        <a14:foregroundMark x1="88864" y1="58129" x2="88864" y2="58129"/>
                        <a14:foregroundMark x1="89978" y1="56125" x2="89978" y2="56125"/>
                        <a14:foregroundMark x1="91314" y1="53898" x2="91314" y2="53898"/>
                        <a14:foregroundMark x1="91314" y1="46548" x2="91314" y2="46548"/>
                        <a14:foregroundMark x1="92428" y1="49666" x2="92428" y2="49666"/>
                        <a14:foregroundMark x1="92205" y1="51225" x2="92205" y2="51225"/>
                        <a14:foregroundMark x1="92205" y1="51893" x2="92205" y2="51893"/>
                        <a14:foregroundMark x1="71492" y1="13586" x2="71492" y2="13586"/>
                        <a14:foregroundMark x1="78396" y1="20267" x2="78396" y2="20267"/>
                        <a14:foregroundMark x1="85746" y1="26503" x2="85746" y2="26503"/>
                        <a14:foregroundMark x1="87973" y1="27171" x2="87973" y2="27171"/>
                        <a14:foregroundMark x1="89978" y1="29844" x2="89978" y2="29844"/>
                        <a14:foregroundMark x1="91091" y1="33408" x2="91091" y2="33408"/>
                        <a14:foregroundMark x1="75501" y1="14922" x2="75501" y2="14922"/>
                        <a14:foregroundMark x1="76837" y1="15813" x2="76837" y2="15813"/>
                        <a14:foregroundMark x1="91091" y1="35635" x2="91091" y2="35635"/>
                        <a14:foregroundMark x1="89978" y1="38753" x2="89978" y2="38753"/>
                        <a14:backgroundMark x1="64143" y1="89310" x2="64143" y2="89310"/>
                        <a14:backgroundMark x1="53007" y1="91982" x2="53007" y2="91982"/>
                        <a14:backgroundMark x1="84187" y1="63920" x2="84187" y2="63920"/>
                        <a14:backgroundMark x1="93764" y1="46325" x2="93764" y2="46325"/>
                        <a14:backgroundMark x1="94432" y1="53898" x2="94432" y2="53898"/>
                        <a14:backgroundMark x1="91759" y1="57684" x2="91759" y2="57684"/>
                        <a14:backgroundMark x1="91982" y1="42762" x2="91982" y2="42762"/>
                        <a14:backgroundMark x1="91982" y1="39644" x2="91982" y2="396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583" y="-38670"/>
            <a:ext cx="1864271" cy="1864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623080" y="1338832"/>
            <a:ext cx="13589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02158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060524"/>
              </p:ext>
            </p:extLst>
          </p:nvPr>
        </p:nvGraphicFramePr>
        <p:xfrm>
          <a:off x="428596" y="1762788"/>
          <a:ext cx="8531384" cy="4906572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6636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677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01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(нақтыланған)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97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Мәдениет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спорт, туризм </a:t>
                      </a:r>
                      <a:r>
                        <a:rPr lang="ru-RU" sz="14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ақпараттық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кеңістікке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жұмсалатын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оның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ішінде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</a:t>
                      </a:r>
                      <a:r>
                        <a:rPr lang="ru-RU" sz="14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373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636,0</a:t>
                      </a:r>
                      <a:endParaRPr lang="ru-RU" sz="14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ақпарат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мемлекеттілікті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нығайту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азаматтардың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әлеуметік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оптимизімін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қалыптастыру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саласындағы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іске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асыру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қызметтер</a:t>
                      </a:r>
                      <a:endParaRPr lang="ru-RU" sz="1400" u="none" strike="noStrike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4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211 260,0</a:t>
                      </a:r>
                      <a:endParaRPr lang="kk-KZ" sz="14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8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Жастар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саясаты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саласында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іс-шараларды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іске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асыру</a:t>
                      </a:r>
                      <a:endParaRPr lang="ru-RU" sz="1400" b="0" i="0" u="none" strike="noStrike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168 545,0</a:t>
                      </a:r>
                      <a:endParaRPr lang="kk-KZ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2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ақпараттық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саясат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жүргізу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</a:t>
                      </a:r>
                      <a:endParaRPr lang="ru-RU" sz="1400" b="0" i="0" u="none" strike="noStrik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7 082,0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777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мәдениет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дене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шынықтыру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спорт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саласында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іске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асыру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</a:t>
                      </a:r>
                      <a:endParaRPr lang="ru-RU" sz="1400" b="0" i="0" u="none" strike="noStrik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49 175,0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42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қалалық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к</a:t>
                      </a:r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тапханалардың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жұмыс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стеу</a:t>
                      </a:r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150 </a:t>
                      </a:r>
                      <a:r>
                        <a:rPr lang="kk-KZ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875,0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65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Мәдени-демалыс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жұмысын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қолдау</a:t>
                      </a:r>
                      <a:endParaRPr lang="ru-RU" sz="1400" b="0" i="0" u="none" strike="noStrik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734 012,0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677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бар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қалалық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спорттық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жарыстар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өтк</a:t>
                      </a:r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зу</a:t>
                      </a:r>
                      <a:endParaRPr lang="ru-RU" sz="1400" b="0" i="0" u="none" strike="noStrik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31 657,0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704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Әртүрл</a:t>
                      </a:r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спорт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түрлер</a:t>
                      </a:r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бар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құрама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командаларының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мүшелер</a:t>
                      </a:r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дайындау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олардың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спорт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жарыстарына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қатысуы</a:t>
                      </a:r>
                      <a:endParaRPr lang="ru-RU" sz="1400" b="0" i="0" u="none" strike="noStrik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21 000,0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642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Ве­дом­ство­лық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ба­ғы­ны­с­та­ғы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мем­ле­кет­тік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ме­ке­ме­лер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мен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ұй­ым­дар­дың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күр­де­лі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шы­ғы­ста­ры</a:t>
                      </a:r>
                      <a:endParaRPr lang="ru-RU" sz="1400" b="0" i="0" u="none" strike="noStrik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kk-KZ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30,0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11760" y="188640"/>
            <a:ext cx="4536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Мәдениет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спорт, туризм,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тілдерді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кеңістік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31220" y="1395681"/>
            <a:ext cx="14287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9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03648" y="1202091"/>
            <a:ext cx="7662756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109" y="189354"/>
            <a:ext cx="857256" cy="90554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335">
                        <a14:foregroundMark x1="80488" y1="67184" x2="80488" y2="67184"/>
                        <a14:foregroundMark x1="87805" y1="58980" x2="87805" y2="58980"/>
                        <a14:foregroundMark x1="90244" y1="55876" x2="90244" y2="55876"/>
                        <a14:backgroundMark x1="91796" y1="41907" x2="91796" y2="41907"/>
                        <a14:backgroundMark x1="92018" y1="43459" x2="92018" y2="43459"/>
                        <a14:backgroundMark x1="94235" y1="53437" x2="94235" y2="53437"/>
                        <a14:backgroundMark x1="92239" y1="56541" x2="92239" y2="56541"/>
                        <a14:backgroundMark x1="84701" y1="62971" x2="84701" y2="62971"/>
                        <a14:backgroundMark x1="93570" y1="46785" x2="93570" y2="46785"/>
                        <a14:backgroundMark x1="91796" y1="39468" x2="91796" y2="39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116"/>
            <a:ext cx="1872208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5706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1313587" y="142852"/>
            <a:ext cx="6268877" cy="928693"/>
          </a:xfrm>
        </p:spPr>
        <p:txBody>
          <a:bodyPr>
            <a:normAutofit/>
          </a:bodyPr>
          <a:lstStyle/>
          <a:p>
            <a:pPr algn="ctr"/>
            <a:r>
              <a:rPr lang="ru-RU" altLang="ru-RU" sz="2500" b="1" dirty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altLang="ru-RU" sz="2500" b="1" dirty="0" err="1"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altLang="ru-RU" sz="25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5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altLang="ru-RU" sz="2500" b="1" dirty="0"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altLang="ru-RU" sz="2500" b="1" dirty="0" err="1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altLang="ru-RU" sz="25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500" b="1" dirty="0" err="1">
                <a:latin typeface="Times New Roman" pitchFamily="18" charset="0"/>
                <a:cs typeface="Times New Roman" pitchFamily="18" charset="0"/>
              </a:rPr>
              <a:t>шығыстары</a:t>
            </a:r>
            <a:endParaRPr lang="ru-RU" alt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86320" y="1739416"/>
            <a:ext cx="2592288" cy="1931392"/>
          </a:xfrm>
          <a:prstGeom prst="rect">
            <a:avLst/>
          </a:prstGeom>
          <a:effectLst>
            <a:outerShdw blurRad="63500" dist="50800" dir="5400000" sx="98000" sy="98000" rotWithShape="0">
              <a:srgbClr val="000000">
                <a:alpha val="20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Көлік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коммуникация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102 870,4 </a:t>
            </a:r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44773" y="1490640"/>
            <a:ext cx="2376264" cy="1931144"/>
          </a:xfrm>
          <a:prstGeom prst="rect">
            <a:avLst/>
          </a:prstGeom>
          <a:effectLst>
            <a:outerShdw blurRad="63500" dist="50800" dir="5400000" sx="98000" sy="98000" rotWithShape="0">
              <a:srgbClr val="000000">
                <a:alpha val="20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Отын-энергетикалық</a:t>
            </a:r>
            <a:r>
              <a:rPr lang="ru-RU" sz="1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кешен</a:t>
            </a:r>
            <a:endParaRPr lang="ru-RU" sz="17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145 750,0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</a:t>
            </a:r>
            <a:endParaRPr lang="ru-RU" sz="1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55576" y="1342900"/>
            <a:ext cx="2448272" cy="1931144"/>
          </a:xfrm>
          <a:prstGeom prst="rect">
            <a:avLst/>
          </a:prstGeom>
          <a:effectLst>
            <a:outerShdw blurRad="63500" dist="50800" dir="5400000" sx="98000" sy="98000" rotWithShape="0">
              <a:srgbClr val="000000">
                <a:alpha val="20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үй-коммуналдық</a:t>
            </a:r>
            <a:r>
              <a:rPr lang="ru-RU" sz="1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шаруашылығы</a:t>
            </a:r>
            <a:r>
              <a:rPr lang="ru-RU" sz="1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7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112 133,6 </a:t>
            </a:r>
            <a:r>
              <a:rPr lang="ru-RU" sz="17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3" name="Google Shape;8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2305" y="956375"/>
            <a:ext cx="8839198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Без названия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462" y="142852"/>
            <a:ext cx="857256" cy="905543"/>
          </a:xfrm>
          <a:prstGeom prst="rect">
            <a:avLst/>
          </a:prstGeom>
        </p:spPr>
      </p:pic>
      <p:sp>
        <p:nvSpPr>
          <p:cNvPr id="2" name="AutoShape 4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27" y="3274044"/>
            <a:ext cx="3007826" cy="3007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418" y="3468370"/>
            <a:ext cx="3057902" cy="3057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670808"/>
            <a:ext cx="3049472" cy="304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2525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25049" y="141922"/>
            <a:ext cx="5572164" cy="91215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үй-коммуналдық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шаруашылығы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68344" y="1360559"/>
            <a:ext cx="115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9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543" y="1071546"/>
            <a:ext cx="8487177" cy="266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Без названия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708533"/>
              </p:ext>
            </p:extLst>
          </p:nvPr>
        </p:nvGraphicFramePr>
        <p:xfrm>
          <a:off x="198445" y="1707783"/>
          <a:ext cx="8640963" cy="4919597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9127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81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890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Инвестициялық</a:t>
                      </a:r>
                      <a:r>
                        <a:rPr lang="ru-RU" sz="16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жобаның</a:t>
                      </a:r>
                      <a:r>
                        <a:rPr lang="ru-RU" sz="16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endParaRPr lang="ru-RU" sz="1600" b="1" u="none" strike="noStrike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(нақтыланған)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9234">
                <a:tc>
                  <a:txBody>
                    <a:bodyPr/>
                    <a:lstStyle/>
                    <a:p>
                      <a:pPr lvl="0" algn="l" fontAlgn="ctr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үй-коммуналдық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шаруашылық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3 112 133,6</a:t>
                      </a:r>
                      <a:endParaRPr lang="kk-KZ" sz="16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9763">
                <a:tc>
                  <a:txBody>
                    <a:bodyPr/>
                    <a:lstStyle/>
                    <a:p>
                      <a:pPr lvl="0" algn="l" fontAlgn="ctr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Инженерлік-коммуникациялық</a:t>
                      </a:r>
                      <a:r>
                        <a:rPr lang="ru-RU" sz="14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инфрақұрылымды</a:t>
                      </a:r>
                      <a:r>
                        <a:rPr lang="ru-RU" sz="14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жобалау</a:t>
                      </a:r>
                      <a:r>
                        <a:rPr lang="ru-RU" sz="14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дамыту</a:t>
                      </a:r>
                      <a:r>
                        <a:rPr lang="ru-RU" sz="14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немесе</a:t>
                      </a:r>
                      <a:r>
                        <a:rPr lang="ru-RU" sz="14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4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жайластыру</a:t>
                      </a:r>
                      <a:endParaRPr lang="ru-RU" sz="1400" b="1" i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378 251,1</a:t>
                      </a:r>
                      <a:endParaRPr lang="kk-KZ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6058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29А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ауданындағы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"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Инженерлік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инфрақұрылым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нысаны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ЖСҚ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әзірлеу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10 000,0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29645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39-шағын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ауданында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ішкі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инженерлік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желілер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(телефонизация,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электрмен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жабдықтау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мен автомобиль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өтпелі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жолдарды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тротуарларды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іргелес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аумақтарды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абаттандыру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140 000,0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9015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37-шағын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ауданында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ішкі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инженерлік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желілер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телефондандыру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электрмен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жабдықтау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мен автомобиль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аймақтарын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тротуарларды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маңындағы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аумақтарды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абаттандыру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65 560,0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4469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қ. 33 ш/а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Аққу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байланыстыру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үшінші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кезектегі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көппәтерлі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үйлердің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Инженерлік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желілер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61 216,7</a:t>
                      </a:r>
                      <a:endParaRPr lang="ru-RU" sz="1400" b="0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639015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36-шағын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ауданында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ішкі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инженерлік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желілер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телефондандыру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электрмен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жабдықтау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мен автомобиль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аймақтарын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тротуарларды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маңындағы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аумақтарды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абаттандыру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Түзету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60 000,0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9133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16 ш/а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ішкі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инженерлік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желілер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сумен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жабдықтау,кәріз,жылумен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жабдықтау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автомобиль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салу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19 510,1</a:t>
                      </a:r>
                      <a:endParaRPr lang="ru-RU" sz="1400" b="0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429133"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каласының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16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ауданында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инженерлік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желілердің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электрмен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қамту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21 964,3</a:t>
                      </a:r>
                      <a:endParaRPr lang="ru-RU" sz="1400" b="0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</a:tbl>
          </a:graphicData>
        </a:graphic>
      </p:graphicFrame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410984"/>
            <a:ext cx="244827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977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7741E570-30AF-491E-BB8E-B4361C871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091836"/>
              </p:ext>
            </p:extLst>
          </p:nvPr>
        </p:nvGraphicFramePr>
        <p:xfrm>
          <a:off x="482426" y="1772815"/>
          <a:ext cx="8136904" cy="432047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336704">
                  <a:extLst>
                    <a:ext uri="{9D8B030D-6E8A-4147-A177-3AD203B41FA5}">
                      <a16:colId xmlns:a16="http://schemas.microsoft.com/office/drawing/2014/main" xmlns="" val="2260577049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xmlns="" val="1934087651"/>
                    </a:ext>
                  </a:extLst>
                </a:gridCol>
              </a:tblGrid>
              <a:tr h="71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Инвестициялық</a:t>
                      </a:r>
                      <a:r>
                        <a:rPr lang="ru-RU" sz="16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жобаның</a:t>
                      </a:r>
                      <a:r>
                        <a:rPr lang="ru-RU" sz="16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endParaRPr lang="ru-RU" sz="1600" b="1" u="none" strike="noStrike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(нақтыланған)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005168233"/>
                  </a:ext>
                </a:extLst>
              </a:tr>
              <a:tr h="3140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Сумен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жабдықтау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су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бұру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жүйесін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дамыту</a:t>
                      </a:r>
                      <a:endParaRPr lang="ru-RU" sz="1600" b="1" i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 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806 821,3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3218720581"/>
                  </a:ext>
                </a:extLst>
              </a:tr>
              <a:tr h="5407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"МАЭК" ЖШС-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нің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жұмыс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істеп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тұрған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№2 су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жинау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каналына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жанасатын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су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жинау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каналының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1 500 000,0 (РБ)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5407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"МАЭК" ЖШС-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нің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жұмыс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істеп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тұрған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№2 су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жинау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каналына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жанасатын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су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жинау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каналының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50 000,0 (МБ)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5407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Орталық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сумен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жабдықтау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торабынан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(ЦУВС-3) 15-шағын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ауданға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дейінгі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су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құбыры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желілерін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қайта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жаңарту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254 945,0</a:t>
                      </a: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2760502118"/>
                  </a:ext>
                </a:extLst>
              </a:tr>
              <a:tr h="4886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Өмірзақ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ауылында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кәріз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желілерін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салу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1 876,3</a:t>
                      </a:r>
                      <a:endParaRPr lang="kk-KZ" sz="1400" b="0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6163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қорының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үйлерін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жобалау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немесе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салу,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қайта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жаңарту</a:t>
                      </a:r>
                      <a:endParaRPr lang="ru-RU" sz="1600" b="1" i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300 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000,0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65176"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33-шағын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"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Аққу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кешеніндегі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үшінші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кезектегі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көппәтерлі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үйлердің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байланыстыру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300 000,0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569" y="-315415"/>
            <a:ext cx="1944216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2"/>
          <p:cNvSpPr>
            <a:spLocks noGrp="1"/>
          </p:cNvSpPr>
          <p:nvPr>
            <p:ph type="title"/>
          </p:nvPr>
        </p:nvSpPr>
        <p:spPr>
          <a:xfrm>
            <a:off x="1889045" y="145228"/>
            <a:ext cx="5572164" cy="91215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үй-коммуналдық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шаруашылығы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Без названия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467383" y="1265970"/>
            <a:ext cx="115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27225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7741E570-30AF-491E-BB8E-B4361C871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763731"/>
              </p:ext>
            </p:extLst>
          </p:nvPr>
        </p:nvGraphicFramePr>
        <p:xfrm>
          <a:off x="482426" y="1772815"/>
          <a:ext cx="8136904" cy="4032448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336704">
                  <a:extLst>
                    <a:ext uri="{9D8B030D-6E8A-4147-A177-3AD203B41FA5}">
                      <a16:colId xmlns:a16="http://schemas.microsoft.com/office/drawing/2014/main" xmlns="" val="2260577049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xmlns="" val="1934087651"/>
                    </a:ext>
                  </a:extLst>
                </a:gridCol>
              </a:tblGrid>
              <a:tr h="7696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Инвестициялық</a:t>
                      </a:r>
                      <a:r>
                        <a:rPr lang="ru-RU" sz="16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жобаның</a:t>
                      </a:r>
                      <a:r>
                        <a:rPr lang="ru-RU" sz="16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endParaRPr lang="ru-RU" sz="1600" b="1" u="none" strike="noStrike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(нақтыланған)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005168233"/>
                  </a:ext>
                </a:extLst>
              </a:tr>
              <a:tr h="3385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Қалалар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мен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елді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мекендерді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абаттандыруды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дамыту</a:t>
                      </a:r>
                      <a:endParaRPr lang="ru-RU" sz="1600" b="1" i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627</a:t>
                      </a:r>
                      <a:r>
                        <a:rPr lang="en-US" sz="1600" b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061,2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5828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15-ші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ауданындағы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үйлердің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аула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аумақтарын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абаттандыру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477 946,8</a:t>
                      </a:r>
                      <a:endParaRPr lang="ru-RU" sz="1400" b="0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8679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29-шы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ауданының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ішкі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жаяу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жүргіншілер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өтпежолдарды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сыртқы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жарықтандыруды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реконструкциялау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абаттандыру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көгалдандыру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126 285,7</a:t>
                      </a:r>
                      <a:endParaRPr lang="ru-RU" sz="1400" b="0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6056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Сарбаздар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жағажайынан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(Солдатский пляж)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Дискай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ғимаратына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дейінгі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жағажайды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абаттандыру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нысаны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ЖСҚ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әзірлеу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8 823,6</a:t>
                      </a:r>
                      <a:endParaRPr lang="ru-RU" sz="1400" b="0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  <a:tr h="8679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28а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ауданында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ішілік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өту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сыртқы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жарықтандыруды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жаяу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жүргінші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абаттандыру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мен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көгалдандыруды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қайта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құрылымдау</a:t>
                      </a:r>
                      <a:endParaRPr lang="ru-RU" sz="14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14 005,1</a:t>
                      </a:r>
                      <a:endParaRPr lang="ru-RU" sz="1400" b="0" i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</a:tr>
            </a:tbl>
          </a:graphicData>
        </a:graphic>
      </p:graphicFrame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569" y="-315415"/>
            <a:ext cx="1944216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2"/>
          <p:cNvSpPr>
            <a:spLocks noGrp="1"/>
          </p:cNvSpPr>
          <p:nvPr>
            <p:ph type="title"/>
          </p:nvPr>
        </p:nvSpPr>
        <p:spPr>
          <a:xfrm>
            <a:off x="1889045" y="145228"/>
            <a:ext cx="5572164" cy="91215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үй-коммуналдық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шаруашылығы</a:t>
            </a:r>
            <a:endParaRPr lang="ru-RU" sz="240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Без названия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467383" y="1265970"/>
            <a:ext cx="11519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46602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543" y="1071546"/>
            <a:ext cx="8487177" cy="2661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35696" y="292621"/>
            <a:ext cx="5976664" cy="74480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Отын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-энергетика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кешені</a:t>
            </a:r>
            <a:endParaRPr lang="ru-RU" sz="280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38804"/>
              </p:ext>
            </p:extLst>
          </p:nvPr>
        </p:nvGraphicFramePr>
        <p:xfrm>
          <a:off x="467544" y="2492896"/>
          <a:ext cx="8280919" cy="220695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6148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660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54885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Инвестициялық</a:t>
                      </a: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жобаның</a:t>
                      </a: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атауы</a:t>
                      </a: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endParaRPr lang="ru-RU" sz="1600" b="1" u="none" strike="noStrike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(нақтыланған)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8961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Отын-энергетикалық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кешен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қойнауын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пайдалану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145 750,0</a:t>
                      </a:r>
                      <a:endParaRPr lang="kk-KZ" sz="1200" b="1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4912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Жылу-энергетикалық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жүйені</a:t>
                      </a:r>
                      <a:r>
                        <a:rPr lang="ru-RU" sz="16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дамыту</a:t>
                      </a:r>
                      <a:endParaRPr lang="ru-RU" sz="1600" b="1" i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145 750,0</a:t>
                      </a:r>
                      <a:endParaRPr lang="kk-KZ" sz="1200" b="1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81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Ақтау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18, 18А, 19, 19А, 20, 20А, 36, 37, 38, 39, 40, 41, 42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шағын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аудандарында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ХАБ-1 БТӨП-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(Бас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төмендеткіш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қосалқы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станциясы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тарату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пункттеріне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(ТП-10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кВ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дейін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10кВ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таратушы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кабельдік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желілерін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салу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145 750,0</a:t>
                      </a:r>
                      <a:endParaRPr lang="kk-KZ" sz="120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7550833" y="2160022"/>
            <a:ext cx="11927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160" y="-245844"/>
            <a:ext cx="2435278" cy="2435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Без названия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031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543" y="1071546"/>
            <a:ext cx="8487177" cy="26613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73313" y="271562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Көлік және коммуникациялар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80715" y="2132856"/>
            <a:ext cx="16337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"/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117405" y="1700808"/>
            <a:ext cx="312247" cy="43204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269805" y="1853208"/>
            <a:ext cx="312247" cy="21602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439637"/>
              </p:ext>
            </p:extLst>
          </p:nvPr>
        </p:nvGraphicFramePr>
        <p:xfrm>
          <a:off x="373621" y="2492896"/>
          <a:ext cx="8469049" cy="206134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7962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728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86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Инвестициялық</a:t>
                      </a: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жобаның</a:t>
                      </a:r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атауы</a:t>
                      </a:r>
                      <a:endParaRPr lang="ru-RU" sz="1600" b="1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ru-RU" sz="1600" b="1" u="none" strike="noStrike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endParaRPr lang="ru-RU" sz="1600" b="1" u="none" strike="noStrike" kern="1200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(нақтыланған)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8199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noProof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Көлік</a:t>
                      </a:r>
                      <a:r>
                        <a:rPr lang="ru-RU" sz="1600" b="1" kern="1200" noProof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noProof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600" b="1" kern="1200" noProof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noProof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коммуникациялар</a:t>
                      </a:r>
                      <a:endParaRPr lang="ru-RU" sz="1600" b="1" kern="1200" noProof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102 870,4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873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200" noProof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Көлік</a:t>
                      </a:r>
                      <a:r>
                        <a:rPr lang="ru-RU" sz="1600" b="1" i="1" kern="1200" noProof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noProof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инфрақұрылымын</a:t>
                      </a:r>
                      <a:r>
                        <a:rPr lang="ru-RU" sz="1600" b="1" i="1" kern="1200" noProof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1" kern="1200" noProof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дамыту</a:t>
                      </a:r>
                      <a:endParaRPr lang="ru-RU" sz="1600" b="1" i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100 000,0 </a:t>
                      </a:r>
                      <a:endParaRPr lang="kk-KZ" sz="1200" b="1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6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Ақтау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қаласының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19а, 20, 20а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шағын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аудандарын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бойлай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ұзындығы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2,0 км №26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автожолының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құрылысы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Түзету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100 000,0</a:t>
                      </a:r>
                      <a:endParaRPr lang="ru-RU" sz="1200" b="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86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Ақтау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қаласында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айыптұрақ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құрылысына</a:t>
                      </a:r>
                      <a:r>
                        <a:rPr lang="ru-RU" sz="1200" b="0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ЖСҚ </a:t>
                      </a:r>
                      <a:r>
                        <a:rPr lang="ru-RU" sz="1200" b="0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жасақтау</a:t>
                      </a:r>
                      <a:endParaRPr lang="ru-RU" sz="1200" b="0" i="0" u="none" strike="noStrike" dirty="0" smtClean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lang="en-US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870,4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 anchorCtr="1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754" y="-279752"/>
            <a:ext cx="2435656" cy="2435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Без названия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2152" y="145228"/>
            <a:ext cx="857256" cy="90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4044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17972</TotalTime>
  <Words>1426</Words>
  <Application>Microsoft Office PowerPoint</Application>
  <PresentationFormat>Экран (4:3)</PresentationFormat>
  <Paragraphs>246</Paragraphs>
  <Slides>15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Ақтау қаласы ресми сайтының құрметті пайдаланушылары!</vt:lpstr>
      <vt:lpstr>2026 жылға арналған әлеуметтік-экономикалық дамудың негізгі көрсеткіштері</vt:lpstr>
      <vt:lpstr>Презентация PowerPoint</vt:lpstr>
      <vt:lpstr>Презентация PowerPoint</vt:lpstr>
      <vt:lpstr>Әлеуметтік сала</vt:lpstr>
      <vt:lpstr>Презентация PowerPoint</vt:lpstr>
      <vt:lpstr>Презентация PowerPoint</vt:lpstr>
      <vt:lpstr>Презентация PowerPoint</vt:lpstr>
      <vt:lpstr>2026 жылға арналған даму бюджетінің шығыстары</vt:lpstr>
      <vt:lpstr>Тұрғын үй-коммуналдық шаруашылығы</vt:lpstr>
      <vt:lpstr>Тұрғын үй-коммуналдық шаруашылығы</vt:lpstr>
      <vt:lpstr>Тұрғын үй-коммуналдық шаруашылығы</vt:lpstr>
      <vt:lpstr>Отын-энергетика кешені</vt:lpstr>
      <vt:lpstr>Презентация PowerPoint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города Алматы  на 2018-2020 годы</dc:title>
  <dc:creator>HP Inc.</dc:creator>
  <cp:lastModifiedBy>4</cp:lastModifiedBy>
  <cp:revision>1144</cp:revision>
  <cp:lastPrinted>2026-05-26T11:43:15Z</cp:lastPrinted>
  <dcterms:created xsi:type="dcterms:W3CDTF">2018-04-24T11:13:34Z</dcterms:created>
  <dcterms:modified xsi:type="dcterms:W3CDTF">2026-08-13T08:16:33Z</dcterms:modified>
</cp:coreProperties>
</file>