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7" r:id="rId1"/>
  </p:sldMasterIdLst>
  <p:notesMasterIdLst>
    <p:notesMasterId r:id="rId11"/>
  </p:notesMasterIdLst>
  <p:sldIdLst>
    <p:sldId id="270" r:id="rId2"/>
    <p:sldId id="271" r:id="rId3"/>
    <p:sldId id="272" r:id="rId4"/>
    <p:sldId id="273" r:id="rId5"/>
    <p:sldId id="274" r:id="rId6"/>
    <p:sldId id="276" r:id="rId7"/>
    <p:sldId id="284" r:id="rId8"/>
    <p:sldId id="286" r:id="rId9"/>
    <p:sldId id="287" r:id="rId10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99103237095412E-2"/>
          <c:y val="0.11257669874599033"/>
          <c:w val="0.53830902284755389"/>
          <c:h val="0.693365121026538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1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229907827256241E-2"/>
          <c:y val="0.18827675352571924"/>
          <c:w val="0.5356339842219473"/>
          <c:h val="0.688847425623542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explosion val="1"/>
          <c:dPt>
            <c:idx val="0"/>
            <c:bubble3D val="0"/>
            <c:spPr>
              <a:solidFill>
                <a:srgbClr val="FFC0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BD0-49E0-BE7C-78FFAD3A1681}"/>
              </c:ext>
            </c:extLst>
          </c:dPt>
          <c:dPt>
            <c:idx val="1"/>
            <c:bubble3D val="0"/>
            <c:spPr>
              <a:solidFill>
                <a:srgbClr val="FF33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BD0-49E0-BE7C-78FFAD3A1681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BD0-49E0-BE7C-78FFAD3A1681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BD0-49E0-BE7C-78FFAD3A1681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0BD0-49E0-BE7C-78FFAD3A1681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0BD0-49E0-BE7C-78FFAD3A1681}"/>
              </c:ext>
            </c:extLst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0BD0-49E0-BE7C-78FFAD3A1681}"/>
              </c:ext>
            </c:extLst>
          </c:dPt>
          <c:dPt>
            <c:idx val="7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0BD0-49E0-BE7C-78FFAD3A168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0BD0-49E0-BE7C-78FFAD3A168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0BD0-49E0-BE7C-78FFAD3A1681}"/>
              </c:ext>
            </c:extLst>
          </c:dPt>
          <c:dPt>
            <c:idx val="10"/>
            <c:bubble3D val="0"/>
            <c:spPr>
              <a:solidFill>
                <a:srgbClr val="FFFF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0BD0-49E0-BE7C-78FFAD3A1681}"/>
              </c:ext>
            </c:extLst>
          </c:dPt>
          <c:cat>
            <c:strRef>
              <c:f>Лист1!$A$2:$A$15</c:f>
              <c:strCache>
                <c:ptCount val="11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4</c:v>
                </c:pt>
                <c:pt idx="3">
                  <c:v>Категория 5</c:v>
                </c:pt>
                <c:pt idx="4">
                  <c:v>Категория 6</c:v>
                </c:pt>
                <c:pt idx="5">
                  <c:v>Категория 7</c:v>
                </c:pt>
                <c:pt idx="6">
                  <c:v>Категория 8</c:v>
                </c:pt>
                <c:pt idx="7">
                  <c:v>Категория 9</c:v>
                </c:pt>
                <c:pt idx="8">
                  <c:v>Категория 10</c:v>
                </c:pt>
                <c:pt idx="9">
                  <c:v>Категория 11</c:v>
                </c:pt>
                <c:pt idx="10">
                  <c:v>Категория 12</c:v>
                </c:pt>
              </c:strCache>
            </c:strRef>
          </c:cat>
          <c:val>
            <c:numRef>
              <c:f>Лист1!$B$2:$B$15</c:f>
              <c:numCache>
                <c:formatCode>#,##0.00</c:formatCode>
                <c:ptCount val="14"/>
                <c:pt idx="0">
                  <c:v>927618.4</c:v>
                </c:pt>
                <c:pt idx="1">
                  <c:v>124884</c:v>
                </c:pt>
                <c:pt idx="2">
                  <c:v>2062334</c:v>
                </c:pt>
                <c:pt idx="3">
                  <c:v>2328889.7000000002</c:v>
                </c:pt>
                <c:pt idx="4">
                  <c:v>1682948.5</c:v>
                </c:pt>
                <c:pt idx="5">
                  <c:v>0</c:v>
                </c:pt>
                <c:pt idx="6" formatCode="General">
                  <c:v>0</c:v>
                </c:pt>
                <c:pt idx="7">
                  <c:v>97987.3</c:v>
                </c:pt>
                <c:pt idx="8">
                  <c:v>0</c:v>
                </c:pt>
                <c:pt idx="9" formatCode="General">
                  <c:v>0</c:v>
                </c:pt>
                <c:pt idx="10">
                  <c:v>1618640.3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BD0-49E0-BE7C-78FFAD3A1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1"/>
  </c:chart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0.05901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12192000" cy="404690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</a:schemeClr>
        </a:solidFill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75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         </a:t>
          </a:r>
          <a:r>
            <a:rPr lang="ru-RU" sz="175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16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жыл</a:t>
          </a:r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1 </a:t>
          </a:r>
          <a:r>
            <a:rPr lang="ru-RU" sz="16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қазан</a:t>
          </a:r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Кентау қаласы бойынша бюджет шығыстарының бағыттары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0.16667</cdr:y>
    </cdr:from>
    <cdr:to>
      <cdr:x>0.95237</cdr:x>
      <cdr:y>0.21875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15008" y="1143008"/>
          <a:ext cx="3138558" cy="357165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Жалпы сипаттағы мемлекеттік қызметтер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0.13063</cdr:x>
      <cdr:y>0.86667</cdr:y>
    </cdr:from>
    <cdr:to>
      <cdr:x>0.23408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14414" y="5943623"/>
          <a:ext cx="961712" cy="914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0.62931</cdr:x>
      <cdr:y>0.18889</cdr:y>
    </cdr:from>
    <cdr:to>
      <cdr:x>0.73276</cdr:x>
      <cdr:y>0.32222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62600" y="129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0.61475</cdr:x>
      <cdr:y>0.27084</cdr:y>
    </cdr:from>
    <cdr:to>
      <cdr:x>0.94262</cdr:x>
      <cdr:y>0.32432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715008" y="1857388"/>
          <a:ext cx="3048011" cy="366765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Қорғаныс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0.38542</cdr:y>
    </cdr:from>
    <cdr:to>
      <cdr:x>0.94489</cdr:x>
      <cdr:y>0.45209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715008" y="2643206"/>
          <a:ext cx="3069021" cy="45722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 w="9525"/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Әлеуметтік көмек және әлеуметтік</a:t>
          </a:r>
        </a:p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қамсыздандыру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0.51042</cdr:y>
    </cdr:from>
    <cdr:to>
      <cdr:x>0.94262</cdr:x>
      <cdr:y>0.56597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715008" y="3500462"/>
          <a:ext cx="3048011" cy="380962"/>
        </a:xfrm>
        <a:prstGeom xmlns:a="http://schemas.openxmlformats.org/drawingml/2006/main" prst="rect">
          <a:avLst/>
        </a:prstGeom>
        <a:solidFill xmlns:a="http://schemas.openxmlformats.org/drawingml/2006/main">
          <a:srgbClr val="92D050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Тұрғын үй коммуналдық шаруашылық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0.61458</cdr:y>
    </cdr:from>
    <cdr:to>
      <cdr:x>0.94262</cdr:x>
      <cdr:y>0.67708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715008" y="4214818"/>
          <a:ext cx="3048010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Мәдениет, спорт, туризм және ақпараттық  </a:t>
          </a:r>
        </a:p>
        <a:p xmlns:a="http://schemas.openxmlformats.org/drawingml/2006/main"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кеңістік</a:t>
          </a:r>
          <a:endParaRPr lang="kk-KZ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0.47638</cdr:x>
      <cdr:y>0.775</cdr:y>
    </cdr:from>
    <cdr:to>
      <cdr:x>0.60275</cdr:x>
      <cdr:y>0.8255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55976" y="5314950"/>
          <a:ext cx="1155576" cy="346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0.4125</cdr:x>
      <cdr:y>0.85965</cdr:y>
    </cdr:from>
    <cdr:to>
      <cdr:x>0.5625</cdr:x>
      <cdr:y>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2514600" y="37338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0.725</cdr:x>
      <cdr:y>0.78947</cdr:y>
    </cdr:from>
    <cdr:to>
      <cdr:x>0.95</cdr:x>
      <cdr:y>1</cdr:y>
    </cdr:to>
    <cdr:sp macro="" textlink="">
      <cdr:nvSpPr>
        <cdr:cNvPr id="17" name="TextBox 3"/>
        <cdr:cNvSpPr txBox="1"/>
      </cdr:nvSpPr>
      <cdr:spPr>
        <a:xfrm xmlns:a="http://schemas.openxmlformats.org/drawingml/2006/main">
          <a:off x="4419600" y="3429000"/>
          <a:ext cx="1371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0.725</cdr:x>
      <cdr:y>0.85965</cdr:y>
    </cdr:from>
    <cdr:to>
      <cdr:x>0.875</cdr:x>
      <cdr:y>0.92982</cdr:y>
    </cdr:to>
    <cdr:sp macro="" textlink="">
      <cdr:nvSpPr>
        <cdr:cNvPr id="18" name="TextBox 4"/>
        <cdr:cNvSpPr txBox="1"/>
      </cdr:nvSpPr>
      <cdr:spPr>
        <a:xfrm xmlns:a="http://schemas.openxmlformats.org/drawingml/2006/main">
          <a:off x="4419600" y="37338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0.5625</cdr:x>
      <cdr:y>0.24561</cdr:y>
    </cdr:from>
    <cdr:to>
      <cdr:x>0.7125</cdr:x>
      <cdr:y>0.45614</cdr:y>
    </cdr:to>
    <cdr:sp macro="" textlink="">
      <cdr:nvSpPr>
        <cdr:cNvPr id="19" name="TextBox 5"/>
        <cdr:cNvSpPr txBox="1"/>
      </cdr:nvSpPr>
      <cdr:spPr>
        <a:xfrm xmlns:a="http://schemas.openxmlformats.org/drawingml/2006/main">
          <a:off x="3429000" y="106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0.39344</cdr:x>
      <cdr:y>0.23333</cdr:y>
    </cdr:from>
    <cdr:to>
      <cdr:x>0.4918</cdr:x>
      <cdr:y>0.36667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657600" y="1600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0.05379</cdr:x>
      <cdr:y>0.46875</cdr:y>
    </cdr:from>
    <cdr:to>
      <cdr:x>0.12295</cdr:x>
      <cdr:y>0.53125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500034" y="3214686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0.60707</cdr:x>
      <cdr:y>0.22916</cdr:y>
    </cdr:from>
    <cdr:to>
      <cdr:x>0.9375</cdr:x>
      <cdr:y>0.27083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643570" y="1571612"/>
          <a:ext cx="307183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0.61025</cdr:x>
      <cdr:y>0.731</cdr:y>
    </cdr:from>
    <cdr:to>
      <cdr:x>0.98679</cdr:x>
      <cdr:y>0.7935</cdr:y>
    </cdr:to>
    <cdr:sp macro="" textlink="">
      <cdr:nvSpPr>
        <cdr:cNvPr id="34" name="TextBox 1"/>
        <cdr:cNvSpPr txBox="1"/>
      </cdr:nvSpPr>
      <cdr:spPr>
        <a:xfrm xmlns:a="http://schemas.openxmlformats.org/drawingml/2006/main">
          <a:off x="5580112" y="5013176"/>
          <a:ext cx="3443082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50000"/>
          </a:schemeClr>
        </a:solidFill>
        <a:ln xmlns:a="http://schemas.openxmlformats.org/drawingml/2006/main" w="9525" cap="flat" cmpd="sng" algn="ctr">
          <a:solidFill>
            <a:sysClr val="window" lastClr="FFFFFF"/>
          </a:solidFill>
          <a:prstDash val="solid"/>
        </a:ln>
        <a:effectLst xmlns:a="http://schemas.openxmlformats.org/drawingml/2006/main">
          <a:outerShdw blurRad="65500" dist="38100" dir="5400000" rotWithShape="0">
            <a:srgbClr val="000000">
              <a:alpha val="40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Verdan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Verdan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Verdan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Verdan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Verdan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Verdan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Verdan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Verdan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Verdana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Өнеркәсіп, сәулет, қала құрылысы және құрылыс</a:t>
          </a:r>
        </a:p>
        <a:p xmlns:a="http://schemas.openxmlformats.org/drawingml/2006/main">
          <a:r>
            <a:rPr lang="kk-KZ" sz="11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қызметі</a:t>
          </a:r>
        </a:p>
      </cdr:txBody>
    </cdr:sp>
  </cdr:relSizeAnchor>
  <cdr:relSizeAnchor xmlns:cdr="http://schemas.openxmlformats.org/drawingml/2006/chartDrawing">
    <cdr:from>
      <cdr:x>0.36012</cdr:x>
      <cdr:y>0.857</cdr:y>
    </cdr:from>
    <cdr:to>
      <cdr:x>0.46002</cdr:x>
      <cdr:y>0.88824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3347864" y="5877272"/>
          <a:ext cx="928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0.54725</cdr:x>
      <cdr:y>0.11151</cdr:y>
    </cdr:from>
    <cdr:to>
      <cdr:x>0.65483</cdr:x>
      <cdr:y>0.14276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5004048" y="764704"/>
          <a:ext cx="983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0.17708</cdr:y>
    </cdr:from>
    <cdr:to>
      <cdr:x>0.11526</cdr:x>
      <cdr:y>0.20833</cdr:y>
    </cdr:to>
    <cdr:sp macro="" textlink="">
      <cdr:nvSpPr>
        <cdr:cNvPr id="47" name="TextBox 46"/>
        <cdr:cNvSpPr txBox="1"/>
      </cdr:nvSpPr>
      <cdr:spPr>
        <a:xfrm xmlns:a="http://schemas.openxmlformats.org/drawingml/2006/main">
          <a:off x="0" y="1214422"/>
          <a:ext cx="1071538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0.52254</cdr:x>
      <cdr:y>0.11458</cdr:y>
    </cdr:from>
    <cdr:to>
      <cdr:x>0.60707</cdr:x>
      <cdr:y>0.15625</cdr:y>
    </cdr:to>
    <cdr:sp macro="" textlink="">
      <cdr:nvSpPr>
        <cdr:cNvPr id="49" name="TextBox 48"/>
        <cdr:cNvSpPr txBox="1"/>
      </cdr:nvSpPr>
      <cdr:spPr>
        <a:xfrm xmlns:a="http://schemas.openxmlformats.org/drawingml/2006/main">
          <a:off x="4857752" y="785794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0.61812</cdr:x>
      <cdr:y>0.8465</cdr:y>
    </cdr:from>
    <cdr:to>
      <cdr:x>0.94887</cdr:x>
      <cdr:y>0.89899</cdr:y>
    </cdr:to>
    <cdr:sp macro="" textlink="">
      <cdr:nvSpPr>
        <cdr:cNvPr id="40" name="Прямоугольник 39"/>
        <cdr:cNvSpPr/>
      </cdr:nvSpPr>
      <cdr:spPr>
        <a:xfrm xmlns:a="http://schemas.openxmlformats.org/drawingml/2006/main">
          <a:off x="5652120" y="5805264"/>
          <a:ext cx="3024378" cy="359977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bg1">
              <a:lumMod val="95000"/>
            </a:schemeClr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l"/>
          <a:r>
            <a:rPr lang="ru-RU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Көлік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коммуникация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0.13063</cdr:x>
      <cdr:y>0.86667</cdr:y>
    </cdr:from>
    <cdr:to>
      <cdr:x>0.23408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14414" y="5943623"/>
          <a:ext cx="961712" cy="914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0.62931</cdr:x>
      <cdr:y>0.18889</cdr:y>
    </cdr:from>
    <cdr:to>
      <cdr:x>0.73276</cdr:x>
      <cdr:y>0.32222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62600" y="129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0.42299</cdr:x>
      <cdr:y>0.89899</cdr:y>
    </cdr:from>
    <cdr:to>
      <cdr:x>0.57299</cdr:x>
      <cdr:y>0.93049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932312" y="6165304"/>
          <a:ext cx="13944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0.4125</cdr:x>
      <cdr:y>0.85965</cdr:y>
    </cdr:from>
    <cdr:to>
      <cdr:x>0.5625</cdr:x>
      <cdr:y>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2514600" y="37338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0.725</cdr:x>
      <cdr:y>0.78947</cdr:y>
    </cdr:from>
    <cdr:to>
      <cdr:x>0.95</cdr:x>
      <cdr:y>1</cdr:y>
    </cdr:to>
    <cdr:sp macro="" textlink="">
      <cdr:nvSpPr>
        <cdr:cNvPr id="17" name="TextBox 3"/>
        <cdr:cNvSpPr txBox="1"/>
      </cdr:nvSpPr>
      <cdr:spPr>
        <a:xfrm xmlns:a="http://schemas.openxmlformats.org/drawingml/2006/main">
          <a:off x="4419600" y="3429000"/>
          <a:ext cx="1371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0.725</cdr:x>
      <cdr:y>0.85965</cdr:y>
    </cdr:from>
    <cdr:to>
      <cdr:x>0.875</cdr:x>
      <cdr:y>0.92982</cdr:y>
    </cdr:to>
    <cdr:sp macro="" textlink="">
      <cdr:nvSpPr>
        <cdr:cNvPr id="18" name="TextBox 4"/>
        <cdr:cNvSpPr txBox="1"/>
      </cdr:nvSpPr>
      <cdr:spPr>
        <a:xfrm xmlns:a="http://schemas.openxmlformats.org/drawingml/2006/main">
          <a:off x="4419600" y="37338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0.5934</cdr:x>
      <cdr:y>0.2375</cdr:y>
    </cdr:from>
    <cdr:to>
      <cdr:x>0.7434</cdr:x>
      <cdr:y>0.44803</cdr:y>
    </cdr:to>
    <cdr:sp macro="" textlink="">
      <cdr:nvSpPr>
        <cdr:cNvPr id="19" name="TextBox 5"/>
        <cdr:cNvSpPr txBox="1"/>
      </cdr:nvSpPr>
      <cdr:spPr>
        <a:xfrm xmlns:a="http://schemas.openxmlformats.org/drawingml/2006/main">
          <a:off x="5516488" y="1628800"/>
          <a:ext cx="1394460" cy="1443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0.05379</cdr:x>
      <cdr:y>0.46875</cdr:y>
    </cdr:from>
    <cdr:to>
      <cdr:x>0.12295</cdr:x>
      <cdr:y>0.53125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500034" y="3214686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0.60707</cdr:x>
      <cdr:y>0.22916</cdr:y>
    </cdr:from>
    <cdr:to>
      <cdr:x>0.9375</cdr:x>
      <cdr:y>0.27083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643570" y="1571612"/>
          <a:ext cx="307183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0.10704</cdr:x>
      <cdr:y>0.64911</cdr:y>
    </cdr:from>
    <cdr:to>
      <cdr:x>0.13325</cdr:x>
      <cdr:y>0.69598</cdr:y>
    </cdr:to>
    <cdr:sp macro="" textlink="">
      <cdr:nvSpPr>
        <cdr:cNvPr id="38" name="Прямая со стрелкой 37"/>
        <cdr:cNvSpPr/>
      </cdr:nvSpPr>
      <cdr:spPr>
        <a:xfrm xmlns:a="http://schemas.openxmlformats.org/drawingml/2006/main" flipV="1">
          <a:off x="1305064" y="4179575"/>
          <a:ext cx="319553" cy="30179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0.15947</cdr:x>
      <cdr:y>0.23134</cdr:y>
    </cdr:from>
    <cdr:to>
      <cdr:x>0.18505</cdr:x>
      <cdr:y>0.26932</cdr:y>
    </cdr:to>
    <cdr:sp macro="" textlink="">
      <cdr:nvSpPr>
        <cdr:cNvPr id="42" name="Прямая со стрелкой 41"/>
        <cdr:cNvSpPr/>
      </cdr:nvSpPr>
      <cdr:spPr>
        <a:xfrm xmlns:a="http://schemas.openxmlformats.org/drawingml/2006/main" rot="10800000" flipH="1" flipV="1">
          <a:off x="1944210" y="1489598"/>
          <a:ext cx="311863" cy="24454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0.48277</cdr:x>
      <cdr:y>0.63256</cdr:y>
    </cdr:from>
    <cdr:to>
      <cdr:x>0.50825</cdr:x>
      <cdr:y>0.66152</cdr:y>
    </cdr:to>
    <cdr:sp macro="" textlink="">
      <cdr:nvSpPr>
        <cdr:cNvPr id="44" name="Прямая со стрелкой 43"/>
        <cdr:cNvSpPr/>
      </cdr:nvSpPr>
      <cdr:spPr>
        <a:xfrm xmlns:a="http://schemas.openxmlformats.org/drawingml/2006/main" rot="10800000">
          <a:off x="5885939" y="4072978"/>
          <a:ext cx="310652" cy="18647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0.05119</cdr:x>
      <cdr:y>0.7835</cdr:y>
    </cdr:from>
    <cdr:to>
      <cdr:x>0.15109</cdr:x>
      <cdr:y>0.81475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475928" y="5373216"/>
          <a:ext cx="928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0.46875</cdr:x>
      <cdr:y>0.80209</cdr:y>
    </cdr:from>
    <cdr:to>
      <cdr:x>0.57633</cdr:x>
      <cdr:y>0.83334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4357686" y="5500702"/>
          <a:ext cx="100013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0.49271</cdr:x>
      <cdr:y>0.09051</cdr:y>
    </cdr:from>
    <cdr:to>
      <cdr:x>0.57724</cdr:x>
      <cdr:y>0.13218</cdr:y>
    </cdr:to>
    <cdr:sp macro="" textlink="">
      <cdr:nvSpPr>
        <cdr:cNvPr id="49" name="TextBox 48"/>
        <cdr:cNvSpPr txBox="1"/>
      </cdr:nvSpPr>
      <cdr:spPr>
        <a:xfrm xmlns:a="http://schemas.openxmlformats.org/drawingml/2006/main">
          <a:off x="4580384" y="620688"/>
          <a:ext cx="785825" cy="285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0.04336</cdr:x>
      <cdr:y>0.35608</cdr:y>
    </cdr:from>
    <cdr:to>
      <cdr:x>0.12789</cdr:x>
      <cdr:y>0.39193</cdr:y>
    </cdr:to>
    <cdr:sp macro="" textlink="">
      <cdr:nvSpPr>
        <cdr:cNvPr id="52" name="TextBox 12"/>
        <cdr:cNvSpPr txBox="1"/>
      </cdr:nvSpPr>
      <cdr:spPr>
        <a:xfrm xmlns:a="http://schemas.openxmlformats.org/drawingml/2006/main">
          <a:off x="528641" y="2292779"/>
          <a:ext cx="1030590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pPr algn="ctr" fontAlgn="ctr"/>
          <a:r>
            <a:rPr lang="kk-KZ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97 987,3</a:t>
          </a:r>
          <a:endParaRPr lang="ru-RU" sz="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0.05098</cdr:x>
      <cdr:y>0.69255</cdr:y>
    </cdr:from>
    <cdr:to>
      <cdr:x>0.13551</cdr:x>
      <cdr:y>0.7284</cdr:y>
    </cdr:to>
    <cdr:sp macro="" textlink="">
      <cdr:nvSpPr>
        <cdr:cNvPr id="40" name="TextBox 14"/>
        <cdr:cNvSpPr txBox="1"/>
      </cdr:nvSpPr>
      <cdr:spPr>
        <a:xfrm xmlns:a="http://schemas.openxmlformats.org/drawingml/2006/main">
          <a:off x="621563" y="4459289"/>
          <a:ext cx="1030589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1 682 948,5</a:t>
          </a:r>
          <a:endParaRPr lang="ru-RU" sz="9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0.42632</cdr:x>
      <cdr:y>0.21643</cdr:y>
    </cdr:from>
    <cdr:to>
      <cdr:x>0.51084</cdr:x>
      <cdr:y>0.25228</cdr:y>
    </cdr:to>
    <cdr:sp macro="" textlink="">
      <cdr:nvSpPr>
        <cdr:cNvPr id="55" name="TextBox 21"/>
        <cdr:cNvSpPr txBox="1"/>
      </cdr:nvSpPr>
      <cdr:spPr>
        <a:xfrm xmlns:a="http://schemas.openxmlformats.org/drawingml/2006/main">
          <a:off x="5197728" y="1393603"/>
          <a:ext cx="1030468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latin typeface="Times New Roman" pitchFamily="18" charset="0"/>
              <a:cs typeface="Times New Roman" pitchFamily="18" charset="0"/>
            </a:rPr>
            <a:t>124 884,0</a:t>
          </a:r>
          <a:endParaRPr lang="ru-RU" sz="9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0.09488</cdr:x>
      <cdr:y>0.19768</cdr:y>
    </cdr:from>
    <cdr:to>
      <cdr:x>0.17942</cdr:x>
      <cdr:y>0.23353</cdr:y>
    </cdr:to>
    <cdr:sp macro="" textlink="">
      <cdr:nvSpPr>
        <cdr:cNvPr id="37" name="TextBox 12"/>
        <cdr:cNvSpPr txBox="1"/>
      </cdr:nvSpPr>
      <cdr:spPr>
        <a:xfrm xmlns:a="http://schemas.openxmlformats.org/drawingml/2006/main">
          <a:off x="1156725" y="1272825"/>
          <a:ext cx="1030712" cy="2308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Verdana"/>
            </a:defRPr>
          </a:lvl1pPr>
          <a:lvl2pPr marL="457200" indent="0">
            <a:defRPr sz="1100">
              <a:latin typeface="Verdana"/>
            </a:defRPr>
          </a:lvl2pPr>
          <a:lvl3pPr marL="914400" indent="0">
            <a:defRPr sz="1100">
              <a:latin typeface="Verdana"/>
            </a:defRPr>
          </a:lvl3pPr>
          <a:lvl4pPr marL="1371600" indent="0">
            <a:defRPr sz="1100">
              <a:latin typeface="Verdana"/>
            </a:defRPr>
          </a:lvl4pPr>
          <a:lvl5pPr marL="1828800" indent="0">
            <a:defRPr sz="1100">
              <a:latin typeface="Verdana"/>
            </a:defRPr>
          </a:lvl5pPr>
          <a:lvl6pPr marL="2286000" indent="0">
            <a:defRPr sz="1100">
              <a:latin typeface="Verdana"/>
            </a:defRPr>
          </a:lvl6pPr>
          <a:lvl7pPr marL="2743200" indent="0">
            <a:defRPr sz="1100">
              <a:latin typeface="Verdana"/>
            </a:defRPr>
          </a:lvl7pPr>
          <a:lvl8pPr marL="3200400" indent="0">
            <a:defRPr sz="1100">
              <a:latin typeface="Verdana"/>
            </a:defRPr>
          </a:lvl8pPr>
          <a:lvl9pPr marL="3657600" indent="0">
            <a:defRPr sz="1100">
              <a:latin typeface="Verdana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1 618 640,3</a:t>
          </a:r>
        </a:p>
      </cdr:txBody>
    </cdr:sp>
  </cdr:relSizeAnchor>
  <cdr:relSizeAnchor xmlns:cdr="http://schemas.openxmlformats.org/drawingml/2006/chartDrawing">
    <cdr:from>
      <cdr:x>0.37465</cdr:x>
      <cdr:y>0.15689</cdr:y>
    </cdr:from>
    <cdr:to>
      <cdr:x>0.39612</cdr:x>
      <cdr:y>0.21317</cdr:y>
    </cdr:to>
    <cdr:sp macro="" textlink="">
      <cdr:nvSpPr>
        <cdr:cNvPr id="41" name="Прямая со стрелкой 40"/>
        <cdr:cNvSpPr/>
      </cdr:nvSpPr>
      <cdr:spPr>
        <a:xfrm xmlns:a="http://schemas.openxmlformats.org/drawingml/2006/main" rot="10800000" flipV="1">
          <a:off x="4567732" y="1010205"/>
          <a:ext cx="261720" cy="36237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07F09">
              <a:satMod val="150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Verdana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Verdana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Verdana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Verdana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Verdana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Verdana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Verdana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Verdana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0.37492</cdr:x>
      <cdr:y>0.12229</cdr:y>
    </cdr:from>
    <cdr:to>
      <cdr:x>0.45945</cdr:x>
      <cdr:y>0.15814</cdr:y>
    </cdr:to>
    <cdr:sp macro="" textlink="">
      <cdr:nvSpPr>
        <cdr:cNvPr id="43" name="TextBox 12"/>
        <cdr:cNvSpPr txBox="1"/>
      </cdr:nvSpPr>
      <cdr:spPr>
        <a:xfrm xmlns:a="http://schemas.openxmlformats.org/drawingml/2006/main">
          <a:off x="4570983" y="787398"/>
          <a:ext cx="1030590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Verdana"/>
            </a:defRPr>
          </a:lvl1pPr>
          <a:lvl2pPr marL="457200" indent="0">
            <a:defRPr sz="1100">
              <a:latin typeface="Verdana"/>
            </a:defRPr>
          </a:lvl2pPr>
          <a:lvl3pPr marL="914400" indent="0">
            <a:defRPr sz="1100">
              <a:latin typeface="Verdana"/>
            </a:defRPr>
          </a:lvl3pPr>
          <a:lvl4pPr marL="1371600" indent="0">
            <a:defRPr sz="1100">
              <a:latin typeface="Verdana"/>
            </a:defRPr>
          </a:lvl4pPr>
          <a:lvl5pPr marL="1828800" indent="0">
            <a:defRPr sz="1100">
              <a:latin typeface="Verdana"/>
            </a:defRPr>
          </a:lvl5pPr>
          <a:lvl6pPr marL="2286000" indent="0">
            <a:defRPr sz="1100">
              <a:latin typeface="Verdana"/>
            </a:defRPr>
          </a:lvl6pPr>
          <a:lvl7pPr marL="2743200" indent="0">
            <a:defRPr sz="1100">
              <a:latin typeface="Verdana"/>
            </a:defRPr>
          </a:lvl7pPr>
          <a:lvl8pPr marL="3200400" indent="0">
            <a:defRPr sz="1100">
              <a:latin typeface="Verdana"/>
            </a:defRPr>
          </a:lvl8pPr>
          <a:lvl9pPr marL="3657600" indent="0">
            <a:defRPr sz="1100">
              <a:latin typeface="Verdana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927 618,4</a:t>
          </a:r>
        </a:p>
      </cdr:txBody>
    </cdr:sp>
  </cdr:relSizeAnchor>
  <cdr:relSizeAnchor xmlns:cdr="http://schemas.openxmlformats.org/drawingml/2006/chartDrawing">
    <cdr:from>
      <cdr:x>0.10634</cdr:x>
      <cdr:y>0.37694</cdr:y>
    </cdr:from>
    <cdr:to>
      <cdr:x>0.13325</cdr:x>
      <cdr:y>0.38852</cdr:y>
    </cdr:to>
    <cdr:sp macro="" textlink="">
      <cdr:nvSpPr>
        <cdr:cNvPr id="48" name="Прямая со стрелкой 47"/>
        <cdr:cNvSpPr/>
      </cdr:nvSpPr>
      <cdr:spPr>
        <a:xfrm xmlns:a="http://schemas.openxmlformats.org/drawingml/2006/main">
          <a:off x="1296539" y="2427094"/>
          <a:ext cx="328086" cy="74563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07F09">
              <a:satMod val="150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Verdana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Verdana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Verdana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Verdana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Verdana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Verdana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Verdana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Verdana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0.49519</cdr:x>
      <cdr:y>0.6516</cdr:y>
    </cdr:from>
    <cdr:to>
      <cdr:x>0.57972</cdr:x>
      <cdr:y>0.68745</cdr:y>
    </cdr:to>
    <cdr:sp macro="" textlink="">
      <cdr:nvSpPr>
        <cdr:cNvPr id="35" name="TextBox 21"/>
        <cdr:cNvSpPr txBox="1"/>
      </cdr:nvSpPr>
      <cdr:spPr>
        <a:xfrm xmlns:a="http://schemas.openxmlformats.org/drawingml/2006/main">
          <a:off x="6037313" y="4195562"/>
          <a:ext cx="1030590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latin typeface="Times New Roman" pitchFamily="18" charset="0"/>
              <a:cs typeface="Times New Roman" pitchFamily="18" charset="0"/>
            </a:rPr>
            <a:t>2 062 334,0</a:t>
          </a:r>
          <a:endParaRPr lang="ru-RU" sz="9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0.42011</cdr:x>
      <cdr:y>0.24237</cdr:y>
    </cdr:from>
    <cdr:to>
      <cdr:x>0.44418</cdr:x>
      <cdr:y>0.26891</cdr:y>
    </cdr:to>
    <cdr:sp macro="" textlink="">
      <cdr:nvSpPr>
        <cdr:cNvPr id="36" name="Прямая со стрелкой 35"/>
        <cdr:cNvSpPr/>
      </cdr:nvSpPr>
      <cdr:spPr>
        <a:xfrm xmlns:a="http://schemas.openxmlformats.org/drawingml/2006/main" rot="10800000" flipV="1">
          <a:off x="5121994" y="1560572"/>
          <a:ext cx="293461" cy="17088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0.32985</cdr:x>
      <cdr:y>0.86833</cdr:y>
    </cdr:from>
    <cdr:to>
      <cdr:x>0.33579</cdr:x>
      <cdr:y>0.91521</cdr:y>
    </cdr:to>
    <cdr:sp macro="" textlink="">
      <cdr:nvSpPr>
        <cdr:cNvPr id="47" name="Прямая со стрелкой 46"/>
        <cdr:cNvSpPr/>
      </cdr:nvSpPr>
      <cdr:spPr>
        <a:xfrm xmlns:a="http://schemas.openxmlformats.org/drawingml/2006/main" rot="10800000">
          <a:off x="4021548" y="5591057"/>
          <a:ext cx="72420" cy="30185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0.30756</cdr:x>
      <cdr:y>0.91768</cdr:y>
    </cdr:from>
    <cdr:to>
      <cdr:x>0.39208</cdr:x>
      <cdr:y>0.95353</cdr:y>
    </cdr:to>
    <cdr:sp macro="" textlink="">
      <cdr:nvSpPr>
        <cdr:cNvPr id="50" name="TextBox 21"/>
        <cdr:cNvSpPr txBox="1"/>
      </cdr:nvSpPr>
      <cdr:spPr>
        <a:xfrm xmlns:a="http://schemas.openxmlformats.org/drawingml/2006/main">
          <a:off x="3749806" y="5908841"/>
          <a:ext cx="1030468" cy="2308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2 328 889,7</a:t>
          </a:r>
          <a:endParaRPr lang="ru-RU" sz="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E91FB-7034-41A8-B6A8-042E9C42DE64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FDC1D-D9FB-4586-AA10-1FC318B91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34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6 147 707,2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87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093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34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486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705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43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7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04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55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95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06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7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8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39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4875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2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343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636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227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40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AFABB70-04C6-47C0-854B-F70B5BE5D313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7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29383" y="622187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Кентау қаласы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35410" y="1524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учереждение 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 экономики и финансов города Кентау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акимата города </a:t>
            </a:r>
            <a:r>
              <a:rPr lang="ru-RU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Туркестанской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3693" y="2592279"/>
            <a:ext cx="90019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 1 </a:t>
            </a:r>
            <a:r>
              <a:rPr lang="kk-KZ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қазан </a:t>
            </a:r>
            <a:r>
              <a:rPr lang="kk-KZ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  бюджеттің орындалуы  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2" y="1524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Түркістан облысы Кентау қаласы әкімдігінің 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Кентау қалалық экономика және қаржы бөлімі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77" y="154801"/>
            <a:ext cx="2117238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50"/>
            <a:ext cx="12192000" cy="3876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жылдың 1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қазандағы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жағдайға қалалық бюджеттің орындалуы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043" y="838839"/>
            <a:ext cx="4236422" cy="1071570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</a:t>
            </a:r>
            <a:endParaRPr lang="kk-KZ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15 034 106,2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84934" y="822972"/>
            <a:ext cx="4512455" cy="1000132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Шығыстар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14 856 464,2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33164" y="3654879"/>
            <a:ext cx="5951003" cy="201622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профициті </a:t>
            </a:r>
          </a:p>
          <a:p>
            <a:pPr algn="ctr"/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854 939,9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6096000" y="3582871"/>
            <a:ext cx="5941418" cy="2160240"/>
          </a:xfrm>
          <a:prstGeom prst="leftArrow">
            <a:avLst>
              <a:gd name="adj1" fmla="val 50000"/>
              <a:gd name="adj2" fmla="val 466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профицитін 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пайдалану </a:t>
            </a:r>
            <a:endParaRPr lang="kk-KZ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854 939,9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33163" y="5326508"/>
            <a:ext cx="7179727" cy="1447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 жылының  басындағы бюджет қаражатының қалдықтары 654 604,5 мың теңге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608167" y="5229200"/>
            <a:ext cx="4288557" cy="16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Есеп кезең соңындағы бюджет қаражаттарының қалдықтары 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1 064 855,4 </a:t>
            </a:r>
            <a:r>
              <a:rPr lang="kk-KZ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>
            <a:off x="4980373" y="1380618"/>
            <a:ext cx="2006354" cy="600535"/>
          </a:xfrm>
          <a:prstGeom prst="curvedDownArrow">
            <a:avLst>
              <a:gd name="adj1" fmla="val 25000"/>
              <a:gd name="adj2" fmla="val 33952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5400000">
            <a:off x="5641347" y="1840652"/>
            <a:ext cx="684401" cy="2006352"/>
          </a:xfrm>
          <a:prstGeom prst="curvedLeftArrow">
            <a:avLst>
              <a:gd name="adj1" fmla="val 25000"/>
              <a:gd name="adj2" fmla="val 50000"/>
              <a:gd name="adj3" fmla="val 2355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5487836" y="1634849"/>
            <a:ext cx="914400" cy="914400"/>
          </a:xfrm>
          <a:prstGeom prst="mathPlu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5511467" y="2271628"/>
            <a:ext cx="914400" cy="914400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30121" y="2193139"/>
            <a:ext cx="3429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кредиттерді өтеу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232 608,9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85529" y="2081542"/>
            <a:ext cx="3357554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Қаржы активтерді сатып алу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0,0 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8999" y="3100859"/>
            <a:ext cx="342900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Қарыздардың түсімі </a:t>
            </a:r>
          </a:p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94407" y="2697968"/>
            <a:ext cx="3357554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Қарыздарды өтеу 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444 689,0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203284" y="3322459"/>
            <a:ext cx="3357554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ік кредиттер </a:t>
            </a: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6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3639" y="1809712"/>
            <a:ext cx="4125711" cy="565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Салық түсімдері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5 793 344,4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90309" y="2996952"/>
            <a:ext cx="4101287" cy="610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Салықтан тыс түсімдер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119 602,5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2604" y="4196253"/>
            <a:ext cx="412899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571 695,2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90113" y="5419575"/>
            <a:ext cx="4110361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Трансферт түсімдері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8 549 464,0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785794"/>
            <a:ext cx="5629275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Кірістердің барлығы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15 034 106,2</a:t>
            </a:r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2628859" y="1212156"/>
            <a:ext cx="285751" cy="51899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0800000">
            <a:off x="2602686" y="2380836"/>
            <a:ext cx="285752" cy="5665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2594913" y="3634993"/>
            <a:ext cx="285751" cy="51975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2586035" y="4874704"/>
            <a:ext cx="285751" cy="51404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12192000" cy="57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жылдың 1 </a:t>
            </a: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қазандағы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жағдайға Кентау қаласы бюджетінің түсімдері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www.gov.kz/uploads/2024/2/8/8318b936b2579f7e04decd205258499d_1280x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672" y="683582"/>
            <a:ext cx="6098958" cy="60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6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761827"/>
              </p:ext>
            </p:extLst>
          </p:nvPr>
        </p:nvGraphicFramePr>
        <p:xfrm>
          <a:off x="-2" y="374022"/>
          <a:ext cx="12192001" cy="6448153"/>
        </p:xfrm>
        <a:graphic>
          <a:graphicData uri="http://schemas.openxmlformats.org/drawingml/2006/table">
            <a:tbl>
              <a:tblPr/>
              <a:tblGrid>
                <a:gridCol w="253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2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7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0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7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61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25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83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409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27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4165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кірістерінің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кодтары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жылдың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1 қазан нақты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жоспары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Орындалуы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2025ж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мен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2026ж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кезеңдерін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салыстырғанда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2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Орындаулы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634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Кірістердің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20 805 565,8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15 085 666,1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14 510 558,0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15 034 106,2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523 548,2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-51 559,9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Жеке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табыс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(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өзіндік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2 755 376,8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3 596 133,1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5 961 094,0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6 484 642,2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523 548,2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2 888 509,1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808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Салықтық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түсімдер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2 589 301,8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3 355 262,7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5 633 194,0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5 793 344,4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160 150,4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2 438 081,7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6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Табыс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салығы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1 364 643,1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2 008 810,7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3 966 431,0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4 101 495,9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135 064,9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2 092 685,2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690 609,1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775 153,8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1 129 864,0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1 054 062,9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-75 801,1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278 909,1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68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Менш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кке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369 182,3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407 622,1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401 289,0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463 236,1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61 947,1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55 614,0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9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Тауарларға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жұмыстарға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қызметтерге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шк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34 735,3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52 943,5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26 572,0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45 743,1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19 171,1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-7 200,4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бюджетке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өзге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де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2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Мемлекеттік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130 131,9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110 726,8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109 038,0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128 802,0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18 075,2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Салықтық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емес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</a:t>
                      </a:r>
                      <a:r>
                        <a:rPr lang="en-US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мдер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-16 172,8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129 101,5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111 313,0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119 602,5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8 289,5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-9 499,0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3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меншікке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-30 759,0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93 049,0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67 244,0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71 378,9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4 134,9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-21 670,1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5663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ќаржыландырылатын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мекемелерді</a:t>
                      </a:r>
                      <a:r>
                        <a:rPr lang="kk-KZ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ң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тауарларды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жұмыстарды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ќызметтерді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өткізуінен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lang="ru-RU" sz="10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27687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 бюджеттен</a:t>
                      </a:r>
                      <a:r>
                        <a:rPr lang="kk-KZ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қаржыландырылатын мемлекеттік мекемелер ұйымдастыратын мемлекеттік  сатып алуды өткізуден түсетін ақшаның түсімі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1 451,4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93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бюджеттен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қаржыландырылатын, сондай-ақ Қазақстан Республикасы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Ұлттық Банкінің бюджетінен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(шығыстар сметасынан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қамтылатын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0013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 атқарушы органдар қатыстыратын гранттар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70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Басқа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да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емес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түсiмдер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33 873,6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46 109,3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4 109,3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12 235,7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кірістердің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0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008583"/>
              </p:ext>
            </p:extLst>
          </p:nvPr>
        </p:nvGraphicFramePr>
        <p:xfrm>
          <a:off x="-1" y="332400"/>
          <a:ext cx="12192001" cy="6525600"/>
        </p:xfrm>
        <a:graphic>
          <a:graphicData uri="http://schemas.openxmlformats.org/drawingml/2006/table">
            <a:tbl>
              <a:tblPr/>
              <a:tblGrid>
                <a:gridCol w="225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90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6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65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83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04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223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919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7291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кірістерінің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кодтары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жылдың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1 қазан нақты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жоспары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Орындалуы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2025ж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мен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2026ж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кезеңдерін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салыстырғанда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61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Орындаулы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Негізгі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капиталды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сатудан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түсімдер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182 247,8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111 768,9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216 587,0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571 695,2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355 108,2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459 926,3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0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қаржыландырылатын мемлекеттік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мекемелерге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мүлікті сатудан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түсетін түсімдер</a:t>
                      </a:r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36 506,6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3 795,6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31 049,4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62122"/>
                  </a:ext>
                </a:extLst>
              </a:tr>
              <a:tr h="553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Азаматтарға пәтерлерді сатудан түскен қаражат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234 322,9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234 322,9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234 322,9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</a:t>
                      </a:r>
                      <a:r>
                        <a:rPr lang="en-US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тұрғын үй қорынан берілетін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тұрғын үй-жайларды жекешеленд</a:t>
                      </a:r>
                      <a:r>
                        <a:rPr lang="en-US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руден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түсетін түсімдер</a:t>
                      </a:r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15 542,9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62 605,1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74 274,0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98 792,6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24 518,6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36 187,5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учаскелерін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сатудан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160 759,3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43 223,4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99 636,0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191 971,8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92 335,8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148 748,4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133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 учаскелерін жалдау құқығын</a:t>
                      </a:r>
                      <a:r>
                        <a:rPr lang="kk-KZ" sz="11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сатқаны үшін төлем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10 101,3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9 618,1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214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Облыстық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бюджеттен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трасферттер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18 050 189,0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11 489 533,0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8 549 464,0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8 549 464,0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-2 940 069,0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Ағымдағы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нысаналы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5 346 316,0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4 143 907,0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184 626,0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184 626,0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-3 959 281,0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Нысаналы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даму </a:t>
                      </a:r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трансферттері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11 366 219,0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6 025 764,0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5 624 822,0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5 624 822,0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-400 942,0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2119"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Субвенциялар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1 337 654,0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1 319 862,0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2 740 016,0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2 740 016,0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1 420 154,0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4526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кірістердің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2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70987"/>
              </p:ext>
            </p:extLst>
          </p:nvPr>
        </p:nvGraphicFramePr>
        <p:xfrm>
          <a:off x="0" y="584774"/>
          <a:ext cx="12192000" cy="6221362"/>
        </p:xfrm>
        <a:graphic>
          <a:graphicData uri="http://schemas.openxmlformats.org/drawingml/2006/table">
            <a:tbl>
              <a:tblPr/>
              <a:tblGrid>
                <a:gridCol w="427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3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3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3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81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8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1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480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52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003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Бюджеттік бағдарламаның коды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жылдың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1 қазан нақты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жоспары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қазан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Орындалуы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2025ж мен 2026ж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кезеңдерін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салыстырғанда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Орындаулы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ШЫҒЫСТАР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21 150 380,7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15 278 094,0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15 241 326,0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14 856 464,2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384 861,8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-421 629,8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01 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Жалпы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сипаттағы мемлекеттік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қызметтер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652 677,9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714 950,5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935 056,0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927 618,4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7 437,6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212 667,9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5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Қорғаныс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1 194 171,5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1 619 388,6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124 887,0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124 884,0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-1 494 504,6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9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Қоғамдық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тәртіп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қауіпсіздік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құқықтық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/>
                        </a:rPr>
                        <a:t> сот, </a:t>
                      </a:r>
                      <a:r>
                        <a:rPr lang="ru-RU" sz="1000" b="0" i="0" u="none" strike="noStrike" baseline="0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қылмыстық-атқару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қызметі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16 642,5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28 756,0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12 220,0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12 219,7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-16 536,3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60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Білім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беру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642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Денсаулық сақтау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26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Әлеуметтік көмек және әлеуметтік қамсыздандыру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1 628 589,6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1 762 596,5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2 062 411,0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2 062 334,0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299 737,5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65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Тұрғын үй-коммугналдық шаруашылық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10 182 801,8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2 345 642,5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2 334 277,0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2 328 889,7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5 387,3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-16 752,8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65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Мәдениет,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спорт, туризм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және ақпараттық кеңістік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626 485,3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1 096 082,9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1 683 101,0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1 682 948,5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586 865,6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 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Отын-энергетика кешені және жер қойнауын пайдалану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3 654 582,2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4 817 504,2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2 886 683,0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2 886 267,7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-1 931 236,5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8183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87 051,8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195 024,6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56 775,0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56 769,7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-138 254,9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994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Өнеркәсіп, сәулет қала құрылысы және құрылыс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қызметі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67 609,0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93 960,8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97 988,0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97 987,3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4 026,5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531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Көлік және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коммуникация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342 261,0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539 780,5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1 630 587,0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1 618 640,3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11 946,7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1 078 859,8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60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2 056 008,8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1 806 736,0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2 198 250,0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2 198 248,9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391 512,9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5993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Борышқа қызмет көрсету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35 059,0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-9 892,0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7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96 221,0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92 612,0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297 188,0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Қарыздарды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өтеу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541 909,0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804 124,0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444 689,0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359 435,0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314 689,0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"/>
            <a:ext cx="121920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топ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бөлінісінде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089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4709131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64255707"/>
              </p:ext>
            </p:extLst>
          </p:nvPr>
        </p:nvGraphicFramePr>
        <p:xfrm>
          <a:off x="0" y="419100"/>
          <a:ext cx="12191999" cy="643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5697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192000" cy="78577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жылдың  1 </a:t>
            </a: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қазандағы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жағдайға Кентау қаласының әлеуметтік-экономикалық дамуының негізгі көрсеткіштері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221556" y="3895120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13716" y="3425589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Жұмыссыздық деңгейі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4,7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203803" y="2283508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13716" y="1756974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Жалпы өңірлік өнім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72,9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млрд 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Еліміздегі жұмыссыздық деңгейі қандай? | Qazdauiri.k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40" y="2984341"/>
            <a:ext cx="2259480" cy="15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022 жылға арналған республикалық бюджет шығыстары 2,7 трлн теңгеге ұлғайд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95" y="1354196"/>
            <a:ext cx="2259480" cy="139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Қазақстанда ең төменгі күнкөріс деңгейі қандай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16" y="4816028"/>
            <a:ext cx="2259480" cy="14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75859" y="5172833"/>
            <a:ext cx="4982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Ең төменгі күнкөріс деңгейі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68 245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230436" y="5694840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54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Шығыстар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833777"/>
              </p:ext>
            </p:extLst>
          </p:nvPr>
        </p:nvGraphicFramePr>
        <p:xfrm>
          <a:off x="4447712" y="584775"/>
          <a:ext cx="7744288" cy="627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5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3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9652">
                <a:tc>
                  <a:txBody>
                    <a:bodyPr/>
                    <a:lstStyle/>
                    <a:p>
                      <a:pPr algn="ctr"/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р/с                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kk-KZ" b="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жылы                     1 </a:t>
                      </a:r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қазан </a:t>
                      </a:r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жылы    </a:t>
                      </a:r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қазан </a:t>
                      </a:r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нақты 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орындалуы</a:t>
                      </a: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Орындалуы %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673">
                <a:tc>
                  <a:txBody>
                    <a:bodyPr/>
                    <a:lstStyle/>
                    <a:p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Ащысай ауылы әкімі аппараты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90 495,0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90 426,6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049">
                <a:tc>
                  <a:txBody>
                    <a:bodyPr/>
                    <a:lstStyle/>
                    <a:p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Қарнақ</a:t>
                      </a:r>
                      <a:r>
                        <a:rPr lang="kk-KZ" baseline="0" dirty="0">
                          <a:latin typeface="Times New Roman" pitchFamily="18" charset="0"/>
                          <a:cs typeface="Times New Roman" pitchFamily="18" charset="0"/>
                        </a:rPr>
                        <a:t> ауылы әкімі аппараты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159 065,0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158 845,8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957">
                <a:tc>
                  <a:txBody>
                    <a:bodyPr/>
                    <a:lstStyle/>
                    <a:p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Хантағы ауылы әкімі аппараты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169 506,0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145 483,8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234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Байылдыр</a:t>
                      </a:r>
                      <a:r>
                        <a:rPr lang="kk-KZ" b="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ауылы әкімі апараты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92 150,0</a:t>
                      </a:r>
                      <a:endParaRPr lang="en-US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92 140,7</a:t>
                      </a:r>
                      <a:endParaRPr lang="en-US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66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Жиыны: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511 216,0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486 896,9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8" name="Picture 4" descr="Қазақстанның бюджет тапшылығына не әсер етіп отыр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44771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2693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5617</TotalTime>
  <Words>1416</Words>
  <Application>Microsoft Office PowerPoint</Application>
  <PresentationFormat>Широкоэкранный</PresentationFormat>
  <Paragraphs>592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Tw Cen MT</vt:lpstr>
      <vt:lpstr>Verdana</vt:lpstr>
      <vt:lpstr>Капля</vt:lpstr>
      <vt:lpstr>Презентация PowerPoint</vt:lpstr>
      <vt:lpstr>     2026 жылдың 1 қазандағы жағдайға қалалық бюджеттің орындалуы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384</cp:revision>
  <cp:lastPrinted>2026-07-22T11:03:46Z</cp:lastPrinted>
  <dcterms:created xsi:type="dcterms:W3CDTF">2024-10-23T11:25:16Z</dcterms:created>
  <dcterms:modified xsi:type="dcterms:W3CDTF">2026-10-20T05:48:05Z</dcterms:modified>
</cp:coreProperties>
</file>