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6"/>
  </p:notesMasterIdLst>
  <p:sldIdLst>
    <p:sldId id="257" r:id="rId3"/>
    <p:sldId id="296" r:id="rId4"/>
    <p:sldId id="265" r:id="rId5"/>
    <p:sldId id="264" r:id="rId6"/>
    <p:sldId id="262" r:id="rId7"/>
    <p:sldId id="261" r:id="rId8"/>
    <p:sldId id="263" r:id="rId9"/>
    <p:sldId id="266" r:id="rId10"/>
    <p:sldId id="278" r:id="rId11"/>
    <p:sldId id="268" r:id="rId12"/>
    <p:sldId id="300" r:id="rId13"/>
    <p:sldId id="301" r:id="rId14"/>
    <p:sldId id="302" r:id="rId15"/>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6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ru-RU"/>
        </a:p>
      </dgm:t>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2026 жыл – 15 бірл.</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2027 жыл – 15 бірл.</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kk-KZ" sz="2000" b="1" dirty="0" smtClean="0">
              <a:latin typeface="Times New Roman" pitchFamily="18" charset="0"/>
              <a:cs typeface="Times New Roman" pitchFamily="18" charset="0"/>
            </a:rPr>
            <a:t>2028 жыл –  15 бірл.</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t>
        <a:bodyPr/>
        <a:lstStyle/>
        <a:p>
          <a:endParaRPr lang="ru-RU"/>
        </a:p>
      </dgm:t>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2A05BC33-6371-4301-901C-9C808A190A6E}" srcId="{14B45953-FDA0-4AF6-B1D6-78700A15E015}" destId="{A9A1123D-4872-4E6E-A9BD-A5B92F3A5CA9}" srcOrd="1" destOrd="0" parTransId="{E3F63937-B3D5-428D-9561-74B014EFF127}" sibTransId="{D6BB6CB4-9797-401F-9609-5BB252E53004}"/>
    <dgm:cxn modelId="{96873141-8B1C-4DC3-B6BD-91AB7E7E70CB}" type="presOf" srcId="{A9A1123D-4872-4E6E-A9BD-A5B92F3A5CA9}" destId="{B4429D22-0500-42FA-9000-D9E17D3537C1}" srcOrd="0" destOrd="0" presId="urn:microsoft.com/office/officeart/2005/8/layout/pyramid2"/>
    <dgm:cxn modelId="{2E4BD7F1-E339-4B66-BF30-84BDDE080D26}" type="presOf" srcId="{14B45953-FDA0-4AF6-B1D6-78700A15E015}" destId="{C7CBC296-D76B-47EA-AFBA-F5BD5F4124DB}" srcOrd="0" destOrd="0" presId="urn:microsoft.com/office/officeart/2005/8/layout/pyramid2"/>
    <dgm:cxn modelId="{B7A15D33-1A7C-4AA7-AADD-F3D68CC505DB}" type="presOf" srcId="{B48AD8FB-E4AB-48F4-A752-D82CCB6634F8}" destId="{831CC9CD-433E-4936-B4D5-991E64FFFEEC}" srcOrd="0" destOrd="0" presId="urn:microsoft.com/office/officeart/2005/8/layout/pyramid2"/>
    <dgm:cxn modelId="{C27AB41B-9BA2-4D5D-AD0B-756CFB5715B8}" type="presOf" srcId="{390E4B67-35DA-4271-A37D-400B32D75263}" destId="{4B1831F8-D077-40E2-AA43-4E3D4067F89F}" srcOrd="0" destOrd="0" presId="urn:microsoft.com/office/officeart/2005/8/layout/pyramid2"/>
    <dgm:cxn modelId="{DDF51D51-E7B5-4C33-AD9A-A591351D3D6B}" type="presParOf" srcId="{C7CBC296-D76B-47EA-AFBA-F5BD5F4124DB}" destId="{84872534-8612-4087-A06F-DB9304776EAA}" srcOrd="0" destOrd="0" presId="urn:microsoft.com/office/officeart/2005/8/layout/pyramid2"/>
    <dgm:cxn modelId="{1E5D8EEA-2FA0-4403-9E26-1D9920F73533}" type="presParOf" srcId="{C7CBC296-D76B-47EA-AFBA-F5BD5F4124DB}" destId="{E063AA2C-4510-439F-A4B1-DFD86845EA46}" srcOrd="1" destOrd="0" presId="urn:microsoft.com/office/officeart/2005/8/layout/pyramid2"/>
    <dgm:cxn modelId="{A525FB6A-2FE9-43AB-9298-907CE461341F}" type="presParOf" srcId="{E063AA2C-4510-439F-A4B1-DFD86845EA46}" destId="{4B1831F8-D077-40E2-AA43-4E3D4067F89F}" srcOrd="0" destOrd="0" presId="urn:microsoft.com/office/officeart/2005/8/layout/pyramid2"/>
    <dgm:cxn modelId="{3C6CD5D3-1DBC-4F92-94DA-12F22E199724}" type="presParOf" srcId="{E063AA2C-4510-439F-A4B1-DFD86845EA46}" destId="{21CE8410-2A23-4F8E-91F6-C96F99CAD248}" srcOrd="1" destOrd="0" presId="urn:microsoft.com/office/officeart/2005/8/layout/pyramid2"/>
    <dgm:cxn modelId="{3C7AF650-E5F5-4F57-AA3F-64C2FD83378C}" type="presParOf" srcId="{E063AA2C-4510-439F-A4B1-DFD86845EA46}" destId="{B4429D22-0500-42FA-9000-D9E17D3537C1}" srcOrd="2" destOrd="0" presId="urn:microsoft.com/office/officeart/2005/8/layout/pyramid2"/>
    <dgm:cxn modelId="{B8CEC3D3-7379-4F71-98AA-636EA9C21A08}" type="presParOf" srcId="{E063AA2C-4510-439F-A4B1-DFD86845EA46}" destId="{41CFDB00-BDD8-41AE-A9FC-32F37D4E119B}" srcOrd="3" destOrd="0" presId="urn:microsoft.com/office/officeart/2005/8/layout/pyramid2"/>
    <dgm:cxn modelId="{3F6564EC-D94B-4014-8E30-82E7A469DC4E}" type="presParOf" srcId="{E063AA2C-4510-439F-A4B1-DFD86845EA46}" destId="{831CC9CD-433E-4936-B4D5-991E64FFFEEC}" srcOrd="4" destOrd="0" presId="urn:microsoft.com/office/officeart/2005/8/layout/pyramid2"/>
    <dgm:cxn modelId="{01A54B03-450F-4CC0-A6E4-C22ED5A11A7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ru-RU"/>
        </a:p>
      </dgm:t>
    </dgm:pt>
    <dgm:pt modelId="{A9A1123D-4872-4E6E-A9BD-A5B92F3A5CA9}">
      <dgm:prSet phldrT="[Текст]" custT="1"/>
      <dgm:spPr/>
      <dgm:t>
        <a:bodyPr/>
        <a:lstStyle/>
        <a:p>
          <a:r>
            <a:rPr lang="kk-KZ" sz="1800" b="1" dirty="0" smtClean="0">
              <a:latin typeface="Times New Roman" pitchFamily="18" charset="0"/>
              <a:cs typeface="Times New Roman" pitchFamily="18" charset="0"/>
            </a:rPr>
            <a:t>2028 жыл  – 70,63</a:t>
          </a:r>
          <a:endParaRPr lang="ru-RU" sz="18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390E4B67-35DA-4271-A37D-400B32D75263}">
      <dgm:prSet phldrT="[Текст]" custT="1"/>
      <dgm:spPr/>
      <dgm:t>
        <a:bodyPr/>
        <a:lstStyle/>
        <a:p>
          <a:r>
            <a:rPr lang="kk-KZ" sz="1800" b="1" dirty="0" smtClean="0">
              <a:latin typeface="Times New Roman" pitchFamily="18" charset="0"/>
              <a:cs typeface="Times New Roman" pitchFamily="18" charset="0"/>
            </a:rPr>
            <a:t>2027 жыл – </a:t>
          </a:r>
          <a:r>
            <a:rPr lang="kk-KZ" sz="1800" b="1" dirty="0" smtClean="0">
              <a:solidFill>
                <a:schemeClr val="tx1"/>
              </a:solidFill>
              <a:latin typeface="Times New Roman" pitchFamily="18" charset="0"/>
              <a:cs typeface="Times New Roman" pitchFamily="18" charset="0"/>
            </a:rPr>
            <a:t>69,72</a:t>
          </a:r>
          <a:endParaRPr lang="ru-RU" sz="1800" b="1" dirty="0">
            <a:latin typeface="Times New Roman" pitchFamily="18" charset="0"/>
            <a:cs typeface="Times New Roman" pitchFamily="18" charset="0"/>
          </a:endParaRPr>
        </a:p>
      </dgm:t>
    </dgm:pt>
    <dgm:pt modelId="{10391837-66A8-42E3-9B8F-F20D629CE47C}" type="sibTrans" cxnId="{977C167A-8C93-449D-9F65-3AFBD2A628AF}">
      <dgm:prSet/>
      <dgm:spPr/>
      <dgm:t>
        <a:bodyPr/>
        <a:lstStyle/>
        <a:p>
          <a:endParaRPr lang="ru-RU" sz="2000"/>
        </a:p>
      </dgm:t>
    </dgm:pt>
    <dgm:pt modelId="{DCE9A89E-CCEB-4163-B409-79BB791FA5B9}" type="parTrans" cxnId="{977C167A-8C93-449D-9F65-3AFBD2A628AF}">
      <dgm:prSet/>
      <dgm:spPr/>
      <dgm:t>
        <a:bodyPr/>
        <a:lstStyle/>
        <a:p>
          <a:endParaRPr lang="ru-RU" sz="2000"/>
        </a:p>
      </dgm:t>
    </dgm:pt>
    <dgm:pt modelId="{9A3AF5AF-9A57-4D29-860F-D4F43D5E3EDA}">
      <dgm:prSet phldrT="[Текст]" custT="1"/>
      <dgm:spPr/>
      <dgm:t>
        <a:bodyPr/>
        <a:lstStyle/>
        <a:p>
          <a:r>
            <a:rPr lang="kk-KZ" sz="1800" b="1" dirty="0" smtClean="0">
              <a:latin typeface="Times New Roman" pitchFamily="18" charset="0"/>
              <a:cs typeface="Times New Roman" pitchFamily="18" charset="0"/>
            </a:rPr>
            <a:t>2026 жыл – </a:t>
          </a:r>
          <a:r>
            <a:rPr lang="kk-KZ" sz="1800" b="1" dirty="0" smtClean="0">
              <a:solidFill>
                <a:schemeClr val="tx1"/>
              </a:solidFill>
              <a:latin typeface="Times New Roman" pitchFamily="18" charset="0"/>
              <a:cs typeface="Times New Roman" pitchFamily="18" charset="0"/>
            </a:rPr>
            <a:t>69,83</a:t>
          </a:r>
          <a:endParaRPr lang="ru-RU" sz="1800" b="1" dirty="0">
            <a:latin typeface="Times New Roman" pitchFamily="18" charset="0"/>
            <a:cs typeface="Times New Roman" pitchFamily="18" charset="0"/>
          </a:endParaRPr>
        </a:p>
      </dgm:t>
    </dgm:pt>
    <dgm:pt modelId="{F1B8C302-8F31-4966-A6CB-F7B918B9C674}" type="parTrans" cxnId="{5EED6787-999B-42A0-A174-445E5032782C}">
      <dgm:prSet/>
      <dgm:spPr/>
      <dgm:t>
        <a:bodyPr/>
        <a:lstStyle/>
        <a:p>
          <a:endParaRPr lang="ru-RU"/>
        </a:p>
      </dgm:t>
    </dgm:pt>
    <dgm:pt modelId="{6EBAF6F4-CBAE-4C5B-A131-2ECBBF8E6F0C}" type="sibTrans" cxnId="{5EED6787-999B-42A0-A174-445E5032782C}">
      <dgm:prSet/>
      <dgm:spPr/>
      <dgm:t>
        <a:bodyPr/>
        <a:lstStyle/>
        <a:p>
          <a:endParaRPr lang="ru-RU"/>
        </a:p>
      </dgm:t>
    </dgm:pt>
    <dgm:pt modelId="{C7CBC296-D76B-47EA-AFBA-F5BD5F4124DB}" type="pres">
      <dgm:prSet presAssocID="{14B45953-FDA0-4AF6-B1D6-78700A15E015}" presName="compositeShape" presStyleCnt="0">
        <dgm:presLayoutVars>
          <dgm:dir/>
          <dgm:resizeHandles/>
        </dgm:presLayoutVars>
      </dgm:prSet>
      <dgm:spPr/>
      <dgm:t>
        <a:bodyPr/>
        <a:lstStyle/>
        <a:p>
          <a:endParaRPr lang="ru-RU"/>
        </a:p>
      </dgm:t>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7382" custLinFactY="134217" custLinFactNeighborX="6419" custLinFactNeighborY="200000">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5200" custLinFactY="138136" custLinFactNeighborX="5328" custLinFactNeighborY="2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308192ED-C8BD-4B70-96A8-93E4FEB72268}" type="pres">
      <dgm:prSet presAssocID="{9A3AF5AF-9A57-4D29-860F-D4F43D5E3EDA}" presName="aNode" presStyleLbl="fgAcc1" presStyleIdx="2" presStyleCnt="3" custScaleX="137382" custLinFactY="-158182" custLinFactNeighborX="6419" custLinFactNeighborY="-200000">
        <dgm:presLayoutVars>
          <dgm:bulletEnabled val="1"/>
        </dgm:presLayoutVars>
      </dgm:prSet>
      <dgm:spPr/>
      <dgm:t>
        <a:bodyPr/>
        <a:lstStyle/>
        <a:p>
          <a:endParaRPr lang="ru-RU"/>
        </a:p>
      </dgm:t>
    </dgm:pt>
    <dgm:pt modelId="{D99E44C6-202B-4F95-A89C-B1DF59E2F6B3}" type="pres">
      <dgm:prSet presAssocID="{9A3AF5AF-9A57-4D29-860F-D4F43D5E3EDA}" presName="aSpace" presStyleCnt="0"/>
      <dgm:spPr/>
    </dgm:pt>
  </dgm:ptLst>
  <dgm:cxnLst>
    <dgm:cxn modelId="{640ABA82-2C18-4124-B042-F21BABC320FB}" type="presOf" srcId="{A9A1123D-4872-4E6E-A9BD-A5B92F3A5CA9}" destId="{B4429D22-0500-42FA-9000-D9E17D3537C1}" srcOrd="0" destOrd="0" presId="urn:microsoft.com/office/officeart/2005/8/layout/pyramid2"/>
    <dgm:cxn modelId="{B6A848CD-598F-4ACE-B8DC-96035523C0F4}" type="presOf" srcId="{14B45953-FDA0-4AF6-B1D6-78700A15E015}" destId="{C7CBC296-D76B-47EA-AFBA-F5BD5F4124DB}" srcOrd="0" destOrd="0" presId="urn:microsoft.com/office/officeart/2005/8/layout/pyramid2"/>
    <dgm:cxn modelId="{E1CA6CD5-8265-420D-8784-4B3F13802EFF}" type="presOf" srcId="{390E4B67-35DA-4271-A37D-400B32D75263}" destId="{4B1831F8-D077-40E2-AA43-4E3D4067F89F}" srcOrd="0" destOrd="0" presId="urn:microsoft.com/office/officeart/2005/8/layout/pyramid2"/>
    <dgm:cxn modelId="{5EED6787-999B-42A0-A174-445E5032782C}" srcId="{14B45953-FDA0-4AF6-B1D6-78700A15E015}" destId="{9A3AF5AF-9A57-4D29-860F-D4F43D5E3EDA}" srcOrd="2" destOrd="0" parTransId="{F1B8C302-8F31-4966-A6CB-F7B918B9C674}" sibTransId="{6EBAF6F4-CBAE-4C5B-A131-2ECBBF8E6F0C}"/>
    <dgm:cxn modelId="{AD7E26AB-ACDE-4612-877D-01A711CCD809}" type="presOf" srcId="{9A3AF5AF-9A57-4D29-860F-D4F43D5E3EDA}" destId="{308192ED-C8BD-4B70-96A8-93E4FEB72268}"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2A05BC33-6371-4301-901C-9C808A190A6E}" srcId="{14B45953-FDA0-4AF6-B1D6-78700A15E015}" destId="{A9A1123D-4872-4E6E-A9BD-A5B92F3A5CA9}" srcOrd="1" destOrd="0" parTransId="{E3F63937-B3D5-428D-9561-74B014EFF127}" sibTransId="{D6BB6CB4-9797-401F-9609-5BB252E53004}"/>
    <dgm:cxn modelId="{0F3ACC30-FA88-41DF-85A9-A41E9B78942B}" type="presParOf" srcId="{C7CBC296-D76B-47EA-AFBA-F5BD5F4124DB}" destId="{84872534-8612-4087-A06F-DB9304776EAA}" srcOrd="0" destOrd="0" presId="urn:microsoft.com/office/officeart/2005/8/layout/pyramid2"/>
    <dgm:cxn modelId="{B788295E-F178-4986-916D-638C7C0F8748}" type="presParOf" srcId="{C7CBC296-D76B-47EA-AFBA-F5BD5F4124DB}" destId="{E063AA2C-4510-439F-A4B1-DFD86845EA46}" srcOrd="1" destOrd="0" presId="urn:microsoft.com/office/officeart/2005/8/layout/pyramid2"/>
    <dgm:cxn modelId="{4BB943F5-10B9-429E-A380-E3ED878E0FE0}" type="presParOf" srcId="{E063AA2C-4510-439F-A4B1-DFD86845EA46}" destId="{4B1831F8-D077-40E2-AA43-4E3D4067F89F}" srcOrd="0" destOrd="0" presId="urn:microsoft.com/office/officeart/2005/8/layout/pyramid2"/>
    <dgm:cxn modelId="{500EDC46-CF90-4DF0-B877-D20C20E589F6}" type="presParOf" srcId="{E063AA2C-4510-439F-A4B1-DFD86845EA46}" destId="{21CE8410-2A23-4F8E-91F6-C96F99CAD248}" srcOrd="1" destOrd="0" presId="urn:microsoft.com/office/officeart/2005/8/layout/pyramid2"/>
    <dgm:cxn modelId="{DAC11E7E-C046-4E53-9D03-1FFE166E31A5}" type="presParOf" srcId="{E063AA2C-4510-439F-A4B1-DFD86845EA46}" destId="{B4429D22-0500-42FA-9000-D9E17D3537C1}" srcOrd="2" destOrd="0" presId="urn:microsoft.com/office/officeart/2005/8/layout/pyramid2"/>
    <dgm:cxn modelId="{860FA15D-E032-4679-9740-FA1ECEC9E862}" type="presParOf" srcId="{E063AA2C-4510-439F-A4B1-DFD86845EA46}" destId="{41CFDB00-BDD8-41AE-A9FC-32F37D4E119B}" srcOrd="3" destOrd="0" presId="urn:microsoft.com/office/officeart/2005/8/layout/pyramid2"/>
    <dgm:cxn modelId="{F6D41D11-53B0-4C2F-AD94-1F4D76CD9A68}" type="presParOf" srcId="{E063AA2C-4510-439F-A4B1-DFD86845EA46}" destId="{308192ED-C8BD-4B70-96A8-93E4FEB72268}" srcOrd="4" destOrd="0" presId="urn:microsoft.com/office/officeart/2005/8/layout/pyramid2"/>
    <dgm:cxn modelId="{BE54CA00-8159-457B-8EA0-BB9CDFBCC546}" type="presParOf" srcId="{E063AA2C-4510-439F-A4B1-DFD86845EA46}" destId="{D99E44C6-202B-4F95-A89C-B1DF59E2F6B3}" srcOrd="5" destOrd="0" presId="urn:microsoft.com/office/officeart/2005/8/layout/pyramid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ru-RU"/>
        </a:p>
      </dgm:t>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pPr algn="l"/>
          <a:r>
            <a:rPr lang="kk-KZ" sz="2000" b="1" dirty="0" smtClean="0">
              <a:latin typeface="Times New Roman" pitchFamily="18" charset="0"/>
              <a:cs typeface="Times New Roman" pitchFamily="18" charset="0"/>
            </a:rPr>
            <a:t>2026 жыл – 17,0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17,2</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pPr algn="l"/>
          <a:r>
            <a:rPr lang="kk-KZ" sz="2000" b="1" dirty="0" smtClean="0">
              <a:latin typeface="Times New Roman" pitchFamily="18" charset="0"/>
              <a:cs typeface="Times New Roman" pitchFamily="18" charset="0"/>
            </a:rPr>
            <a:t> 2028 жыл – 17,4</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t>
        <a:bodyPr/>
        <a:lstStyle/>
        <a:p>
          <a:endParaRPr lang="ru-RU"/>
        </a:p>
      </dgm:t>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1319" custLinFactNeighborX="1206" custLinFactNeighborY="60987">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6537" custLinFactY="1506" custLinFactNeighborX="-581" custLinFactNeighborY="1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8598"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65724C0D-D66B-4E2E-86BA-F80154EDC37A}" srcId="{14B45953-FDA0-4AF6-B1D6-78700A15E015}" destId="{B48AD8FB-E4AB-48F4-A752-D82CCB6634F8}" srcOrd="2" destOrd="0" parTransId="{7E95261E-A60A-4E87-809D-8C772D4B170A}" sibTransId="{85587DA2-7271-48BB-83C9-661A45E9D35F}"/>
    <dgm:cxn modelId="{A51A2A9B-E4FD-4F8D-9A27-692FB4E1D575}" type="presOf" srcId="{A9A1123D-4872-4E6E-A9BD-A5B92F3A5CA9}" destId="{B4429D22-0500-42FA-9000-D9E17D3537C1}"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4B2877A-5F4E-41B1-AB01-467E759A15E3}" type="presOf" srcId="{14B45953-FDA0-4AF6-B1D6-78700A15E015}" destId="{C7CBC296-D76B-47EA-AFBA-F5BD5F4124DB}" srcOrd="0" destOrd="0" presId="urn:microsoft.com/office/officeart/2005/8/layout/pyramid2"/>
    <dgm:cxn modelId="{88F7F9A8-0A4E-4E3F-9C6B-C02589715922}" type="presOf" srcId="{390E4B67-35DA-4271-A37D-400B32D75263}" destId="{4B1831F8-D077-40E2-AA43-4E3D4067F89F}" srcOrd="0" destOrd="0" presId="urn:microsoft.com/office/officeart/2005/8/layout/pyramid2"/>
    <dgm:cxn modelId="{2A05BC33-6371-4301-901C-9C808A190A6E}" srcId="{14B45953-FDA0-4AF6-B1D6-78700A15E015}" destId="{A9A1123D-4872-4E6E-A9BD-A5B92F3A5CA9}" srcOrd="1" destOrd="0" parTransId="{E3F63937-B3D5-428D-9561-74B014EFF127}" sibTransId="{D6BB6CB4-9797-401F-9609-5BB252E53004}"/>
    <dgm:cxn modelId="{9C56123E-5A89-46A9-A058-2AC65B5412DE}" type="presOf" srcId="{B48AD8FB-E4AB-48F4-A752-D82CCB6634F8}" destId="{831CC9CD-433E-4936-B4D5-991E64FFFEEC}" srcOrd="0" destOrd="0" presId="urn:microsoft.com/office/officeart/2005/8/layout/pyramid2"/>
    <dgm:cxn modelId="{C818D944-5EF2-43BD-A830-16DA58E53450}" type="presParOf" srcId="{C7CBC296-D76B-47EA-AFBA-F5BD5F4124DB}" destId="{84872534-8612-4087-A06F-DB9304776EAA}" srcOrd="0" destOrd="0" presId="urn:microsoft.com/office/officeart/2005/8/layout/pyramid2"/>
    <dgm:cxn modelId="{8EFB388A-EC53-4DA9-8F8B-51464F06C48E}" type="presParOf" srcId="{C7CBC296-D76B-47EA-AFBA-F5BD5F4124DB}" destId="{E063AA2C-4510-439F-A4B1-DFD86845EA46}" srcOrd="1" destOrd="0" presId="urn:microsoft.com/office/officeart/2005/8/layout/pyramid2"/>
    <dgm:cxn modelId="{4F56FF47-BA4D-4C57-8DF1-0173272A4856}" type="presParOf" srcId="{E063AA2C-4510-439F-A4B1-DFD86845EA46}" destId="{4B1831F8-D077-40E2-AA43-4E3D4067F89F}" srcOrd="0" destOrd="0" presId="urn:microsoft.com/office/officeart/2005/8/layout/pyramid2"/>
    <dgm:cxn modelId="{8EB42F58-A33D-435A-AA25-8A6109A4F552}" type="presParOf" srcId="{E063AA2C-4510-439F-A4B1-DFD86845EA46}" destId="{21CE8410-2A23-4F8E-91F6-C96F99CAD248}" srcOrd="1" destOrd="0" presId="urn:microsoft.com/office/officeart/2005/8/layout/pyramid2"/>
    <dgm:cxn modelId="{5F86D6BB-85E5-4B8B-A78E-E04653B91676}" type="presParOf" srcId="{E063AA2C-4510-439F-A4B1-DFD86845EA46}" destId="{B4429D22-0500-42FA-9000-D9E17D3537C1}" srcOrd="2" destOrd="0" presId="urn:microsoft.com/office/officeart/2005/8/layout/pyramid2"/>
    <dgm:cxn modelId="{9B84D95E-5484-43EE-BF4C-760136CF81B2}" type="presParOf" srcId="{E063AA2C-4510-439F-A4B1-DFD86845EA46}" destId="{41CFDB00-BDD8-41AE-A9FC-32F37D4E119B}" srcOrd="3" destOrd="0" presId="urn:microsoft.com/office/officeart/2005/8/layout/pyramid2"/>
    <dgm:cxn modelId="{07894C9F-A22D-4375-818C-644B7E76BC78}" type="presParOf" srcId="{E063AA2C-4510-439F-A4B1-DFD86845EA46}" destId="{831CC9CD-433E-4936-B4D5-991E64FFFEEC}" srcOrd="4" destOrd="0" presId="urn:microsoft.com/office/officeart/2005/8/layout/pyramid2"/>
    <dgm:cxn modelId="{5CB5DBC4-460A-4468-875B-8B66C5A2D70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ru-RU"/>
        </a:p>
      </dgm:t>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2026 жыл – 872</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890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2028 жыл – 895</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t>
        <a:bodyPr/>
        <a:lstStyle/>
        <a:p>
          <a:endParaRPr lang="ru-RU"/>
        </a:p>
      </dgm:t>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924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53743" custLinFactNeighborX="275" custLinFactNeighborY="1549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5654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5FC8ED1D-0812-467A-BD21-CD12AC9695BE}"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113FF511-E8A6-40C1-B565-63AB4AC2D991}" type="presOf" srcId="{B48AD8FB-E4AB-48F4-A752-D82CCB6634F8}" destId="{831CC9CD-433E-4936-B4D5-991E64FFFEEC}" srcOrd="0" destOrd="0" presId="urn:microsoft.com/office/officeart/2005/8/layout/pyramid2"/>
    <dgm:cxn modelId="{910875FC-5B64-4B0C-AF0C-8DF0B148194E}" type="presOf" srcId="{A9A1123D-4872-4E6E-A9BD-A5B92F3A5CA9}" destId="{B4429D22-0500-42FA-9000-D9E17D3537C1}"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2A05BC33-6371-4301-901C-9C808A190A6E}" srcId="{14B45953-FDA0-4AF6-B1D6-78700A15E015}" destId="{A9A1123D-4872-4E6E-A9BD-A5B92F3A5CA9}" srcOrd="1" destOrd="0" parTransId="{E3F63937-B3D5-428D-9561-74B014EFF127}" sibTransId="{D6BB6CB4-9797-401F-9609-5BB252E53004}"/>
    <dgm:cxn modelId="{D2A94E85-B21E-49CF-9AE4-479F02AC55D3}" type="presOf" srcId="{14B45953-FDA0-4AF6-B1D6-78700A15E015}" destId="{C7CBC296-D76B-47EA-AFBA-F5BD5F4124DB}" srcOrd="0" destOrd="0" presId="urn:microsoft.com/office/officeart/2005/8/layout/pyramid2"/>
    <dgm:cxn modelId="{DD2C08E7-1FF8-41A1-8523-BC673E2299A7}" type="presParOf" srcId="{C7CBC296-D76B-47EA-AFBA-F5BD5F4124DB}" destId="{84872534-8612-4087-A06F-DB9304776EAA}" srcOrd="0" destOrd="0" presId="urn:microsoft.com/office/officeart/2005/8/layout/pyramid2"/>
    <dgm:cxn modelId="{1C82EDC5-9F64-42C8-9EDA-BA3038B25242}" type="presParOf" srcId="{C7CBC296-D76B-47EA-AFBA-F5BD5F4124DB}" destId="{E063AA2C-4510-439F-A4B1-DFD86845EA46}" srcOrd="1" destOrd="0" presId="urn:microsoft.com/office/officeart/2005/8/layout/pyramid2"/>
    <dgm:cxn modelId="{E9123C79-1708-477D-8C12-B85E0D71313F}" type="presParOf" srcId="{E063AA2C-4510-439F-A4B1-DFD86845EA46}" destId="{4B1831F8-D077-40E2-AA43-4E3D4067F89F}" srcOrd="0" destOrd="0" presId="urn:microsoft.com/office/officeart/2005/8/layout/pyramid2"/>
    <dgm:cxn modelId="{50AFC752-28A5-46F1-8896-CEE3B7373557}" type="presParOf" srcId="{E063AA2C-4510-439F-A4B1-DFD86845EA46}" destId="{21CE8410-2A23-4F8E-91F6-C96F99CAD248}" srcOrd="1" destOrd="0" presId="urn:microsoft.com/office/officeart/2005/8/layout/pyramid2"/>
    <dgm:cxn modelId="{4E837206-0773-4CF8-BB1A-32520FF6DE77}" type="presParOf" srcId="{E063AA2C-4510-439F-A4B1-DFD86845EA46}" destId="{B4429D22-0500-42FA-9000-D9E17D3537C1}" srcOrd="2" destOrd="0" presId="urn:microsoft.com/office/officeart/2005/8/layout/pyramid2"/>
    <dgm:cxn modelId="{98ABF988-220D-41D8-88E7-5F66FC3F1040}" type="presParOf" srcId="{E063AA2C-4510-439F-A4B1-DFD86845EA46}" destId="{41CFDB00-BDD8-41AE-A9FC-32F37D4E119B}" srcOrd="3" destOrd="0" presId="urn:microsoft.com/office/officeart/2005/8/layout/pyramid2"/>
    <dgm:cxn modelId="{0B0E99EA-68AA-49DB-B28C-6F8426AA6A5B}" type="presParOf" srcId="{E063AA2C-4510-439F-A4B1-DFD86845EA46}" destId="{831CC9CD-433E-4936-B4D5-991E64FFFEEC}" srcOrd="4" destOrd="0" presId="urn:microsoft.com/office/officeart/2005/8/layout/pyramid2"/>
    <dgm:cxn modelId="{71983673-FC24-44A6-8D3D-97042B587D15}"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ru-RU"/>
        </a:p>
      </dgm:t>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11,0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11,14</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11,3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t>
        <a:bodyPr/>
        <a:lstStyle/>
        <a:p>
          <a:endParaRPr lang="ru-RU"/>
        </a:p>
      </dgm:t>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80624"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80494" custLinFactNeighborX="861"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78224"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B945A01B-B3AA-4999-AFE0-6E745FDA87BE}"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84518A78-D047-4891-AD0F-DC0531A10A5F}" type="presOf" srcId="{390E4B67-35DA-4271-A37D-400B32D75263}" destId="{4B1831F8-D077-40E2-AA43-4E3D4067F89F}" srcOrd="0" destOrd="0" presId="urn:microsoft.com/office/officeart/2005/8/layout/pyramid2"/>
    <dgm:cxn modelId="{7FD2F4FC-9F7B-4B42-B68D-BF1F3DB5129C}"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5952BAB7-F88D-4B1B-A118-01D14E4AE6BE}" type="presOf" srcId="{14B45953-FDA0-4AF6-B1D6-78700A15E015}" destId="{C7CBC296-D76B-47EA-AFBA-F5BD5F4124DB}" srcOrd="0" destOrd="0" presId="urn:microsoft.com/office/officeart/2005/8/layout/pyramid2"/>
    <dgm:cxn modelId="{4376F8A1-47D0-4005-B6A4-66EB01A81595}" type="presParOf" srcId="{C7CBC296-D76B-47EA-AFBA-F5BD5F4124DB}" destId="{84872534-8612-4087-A06F-DB9304776EAA}" srcOrd="0" destOrd="0" presId="urn:microsoft.com/office/officeart/2005/8/layout/pyramid2"/>
    <dgm:cxn modelId="{299E160A-B90B-49E2-9571-327DEE0636BA}" type="presParOf" srcId="{C7CBC296-D76B-47EA-AFBA-F5BD5F4124DB}" destId="{E063AA2C-4510-439F-A4B1-DFD86845EA46}" srcOrd="1" destOrd="0" presId="urn:microsoft.com/office/officeart/2005/8/layout/pyramid2"/>
    <dgm:cxn modelId="{5588A1F4-0DCF-482F-B2BA-5AFFCE9275E6}" type="presParOf" srcId="{E063AA2C-4510-439F-A4B1-DFD86845EA46}" destId="{4B1831F8-D077-40E2-AA43-4E3D4067F89F}" srcOrd="0" destOrd="0" presId="urn:microsoft.com/office/officeart/2005/8/layout/pyramid2"/>
    <dgm:cxn modelId="{582852A2-8009-45FF-AACC-18486A67A1D0}" type="presParOf" srcId="{E063AA2C-4510-439F-A4B1-DFD86845EA46}" destId="{21CE8410-2A23-4F8E-91F6-C96F99CAD248}" srcOrd="1" destOrd="0" presId="urn:microsoft.com/office/officeart/2005/8/layout/pyramid2"/>
    <dgm:cxn modelId="{D4AF9D43-7BE6-427E-BB42-923C531296AC}" type="presParOf" srcId="{E063AA2C-4510-439F-A4B1-DFD86845EA46}" destId="{B4429D22-0500-42FA-9000-D9E17D3537C1}" srcOrd="2" destOrd="0" presId="urn:microsoft.com/office/officeart/2005/8/layout/pyramid2"/>
    <dgm:cxn modelId="{A0782028-6B60-4BF9-A627-F6AF26812247}" type="presParOf" srcId="{E063AA2C-4510-439F-A4B1-DFD86845EA46}" destId="{41CFDB00-BDD8-41AE-A9FC-32F37D4E119B}" srcOrd="3" destOrd="0" presId="urn:microsoft.com/office/officeart/2005/8/layout/pyramid2"/>
    <dgm:cxn modelId="{66C899D3-6DD5-45ED-9BB2-2F83ACE1CE72}" type="presParOf" srcId="{E063AA2C-4510-439F-A4B1-DFD86845EA46}" destId="{831CC9CD-433E-4936-B4D5-991E64FFFEEC}" srcOrd="4" destOrd="0" presId="urn:microsoft.com/office/officeart/2005/8/layout/pyramid2"/>
    <dgm:cxn modelId="{FBF6EABF-A50B-45B3-B470-C32D3F47084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ru-RU"/>
        </a:p>
      </dgm:t>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1</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1</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1</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t>
        <a:bodyPr/>
        <a:lstStyle/>
        <a:p>
          <a:endParaRPr lang="ru-RU"/>
        </a:p>
      </dgm:t>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3790">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3552" custLinFactNeighborX="119" custLinFactNeighborY="-52363">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5410" custLinFactNeighborX="1652" custLinFactNeighborY="-38974">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A9F6E8-4E02-46E0-B35C-BA2EDAB2C94D}"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E91E4A34-14CA-4739-BDB3-6E1CDB705DB4}" type="presOf" srcId="{A9A1123D-4872-4E6E-A9BD-A5B92F3A5CA9}" destId="{B4429D22-0500-42FA-9000-D9E17D3537C1}" srcOrd="0" destOrd="0" presId="urn:microsoft.com/office/officeart/2005/8/layout/pyramid2"/>
    <dgm:cxn modelId="{2A05BC33-6371-4301-901C-9C808A190A6E}" srcId="{14B45953-FDA0-4AF6-B1D6-78700A15E015}" destId="{A9A1123D-4872-4E6E-A9BD-A5B92F3A5CA9}" srcOrd="1" destOrd="0" parTransId="{E3F63937-B3D5-428D-9561-74B014EFF127}" sibTransId="{D6BB6CB4-9797-401F-9609-5BB252E53004}"/>
    <dgm:cxn modelId="{FA80EA7F-AF9A-4CD8-B6D6-AF3871243C31}" type="presOf" srcId="{B48AD8FB-E4AB-48F4-A752-D82CCB6634F8}" destId="{831CC9CD-433E-4936-B4D5-991E64FFFEEC}" srcOrd="0" destOrd="0" presId="urn:microsoft.com/office/officeart/2005/8/layout/pyramid2"/>
    <dgm:cxn modelId="{F04922D2-49F8-4A94-BAEA-615EC6FEF904}" type="presOf" srcId="{14B45953-FDA0-4AF6-B1D6-78700A15E015}" destId="{C7CBC296-D76B-47EA-AFBA-F5BD5F4124DB}" srcOrd="0" destOrd="0" presId="urn:microsoft.com/office/officeart/2005/8/layout/pyramid2"/>
    <dgm:cxn modelId="{A48297A6-3D03-455A-9DCC-8B67E853EC25}" type="presParOf" srcId="{C7CBC296-D76B-47EA-AFBA-F5BD5F4124DB}" destId="{84872534-8612-4087-A06F-DB9304776EAA}" srcOrd="0" destOrd="0" presId="urn:microsoft.com/office/officeart/2005/8/layout/pyramid2"/>
    <dgm:cxn modelId="{8D861B6D-8063-4229-8430-3F25EB387585}" type="presParOf" srcId="{C7CBC296-D76B-47EA-AFBA-F5BD5F4124DB}" destId="{E063AA2C-4510-439F-A4B1-DFD86845EA46}" srcOrd="1" destOrd="0" presId="urn:microsoft.com/office/officeart/2005/8/layout/pyramid2"/>
    <dgm:cxn modelId="{B9DC9E0D-3E04-45CD-9260-252E865099AF}" type="presParOf" srcId="{E063AA2C-4510-439F-A4B1-DFD86845EA46}" destId="{4B1831F8-D077-40E2-AA43-4E3D4067F89F}" srcOrd="0" destOrd="0" presId="urn:microsoft.com/office/officeart/2005/8/layout/pyramid2"/>
    <dgm:cxn modelId="{1FFC4A5E-A401-4626-8FE2-5404AF7F121D}" type="presParOf" srcId="{E063AA2C-4510-439F-A4B1-DFD86845EA46}" destId="{21CE8410-2A23-4F8E-91F6-C96F99CAD248}" srcOrd="1" destOrd="0" presId="urn:microsoft.com/office/officeart/2005/8/layout/pyramid2"/>
    <dgm:cxn modelId="{ECF7797A-9E52-4061-B753-76D085506585}" type="presParOf" srcId="{E063AA2C-4510-439F-A4B1-DFD86845EA46}" destId="{B4429D22-0500-42FA-9000-D9E17D3537C1}" srcOrd="2" destOrd="0" presId="urn:microsoft.com/office/officeart/2005/8/layout/pyramid2"/>
    <dgm:cxn modelId="{B7462015-D14A-4F3A-82ED-439B6D8B8B36}" type="presParOf" srcId="{E063AA2C-4510-439F-A4B1-DFD86845EA46}" destId="{41CFDB00-BDD8-41AE-A9FC-32F37D4E119B}" srcOrd="3" destOrd="0" presId="urn:microsoft.com/office/officeart/2005/8/layout/pyramid2"/>
    <dgm:cxn modelId="{9F7536BA-8874-4FB0-B8AA-CFA220D390CD}" type="presParOf" srcId="{E063AA2C-4510-439F-A4B1-DFD86845EA46}" destId="{831CC9CD-433E-4936-B4D5-991E64FFFEEC}" srcOrd="4" destOrd="0" presId="urn:microsoft.com/office/officeart/2005/8/layout/pyramid2"/>
    <dgm:cxn modelId="{0F47C633-395D-46A0-BBA7-7D0E312F8D2D}"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ru-RU"/>
        </a:p>
      </dgm:t>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22,5</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22,8</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23,1</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t>
        <a:bodyPr/>
        <a:lstStyle/>
        <a:p>
          <a:endParaRPr lang="ru-RU"/>
        </a:p>
      </dgm:t>
    </dgm:pt>
    <dgm:pt modelId="{84872534-8612-4087-A06F-DB9304776EAA}" type="pres">
      <dgm:prSet presAssocID="{14B45953-FDA0-4AF6-B1D6-78700A15E015}" presName="pyramid" presStyleLbl="node1" presStyleIdx="0" presStyleCnt="1" custLinFactNeighborX="34915" custLinFactNeighborY="5972"/>
      <dgm:spPr>
        <a:prstGeom prst="teardrop">
          <a:avLst/>
        </a:prstGeom>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0482" custLinFactNeighborX="397"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1634" custLinFactY="2748" custLinFactNeighborX="-179" custLinFactNeighborY="1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1634" custLinFactY="11613" custLinFactNeighborY="10000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F69BE53-B983-4026-A65C-43744F76F353}"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2A05BC33-6371-4301-901C-9C808A190A6E}" srcId="{14B45953-FDA0-4AF6-B1D6-78700A15E015}" destId="{A9A1123D-4872-4E6E-A9BD-A5B92F3A5CA9}" srcOrd="1" destOrd="0" parTransId="{E3F63937-B3D5-428D-9561-74B014EFF127}" sibTransId="{D6BB6CB4-9797-401F-9609-5BB252E53004}"/>
    <dgm:cxn modelId="{E3AE9A8C-6F39-4E62-B4E3-D73B2DBE4FBB}" type="presOf" srcId="{B48AD8FB-E4AB-48F4-A752-D82CCB6634F8}" destId="{831CC9CD-433E-4936-B4D5-991E64FFFEEC}" srcOrd="0" destOrd="0" presId="urn:microsoft.com/office/officeart/2005/8/layout/pyramid2"/>
    <dgm:cxn modelId="{12A3B4E7-AD6F-453A-9416-8C474151D71D}" type="presOf" srcId="{390E4B67-35DA-4271-A37D-400B32D75263}" destId="{4B1831F8-D077-40E2-AA43-4E3D4067F89F}" srcOrd="0" destOrd="0" presId="urn:microsoft.com/office/officeart/2005/8/layout/pyramid2"/>
    <dgm:cxn modelId="{C91CD63C-AFFF-4895-B78E-5F5131FCC533}" type="presOf" srcId="{14B45953-FDA0-4AF6-B1D6-78700A15E015}" destId="{C7CBC296-D76B-47EA-AFBA-F5BD5F4124DB}" srcOrd="0" destOrd="0" presId="urn:microsoft.com/office/officeart/2005/8/layout/pyramid2"/>
    <dgm:cxn modelId="{ABB6B68A-C247-4617-AF90-DB2B2675B04C}" type="presParOf" srcId="{C7CBC296-D76B-47EA-AFBA-F5BD5F4124DB}" destId="{84872534-8612-4087-A06F-DB9304776EAA}" srcOrd="0" destOrd="0" presId="urn:microsoft.com/office/officeart/2005/8/layout/pyramid2"/>
    <dgm:cxn modelId="{CB32E085-9476-4895-B339-CD15D63856B3}" type="presParOf" srcId="{C7CBC296-D76B-47EA-AFBA-F5BD5F4124DB}" destId="{E063AA2C-4510-439F-A4B1-DFD86845EA46}" srcOrd="1" destOrd="0" presId="urn:microsoft.com/office/officeart/2005/8/layout/pyramid2"/>
    <dgm:cxn modelId="{D0063BFC-A884-47B5-A936-842B7A6B8B53}" type="presParOf" srcId="{E063AA2C-4510-439F-A4B1-DFD86845EA46}" destId="{4B1831F8-D077-40E2-AA43-4E3D4067F89F}" srcOrd="0" destOrd="0" presId="urn:microsoft.com/office/officeart/2005/8/layout/pyramid2"/>
    <dgm:cxn modelId="{6276E32F-3EE8-42C0-A250-A069976303D7}" type="presParOf" srcId="{E063AA2C-4510-439F-A4B1-DFD86845EA46}" destId="{21CE8410-2A23-4F8E-91F6-C96F99CAD248}" srcOrd="1" destOrd="0" presId="urn:microsoft.com/office/officeart/2005/8/layout/pyramid2"/>
    <dgm:cxn modelId="{5438B60A-9E6A-416D-A558-C2D70A11B4D6}" type="presParOf" srcId="{E063AA2C-4510-439F-A4B1-DFD86845EA46}" destId="{B4429D22-0500-42FA-9000-D9E17D3537C1}" srcOrd="2" destOrd="0" presId="urn:microsoft.com/office/officeart/2005/8/layout/pyramid2"/>
    <dgm:cxn modelId="{454D48C9-6E24-4D71-A026-6051C458AC0A}" type="presParOf" srcId="{E063AA2C-4510-439F-A4B1-DFD86845EA46}" destId="{41CFDB00-BDD8-41AE-A9FC-32F37D4E119B}" srcOrd="3" destOrd="0" presId="urn:microsoft.com/office/officeart/2005/8/layout/pyramid2"/>
    <dgm:cxn modelId="{13A577E4-44CB-41B6-AAA4-FB26B71CFEA1}" type="presParOf" srcId="{E063AA2C-4510-439F-A4B1-DFD86845EA46}" destId="{831CC9CD-433E-4936-B4D5-991E64FFFEEC}" srcOrd="4" destOrd="0" presId="urn:microsoft.com/office/officeart/2005/8/layout/pyramid2"/>
    <dgm:cxn modelId="{A3DAB9E5-37E1-4CB1-B418-CE9D27D2490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ru-RU"/>
        </a:p>
      </dgm:t>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4</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3</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t>
        <a:bodyPr/>
        <a:lstStyle/>
        <a:p>
          <a:endParaRPr lang="ru-RU"/>
        </a:p>
      </dgm:t>
    </dgm:pt>
    <dgm:pt modelId="{84872534-8612-4087-A06F-DB9304776EAA}" type="pres">
      <dgm:prSet presAssocID="{14B45953-FDA0-4AF6-B1D6-78700A15E015}" presName="pyramid" presStyleLbl="node1" presStyleIdx="0" presStyleCnt="1"/>
      <dgm:spPr>
        <a:prstGeom prst="teardrop">
          <a:avLst/>
        </a:prstGeom>
      </dgm:spPr>
      <dgm:t>
        <a:bodyPr/>
        <a:lstStyle/>
        <a:p>
          <a:endParaRPr lang="ru-RU"/>
        </a:p>
      </dgm:t>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26851" custScaleY="87472" custLinFactNeighborX="-1117" custLinFactNeighborY="-12646">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27747">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27747" custLinFactNeighborX="-669" custLinFactNeighborY="10107">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65724C0D-D66B-4E2E-86BA-F80154EDC37A}" srcId="{14B45953-FDA0-4AF6-B1D6-78700A15E015}" destId="{B48AD8FB-E4AB-48F4-A752-D82CCB6634F8}" srcOrd="2" destOrd="0" parTransId="{7E95261E-A60A-4E87-809D-8C772D4B170A}" sibTransId="{85587DA2-7271-48BB-83C9-661A45E9D35F}"/>
    <dgm:cxn modelId="{DD4C0AB4-34C1-4BE5-9B4C-FE47639C0528}" type="presOf" srcId="{A9A1123D-4872-4E6E-A9BD-A5B92F3A5CA9}" destId="{B4429D22-0500-42FA-9000-D9E17D3537C1}"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B005243A-9294-4633-A0D4-F1A4686EA123}" type="presOf" srcId="{14B45953-FDA0-4AF6-B1D6-78700A15E015}" destId="{C7CBC296-D76B-47EA-AFBA-F5BD5F4124DB}" srcOrd="0" destOrd="0" presId="urn:microsoft.com/office/officeart/2005/8/layout/pyramid2"/>
    <dgm:cxn modelId="{2A05BC33-6371-4301-901C-9C808A190A6E}" srcId="{14B45953-FDA0-4AF6-B1D6-78700A15E015}" destId="{A9A1123D-4872-4E6E-A9BD-A5B92F3A5CA9}" srcOrd="1" destOrd="0" parTransId="{E3F63937-B3D5-428D-9561-74B014EFF127}" sibTransId="{D6BB6CB4-9797-401F-9609-5BB252E53004}"/>
    <dgm:cxn modelId="{E51FA996-8A14-44FD-899A-C75C17DC96D4}" type="presOf" srcId="{390E4B67-35DA-4271-A37D-400B32D75263}" destId="{4B1831F8-D077-40E2-AA43-4E3D4067F89F}" srcOrd="0" destOrd="0" presId="urn:microsoft.com/office/officeart/2005/8/layout/pyramid2"/>
    <dgm:cxn modelId="{A518BFF0-47DD-4C0A-9D8D-2CCA595B7BBF}" type="presOf" srcId="{B48AD8FB-E4AB-48F4-A752-D82CCB6634F8}" destId="{831CC9CD-433E-4936-B4D5-991E64FFFEEC}" srcOrd="0" destOrd="0" presId="urn:microsoft.com/office/officeart/2005/8/layout/pyramid2"/>
    <dgm:cxn modelId="{9AAFC114-8AFD-45FB-BA07-5A2A28039540}" type="presParOf" srcId="{C7CBC296-D76B-47EA-AFBA-F5BD5F4124DB}" destId="{84872534-8612-4087-A06F-DB9304776EAA}" srcOrd="0" destOrd="0" presId="urn:microsoft.com/office/officeart/2005/8/layout/pyramid2"/>
    <dgm:cxn modelId="{EDD9144F-B629-48CE-B5BA-FDF5907FC660}" type="presParOf" srcId="{C7CBC296-D76B-47EA-AFBA-F5BD5F4124DB}" destId="{E063AA2C-4510-439F-A4B1-DFD86845EA46}" srcOrd="1" destOrd="0" presId="urn:microsoft.com/office/officeart/2005/8/layout/pyramid2"/>
    <dgm:cxn modelId="{4682A194-15A3-4569-9DB0-DC433ABB31BA}" type="presParOf" srcId="{E063AA2C-4510-439F-A4B1-DFD86845EA46}" destId="{4B1831F8-D077-40E2-AA43-4E3D4067F89F}" srcOrd="0" destOrd="0" presId="urn:microsoft.com/office/officeart/2005/8/layout/pyramid2"/>
    <dgm:cxn modelId="{51CEF297-DB41-4F6D-8C8E-5180D1669138}" type="presParOf" srcId="{E063AA2C-4510-439F-A4B1-DFD86845EA46}" destId="{21CE8410-2A23-4F8E-91F6-C96F99CAD248}" srcOrd="1" destOrd="0" presId="urn:microsoft.com/office/officeart/2005/8/layout/pyramid2"/>
    <dgm:cxn modelId="{940B32D1-E1AB-43CB-8795-AC3E6CA8D42E}" type="presParOf" srcId="{E063AA2C-4510-439F-A4B1-DFD86845EA46}" destId="{B4429D22-0500-42FA-9000-D9E17D3537C1}" srcOrd="2" destOrd="0" presId="urn:microsoft.com/office/officeart/2005/8/layout/pyramid2"/>
    <dgm:cxn modelId="{3D65ADA4-1144-4753-A863-91867D4A3726}" type="presParOf" srcId="{E063AA2C-4510-439F-A4B1-DFD86845EA46}" destId="{41CFDB00-BDD8-41AE-A9FC-32F37D4E119B}" srcOrd="3" destOrd="0" presId="urn:microsoft.com/office/officeart/2005/8/layout/pyramid2"/>
    <dgm:cxn modelId="{F8918E3E-40DF-406A-B8C7-74B8D71C0ABA}" type="presParOf" srcId="{E063AA2C-4510-439F-A4B1-DFD86845EA46}" destId="{831CC9CD-433E-4936-B4D5-991E64FFFEEC}" srcOrd="4" destOrd="0" presId="urn:microsoft.com/office/officeart/2005/8/layout/pyramid2"/>
    <dgm:cxn modelId="{FD2E6443-1743-495B-97AD-EA1BC3EBCFC5}"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156,161</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7976"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8821"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9778"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9759E22F-CA8A-482E-B1E1-A03F3BD2EB41}" type="presOf" srcId="{390E4B67-35DA-4271-A37D-400B32D75263}" destId="{4B1831F8-D077-40E2-AA43-4E3D4067F89F}" srcOrd="0" destOrd="0" presId="urn:microsoft.com/office/officeart/2005/8/layout/pyramid2"/>
    <dgm:cxn modelId="{CF7E86D3-314E-44F8-A70B-E6034A7D06FC}" type="presOf" srcId="{B48AD8FB-E4AB-48F4-A752-D82CCB6634F8}" destId="{831CC9CD-433E-4936-B4D5-991E64FFFEEC}" srcOrd="0" destOrd="0" presId="urn:microsoft.com/office/officeart/2005/8/layout/pyramid2"/>
    <dgm:cxn modelId="{2A05BC33-6371-4301-901C-9C808A190A6E}" srcId="{14B45953-FDA0-4AF6-B1D6-78700A15E015}" destId="{A9A1123D-4872-4E6E-A9BD-A5B92F3A5CA9}" srcOrd="1" destOrd="0" parTransId="{E3F63937-B3D5-428D-9561-74B014EFF127}" sibTransId="{D6BB6CB4-9797-401F-9609-5BB252E53004}"/>
    <dgm:cxn modelId="{A269DA1C-5EEA-4165-A470-DA0F9610D79D}" type="presOf" srcId="{14B45953-FDA0-4AF6-B1D6-78700A15E015}" destId="{C7CBC296-D76B-47EA-AFBA-F5BD5F4124DB}" srcOrd="0" destOrd="0" presId="urn:microsoft.com/office/officeart/2005/8/layout/pyramid2"/>
    <dgm:cxn modelId="{6E26E5C3-45D1-47A6-ACEE-0A0CCEBD3A1F}" type="presOf" srcId="{A9A1123D-4872-4E6E-A9BD-A5B92F3A5CA9}" destId="{B4429D22-0500-42FA-9000-D9E17D3537C1}" srcOrd="0" destOrd="0" presId="urn:microsoft.com/office/officeart/2005/8/layout/pyramid2"/>
    <dgm:cxn modelId="{38CA3160-86F3-4265-851C-24C7283683CE}" type="presParOf" srcId="{C7CBC296-D76B-47EA-AFBA-F5BD5F4124DB}" destId="{84872534-8612-4087-A06F-DB9304776EAA}" srcOrd="0" destOrd="0" presId="urn:microsoft.com/office/officeart/2005/8/layout/pyramid2"/>
    <dgm:cxn modelId="{A6377F26-7FA4-452A-8B4B-CA9808E8506C}" type="presParOf" srcId="{C7CBC296-D76B-47EA-AFBA-F5BD5F4124DB}" destId="{E063AA2C-4510-439F-A4B1-DFD86845EA46}" srcOrd="1" destOrd="0" presId="urn:microsoft.com/office/officeart/2005/8/layout/pyramid2"/>
    <dgm:cxn modelId="{53195C64-89C1-496E-B008-907C15A5FAA2}" type="presParOf" srcId="{E063AA2C-4510-439F-A4B1-DFD86845EA46}" destId="{4B1831F8-D077-40E2-AA43-4E3D4067F89F}" srcOrd="0" destOrd="0" presId="urn:microsoft.com/office/officeart/2005/8/layout/pyramid2"/>
    <dgm:cxn modelId="{58E2CEB7-FA7B-452D-AD6E-3DD3F652C744}" type="presParOf" srcId="{E063AA2C-4510-439F-A4B1-DFD86845EA46}" destId="{21CE8410-2A23-4F8E-91F6-C96F99CAD248}" srcOrd="1" destOrd="0" presId="urn:microsoft.com/office/officeart/2005/8/layout/pyramid2"/>
    <dgm:cxn modelId="{C6B8FD98-6CCE-4EE6-A459-54E8CF4CFEE0}" type="presParOf" srcId="{E063AA2C-4510-439F-A4B1-DFD86845EA46}" destId="{B4429D22-0500-42FA-9000-D9E17D3537C1}" srcOrd="2" destOrd="0" presId="urn:microsoft.com/office/officeart/2005/8/layout/pyramid2"/>
    <dgm:cxn modelId="{6DCFFC13-6D30-4533-800A-D803C06CB5F8}" type="presParOf" srcId="{E063AA2C-4510-439F-A4B1-DFD86845EA46}" destId="{41CFDB00-BDD8-41AE-A9FC-32F37D4E119B}" srcOrd="3" destOrd="0" presId="urn:microsoft.com/office/officeart/2005/8/layout/pyramid2"/>
    <dgm:cxn modelId="{D0BECDA9-4F65-4866-8059-396A93733D81}" type="presParOf" srcId="{E063AA2C-4510-439F-A4B1-DFD86845EA46}" destId="{831CC9CD-433E-4936-B4D5-991E64FFFEEC}" srcOrd="4" destOrd="0" presId="urn:microsoft.com/office/officeart/2005/8/layout/pyramid2"/>
    <dgm:cxn modelId="{76063AC1-05FB-4953-8D8C-8C2055C766A9}"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1AC0E67-E28A-467E-9522-F6C5C480E422}"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79CA6213-CEF3-41E7-8F82-7FB48A691DD1}" type="presOf" srcId="{A9A1123D-4872-4E6E-A9BD-A5B92F3A5CA9}" destId="{B4429D22-0500-42FA-9000-D9E17D3537C1}"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2A05BC33-6371-4301-901C-9C808A190A6E}" srcId="{14B45953-FDA0-4AF6-B1D6-78700A15E015}" destId="{A9A1123D-4872-4E6E-A9BD-A5B92F3A5CA9}" srcOrd="1" destOrd="0" parTransId="{E3F63937-B3D5-428D-9561-74B014EFF127}" sibTransId="{D6BB6CB4-9797-401F-9609-5BB252E53004}"/>
    <dgm:cxn modelId="{C75F7EBC-C44E-4623-84D5-0B0B6D03FBB7}" type="presOf" srcId="{B48AD8FB-E4AB-48F4-A752-D82CCB6634F8}" destId="{831CC9CD-433E-4936-B4D5-991E64FFFEEC}" srcOrd="0" destOrd="0" presId="urn:microsoft.com/office/officeart/2005/8/layout/pyramid2"/>
    <dgm:cxn modelId="{1B114BDD-44AE-48CF-9036-5C6373F4A0EB}" type="presOf" srcId="{390E4B67-35DA-4271-A37D-400B32D75263}" destId="{4B1831F8-D077-40E2-AA43-4E3D4067F89F}" srcOrd="0" destOrd="0" presId="urn:microsoft.com/office/officeart/2005/8/layout/pyramid2"/>
    <dgm:cxn modelId="{B4E70B51-F69A-4EF6-B9E1-8AD22F53A864}" type="presParOf" srcId="{C7CBC296-D76B-47EA-AFBA-F5BD5F4124DB}" destId="{84872534-8612-4087-A06F-DB9304776EAA}" srcOrd="0" destOrd="0" presId="urn:microsoft.com/office/officeart/2005/8/layout/pyramid2"/>
    <dgm:cxn modelId="{93633E58-9D1B-47B1-8D29-072797467F03}" type="presParOf" srcId="{C7CBC296-D76B-47EA-AFBA-F5BD5F4124DB}" destId="{E063AA2C-4510-439F-A4B1-DFD86845EA46}" srcOrd="1" destOrd="0" presId="urn:microsoft.com/office/officeart/2005/8/layout/pyramid2"/>
    <dgm:cxn modelId="{D4C9ECFD-6DD4-4CE8-A1E1-659DCB2D7734}" type="presParOf" srcId="{E063AA2C-4510-439F-A4B1-DFD86845EA46}" destId="{4B1831F8-D077-40E2-AA43-4E3D4067F89F}" srcOrd="0" destOrd="0" presId="urn:microsoft.com/office/officeart/2005/8/layout/pyramid2"/>
    <dgm:cxn modelId="{9D2720EE-18C1-4662-8242-A4FB39B32A26}" type="presParOf" srcId="{E063AA2C-4510-439F-A4B1-DFD86845EA46}" destId="{21CE8410-2A23-4F8E-91F6-C96F99CAD248}" srcOrd="1" destOrd="0" presId="urn:microsoft.com/office/officeart/2005/8/layout/pyramid2"/>
    <dgm:cxn modelId="{1EF7DAB4-B471-4163-A514-98F9E03097F5}" type="presParOf" srcId="{E063AA2C-4510-439F-A4B1-DFD86845EA46}" destId="{B4429D22-0500-42FA-9000-D9E17D3537C1}" srcOrd="2" destOrd="0" presId="urn:microsoft.com/office/officeart/2005/8/layout/pyramid2"/>
    <dgm:cxn modelId="{73052B36-66E4-41F0-A2B9-9F368E8C0261}" type="presParOf" srcId="{E063AA2C-4510-439F-A4B1-DFD86845EA46}" destId="{41CFDB00-BDD8-41AE-A9FC-32F37D4E119B}" srcOrd="3" destOrd="0" presId="urn:microsoft.com/office/officeart/2005/8/layout/pyramid2"/>
    <dgm:cxn modelId="{6196ADCF-FD77-4C2A-B9C1-359168B44E11}" type="presParOf" srcId="{E063AA2C-4510-439F-A4B1-DFD86845EA46}" destId="{831CC9CD-433E-4936-B4D5-991E64FFFEEC}" srcOrd="4" destOrd="0" presId="urn:microsoft.com/office/officeart/2005/8/layout/pyramid2"/>
    <dgm:cxn modelId="{8C00F7D7-3136-4DC1-8D51-8EC7D91EF598}"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52039"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15 бірл.</a:t>
          </a:r>
          <a:endParaRPr lang="ru-RU" sz="2000" b="1" kern="1200" dirty="0">
            <a:latin typeface="Times New Roman" pitchFamily="18" charset="0"/>
            <a:cs typeface="Times New Roman" pitchFamily="18" charset="0"/>
          </a:endParaRPr>
        </a:p>
      </dsp:txBody>
      <dsp:txXfrm>
        <a:off x="983264" y="282504"/>
        <a:ext cx="2696013" cy="538351"/>
      </dsp:txXfrm>
    </dsp:sp>
    <dsp:sp modelId="{B4429D22-0500-42FA-9000-D9E17D3537C1}">
      <dsp:nvSpPr>
        <dsp:cNvPr id="0" name=""/>
        <dsp:cNvSpPr/>
      </dsp:nvSpPr>
      <dsp:spPr>
        <a:xfrm>
          <a:off x="987298" y="924553"/>
          <a:ext cx="2687945" cy="596597"/>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15 бірл.</a:t>
          </a:r>
          <a:endParaRPr lang="ru-RU" sz="2000" b="1" kern="1200" dirty="0">
            <a:latin typeface="Times New Roman" pitchFamily="18" charset="0"/>
            <a:cs typeface="Times New Roman" pitchFamily="18" charset="0"/>
          </a:endParaRPr>
        </a:p>
      </dsp:txBody>
      <dsp:txXfrm>
        <a:off x="1016421" y="953676"/>
        <a:ext cx="2629699" cy="538351"/>
      </dsp:txXfrm>
    </dsp:sp>
    <dsp:sp modelId="{831CC9CD-433E-4936-B4D5-991E64FFFEEC}">
      <dsp:nvSpPr>
        <dsp:cNvPr id="0" name=""/>
        <dsp:cNvSpPr/>
      </dsp:nvSpPr>
      <dsp:spPr>
        <a:xfrm>
          <a:off x="987289" y="1595726"/>
          <a:ext cx="2687961" cy="596597"/>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15 бірл.</a:t>
          </a:r>
          <a:endParaRPr lang="ru-RU" sz="2000" b="1" kern="1200" dirty="0">
            <a:latin typeface="Times New Roman" pitchFamily="18" charset="0"/>
            <a:cs typeface="Times New Roman" pitchFamily="18" charset="0"/>
          </a:endParaRPr>
        </a:p>
      </dsp:txBody>
      <dsp:txXfrm>
        <a:off x="1016412" y="1624849"/>
        <a:ext cx="2629715" cy="5383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193740" y="0"/>
          <a:ext cx="2810053" cy="2810053"/>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74614" y="1341613"/>
          <a:ext cx="2509329" cy="665192"/>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2027 жыл – </a:t>
          </a:r>
          <a:r>
            <a:rPr lang="kk-KZ" sz="1800" b="1" kern="1200" dirty="0" smtClean="0">
              <a:solidFill>
                <a:schemeClr val="tx1"/>
              </a:solidFill>
              <a:latin typeface="Times New Roman" pitchFamily="18" charset="0"/>
              <a:cs typeface="Times New Roman" pitchFamily="18" charset="0"/>
            </a:rPr>
            <a:t>69,72</a:t>
          </a:r>
          <a:endParaRPr lang="ru-RU" sz="1800" b="1" kern="1200" dirty="0">
            <a:latin typeface="Times New Roman" pitchFamily="18" charset="0"/>
            <a:cs typeface="Times New Roman" pitchFamily="18" charset="0"/>
          </a:endParaRPr>
        </a:p>
      </dsp:txBody>
      <dsp:txXfrm>
        <a:off x="1407086" y="1374085"/>
        <a:ext cx="2444385" cy="600248"/>
      </dsp:txXfrm>
    </dsp:sp>
    <dsp:sp modelId="{B4429D22-0500-42FA-9000-D9E17D3537C1}">
      <dsp:nvSpPr>
        <dsp:cNvPr id="0" name=""/>
        <dsp:cNvSpPr/>
      </dsp:nvSpPr>
      <dsp:spPr>
        <a:xfrm>
          <a:off x="1374614" y="2116023"/>
          <a:ext cx="2469474" cy="665192"/>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2028 жыл  – 70,63</a:t>
          </a:r>
          <a:endParaRPr lang="ru-RU" sz="1800" b="1" kern="1200" dirty="0">
            <a:latin typeface="Times New Roman" pitchFamily="18" charset="0"/>
            <a:cs typeface="Times New Roman" pitchFamily="18" charset="0"/>
          </a:endParaRPr>
        </a:p>
      </dsp:txBody>
      <dsp:txXfrm>
        <a:off x="1407086" y="2148495"/>
        <a:ext cx="2404530" cy="600248"/>
      </dsp:txXfrm>
    </dsp:sp>
    <dsp:sp modelId="{308192ED-C8BD-4B70-96A8-93E4FEB72268}">
      <dsp:nvSpPr>
        <dsp:cNvPr id="0" name=""/>
        <dsp:cNvSpPr/>
      </dsp:nvSpPr>
      <dsp:spPr>
        <a:xfrm>
          <a:off x="1374614" y="560684"/>
          <a:ext cx="2509329" cy="665192"/>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2026 жыл – </a:t>
          </a:r>
          <a:r>
            <a:rPr lang="kk-KZ" sz="1800" b="1" kern="1200" dirty="0" smtClean="0">
              <a:solidFill>
                <a:schemeClr val="tx1"/>
              </a:solidFill>
              <a:latin typeface="Times New Roman" pitchFamily="18" charset="0"/>
              <a:cs typeface="Times New Roman" pitchFamily="18" charset="0"/>
            </a:rPr>
            <a:t>69,83</a:t>
          </a:r>
          <a:endParaRPr lang="ru-RU" sz="1800" b="1" kern="1200" dirty="0">
            <a:latin typeface="Times New Roman" pitchFamily="18" charset="0"/>
            <a:cs typeface="Times New Roman" pitchFamily="18" charset="0"/>
          </a:endParaRPr>
        </a:p>
      </dsp:txBody>
      <dsp:txXfrm>
        <a:off x="1407086" y="593156"/>
        <a:ext cx="2444385" cy="6002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40224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96347" y="298862"/>
          <a:ext cx="215124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17,0</a:t>
          </a:r>
          <a:endParaRPr lang="ru-RU" sz="2000" b="1" kern="1200" dirty="0">
            <a:latin typeface="Times New Roman" pitchFamily="18" charset="0"/>
            <a:cs typeface="Times New Roman" pitchFamily="18" charset="0"/>
          </a:endParaRPr>
        </a:p>
      </dsp:txBody>
      <dsp:txXfrm>
        <a:off x="1425470" y="327985"/>
        <a:ext cx="2092998" cy="538351"/>
      </dsp:txXfrm>
    </dsp:sp>
    <dsp:sp modelId="{B4429D22-0500-42FA-9000-D9E17D3537C1}">
      <dsp:nvSpPr>
        <dsp:cNvPr id="0" name=""/>
        <dsp:cNvSpPr/>
      </dsp:nvSpPr>
      <dsp:spPr>
        <a:xfrm>
          <a:off x="1324333" y="1008113"/>
          <a:ext cx="2236724"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17,2</a:t>
          </a:r>
          <a:endParaRPr lang="ru-RU" sz="2000" b="1" kern="1200" dirty="0">
            <a:latin typeface="Times New Roman" pitchFamily="18" charset="0"/>
            <a:cs typeface="Times New Roman" pitchFamily="18" charset="0"/>
          </a:endParaRPr>
        </a:p>
      </dsp:txBody>
      <dsp:txXfrm>
        <a:off x="1353456" y="1037236"/>
        <a:ext cx="2178478" cy="538351"/>
      </dsp:txXfrm>
    </dsp:sp>
    <dsp:sp modelId="{831CC9CD-433E-4936-B4D5-991E64FFFEEC}">
      <dsp:nvSpPr>
        <dsp:cNvPr id="0" name=""/>
        <dsp:cNvSpPr/>
      </dsp:nvSpPr>
      <dsp:spPr>
        <a:xfrm>
          <a:off x="1349667" y="1656183"/>
          <a:ext cx="2270487"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 2028 жыл – 17,4</a:t>
          </a:r>
          <a:endParaRPr lang="ru-RU" sz="2000" b="1" kern="1200" dirty="0">
            <a:latin typeface="Times New Roman" pitchFamily="18" charset="0"/>
            <a:cs typeface="Times New Roman" pitchFamily="18" charset="0"/>
          </a:endParaRPr>
        </a:p>
      </dsp:txBody>
      <dsp:txXfrm>
        <a:off x="1378790" y="1685306"/>
        <a:ext cx="2212241" cy="5383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9949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156272" y="253381"/>
          <a:ext cx="244490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872</a:t>
          </a:r>
          <a:endParaRPr lang="ru-RU" sz="2000" b="1" kern="1200" dirty="0">
            <a:latin typeface="Times New Roman" pitchFamily="18" charset="0"/>
            <a:cs typeface="Times New Roman" pitchFamily="18" charset="0"/>
          </a:endParaRPr>
        </a:p>
      </dsp:txBody>
      <dsp:txXfrm>
        <a:off x="1185395" y="282504"/>
        <a:ext cx="2386658" cy="538351"/>
      </dsp:txXfrm>
    </dsp:sp>
    <dsp:sp modelId="{B4429D22-0500-42FA-9000-D9E17D3537C1}">
      <dsp:nvSpPr>
        <dsp:cNvPr id="0" name=""/>
        <dsp:cNvSpPr/>
      </dsp:nvSpPr>
      <dsp:spPr>
        <a:xfrm>
          <a:off x="1123934" y="936105"/>
          <a:ext cx="2518590"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890</a:t>
          </a:r>
          <a:endParaRPr lang="ru-RU" sz="2000" b="1" kern="1200" dirty="0">
            <a:latin typeface="Times New Roman" pitchFamily="18" charset="0"/>
            <a:cs typeface="Times New Roman" pitchFamily="18" charset="0"/>
          </a:endParaRPr>
        </a:p>
      </dsp:txBody>
      <dsp:txXfrm>
        <a:off x="1153057" y="965228"/>
        <a:ext cx="2460344" cy="538351"/>
      </dsp:txXfrm>
    </dsp:sp>
    <dsp:sp modelId="{831CC9CD-433E-4936-B4D5-991E64FFFEEC}">
      <dsp:nvSpPr>
        <dsp:cNvPr id="0" name=""/>
        <dsp:cNvSpPr/>
      </dsp:nvSpPr>
      <dsp:spPr>
        <a:xfrm>
          <a:off x="1096503" y="1595726"/>
          <a:ext cx="2564442"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895</a:t>
          </a:r>
          <a:endParaRPr lang="ru-RU" sz="2000" b="1" kern="1200" dirty="0">
            <a:latin typeface="Times New Roman" pitchFamily="18" charset="0"/>
            <a:cs typeface="Times New Roman" pitchFamily="18" charset="0"/>
          </a:endParaRPr>
        </a:p>
      </dsp:txBody>
      <dsp:txXfrm>
        <a:off x="1125626" y="1624849"/>
        <a:ext cx="2506196" cy="5383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30127"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834386" y="288032"/>
          <a:ext cx="295894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11,0</a:t>
          </a:r>
          <a:endParaRPr lang="ru-RU" sz="2000" b="1" kern="1200" dirty="0">
            <a:latin typeface="Times New Roman" pitchFamily="18" charset="0"/>
            <a:cs typeface="Times New Roman" pitchFamily="18" charset="0"/>
          </a:endParaRPr>
        </a:p>
      </dsp:txBody>
      <dsp:txXfrm>
        <a:off x="863509" y="317155"/>
        <a:ext cx="2900703" cy="538351"/>
      </dsp:txXfrm>
    </dsp:sp>
    <dsp:sp modelId="{B4429D22-0500-42FA-9000-D9E17D3537C1}">
      <dsp:nvSpPr>
        <dsp:cNvPr id="0" name=""/>
        <dsp:cNvSpPr/>
      </dsp:nvSpPr>
      <dsp:spPr>
        <a:xfrm>
          <a:off x="815792" y="936104"/>
          <a:ext cx="2956820"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11,14</a:t>
          </a:r>
          <a:endParaRPr lang="ru-RU" sz="2000" b="1" kern="1200" dirty="0">
            <a:latin typeface="Times New Roman" pitchFamily="18" charset="0"/>
            <a:cs typeface="Times New Roman" pitchFamily="18" charset="0"/>
          </a:endParaRPr>
        </a:p>
      </dsp:txBody>
      <dsp:txXfrm>
        <a:off x="844915" y="965227"/>
        <a:ext cx="2898574" cy="538351"/>
      </dsp:txXfrm>
    </dsp:sp>
    <dsp:sp modelId="{831CC9CD-433E-4936-B4D5-991E64FFFEEC}">
      <dsp:nvSpPr>
        <dsp:cNvPr id="0" name=""/>
        <dsp:cNvSpPr/>
      </dsp:nvSpPr>
      <dsp:spPr>
        <a:xfrm>
          <a:off x="852979" y="1656183"/>
          <a:ext cx="2919633"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11,3</a:t>
          </a:r>
          <a:endParaRPr lang="ru-RU" sz="2000" b="1" kern="1200" dirty="0">
            <a:latin typeface="Times New Roman" pitchFamily="18" charset="0"/>
            <a:cs typeface="Times New Roman" pitchFamily="18" charset="0"/>
          </a:endParaRPr>
        </a:p>
      </dsp:txBody>
      <dsp:txXfrm>
        <a:off x="882102" y="1685306"/>
        <a:ext cx="2861387" cy="53835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51648" y="0"/>
          <a:ext cx="2664295" cy="266429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04620" y="267860"/>
          <a:ext cx="2490144"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a:t>
          </a:r>
          <a:endParaRPr lang="ru-RU" sz="2000" b="1" kern="1200" dirty="0">
            <a:latin typeface="Times New Roman" pitchFamily="18" charset="0"/>
            <a:cs typeface="Times New Roman" pitchFamily="18" charset="0"/>
          </a:endParaRPr>
        </a:p>
      </dsp:txBody>
      <dsp:txXfrm>
        <a:off x="1235408" y="298648"/>
        <a:ext cx="2428568" cy="569112"/>
      </dsp:txXfrm>
    </dsp:sp>
    <dsp:sp modelId="{B4429D22-0500-42FA-9000-D9E17D3537C1}">
      <dsp:nvSpPr>
        <dsp:cNvPr id="0" name=""/>
        <dsp:cNvSpPr/>
      </dsp:nvSpPr>
      <dsp:spPr>
        <a:xfrm>
          <a:off x="1208741" y="936104"/>
          <a:ext cx="2486022"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a:t>
          </a:r>
          <a:endParaRPr lang="ru-RU" sz="2000" b="1" kern="1200" dirty="0">
            <a:latin typeface="Times New Roman" pitchFamily="18" charset="0"/>
            <a:cs typeface="Times New Roman" pitchFamily="18" charset="0"/>
          </a:endParaRPr>
        </a:p>
      </dsp:txBody>
      <dsp:txXfrm>
        <a:off x="1239529" y="966892"/>
        <a:ext cx="2424446" cy="569112"/>
      </dsp:txXfrm>
    </dsp:sp>
    <dsp:sp modelId="{831CC9CD-433E-4936-B4D5-991E64FFFEEC}">
      <dsp:nvSpPr>
        <dsp:cNvPr id="0" name=""/>
        <dsp:cNvSpPr/>
      </dsp:nvSpPr>
      <dsp:spPr>
        <a:xfrm>
          <a:off x="1219201" y="1656184"/>
          <a:ext cx="2518199"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a:t>
          </a:r>
          <a:endParaRPr lang="ru-RU" sz="2000" b="1" kern="1200" dirty="0">
            <a:latin typeface="Times New Roman" pitchFamily="18" charset="0"/>
            <a:cs typeface="Times New Roman" pitchFamily="18" charset="0"/>
          </a:endParaRPr>
        </a:p>
      </dsp:txBody>
      <dsp:txXfrm>
        <a:off x="1249989" y="1686972"/>
        <a:ext cx="2456623" cy="5691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1158595"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049880" y="288032"/>
          <a:ext cx="262898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22,5</a:t>
          </a:r>
          <a:endParaRPr lang="ru-RU" sz="2000" b="1" kern="1200" dirty="0">
            <a:latin typeface="Times New Roman" pitchFamily="18" charset="0"/>
            <a:cs typeface="Times New Roman" pitchFamily="18" charset="0"/>
          </a:endParaRPr>
        </a:p>
      </dsp:txBody>
      <dsp:txXfrm>
        <a:off x="1079003" y="317155"/>
        <a:ext cx="2570741" cy="538351"/>
      </dsp:txXfrm>
    </dsp:sp>
    <dsp:sp modelId="{B4429D22-0500-42FA-9000-D9E17D3537C1}">
      <dsp:nvSpPr>
        <dsp:cNvPr id="0" name=""/>
        <dsp:cNvSpPr/>
      </dsp:nvSpPr>
      <dsp:spPr>
        <a:xfrm>
          <a:off x="1031008" y="1015523"/>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22,8</a:t>
          </a:r>
          <a:endParaRPr lang="ru-RU" sz="2000" b="1" kern="1200" dirty="0">
            <a:latin typeface="Times New Roman" pitchFamily="18" charset="0"/>
            <a:cs typeface="Times New Roman" pitchFamily="18" charset="0"/>
          </a:endParaRPr>
        </a:p>
      </dsp:txBody>
      <dsp:txXfrm>
        <a:off x="1060131" y="1044646"/>
        <a:ext cx="2589613" cy="538351"/>
      </dsp:txXfrm>
    </dsp:sp>
    <dsp:sp modelId="{831CC9CD-433E-4936-B4D5-991E64FFFEEC}">
      <dsp:nvSpPr>
        <dsp:cNvPr id="0" name=""/>
        <dsp:cNvSpPr/>
      </dsp:nvSpPr>
      <dsp:spPr>
        <a:xfrm>
          <a:off x="1033941" y="1739583"/>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23,1</a:t>
          </a:r>
          <a:endParaRPr lang="ru-RU" sz="2000" b="1" kern="1200" dirty="0">
            <a:latin typeface="Times New Roman" pitchFamily="18" charset="0"/>
            <a:cs typeface="Times New Roman" pitchFamily="18" charset="0"/>
          </a:endParaRPr>
        </a:p>
      </dsp:txBody>
      <dsp:txXfrm>
        <a:off x="1063064" y="1768706"/>
        <a:ext cx="2589613" cy="53835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417422"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439329" y="242556"/>
          <a:ext cx="2078050" cy="542523"/>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4</a:t>
          </a:r>
          <a:endParaRPr lang="ru-RU" sz="2000" b="1" kern="1200" dirty="0">
            <a:latin typeface="Times New Roman" pitchFamily="18" charset="0"/>
            <a:cs typeface="Times New Roman" pitchFamily="18" charset="0"/>
          </a:endParaRPr>
        </a:p>
      </dsp:txBody>
      <dsp:txXfrm>
        <a:off x="1465813" y="269040"/>
        <a:ext cx="2025082" cy="489555"/>
      </dsp:txXfrm>
    </dsp:sp>
    <dsp:sp modelId="{B4429D22-0500-42FA-9000-D9E17D3537C1}">
      <dsp:nvSpPr>
        <dsp:cNvPr id="0" name=""/>
        <dsp:cNvSpPr/>
      </dsp:nvSpPr>
      <dsp:spPr>
        <a:xfrm>
          <a:off x="1450289" y="872412"/>
          <a:ext cx="2092728" cy="62022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3</a:t>
          </a:r>
          <a:endParaRPr lang="ru-RU" sz="2000" b="1" kern="1200" dirty="0">
            <a:latin typeface="Times New Roman" pitchFamily="18" charset="0"/>
            <a:cs typeface="Times New Roman" pitchFamily="18" charset="0"/>
          </a:endParaRPr>
        </a:p>
      </dsp:txBody>
      <dsp:txXfrm>
        <a:off x="1480566" y="902689"/>
        <a:ext cx="2032174" cy="559671"/>
      </dsp:txXfrm>
    </dsp:sp>
    <dsp:sp modelId="{831CC9CD-433E-4936-B4D5-991E64FFFEEC}">
      <dsp:nvSpPr>
        <dsp:cNvPr id="0" name=""/>
        <dsp:cNvSpPr/>
      </dsp:nvSpPr>
      <dsp:spPr>
        <a:xfrm>
          <a:off x="1439329" y="1578001"/>
          <a:ext cx="2092728" cy="62022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3</a:t>
          </a:r>
          <a:endParaRPr lang="ru-RU" sz="2000" b="1" kern="1200" dirty="0">
            <a:latin typeface="Times New Roman" pitchFamily="18" charset="0"/>
            <a:cs typeface="Times New Roman" pitchFamily="18" charset="0"/>
          </a:endParaRPr>
        </a:p>
      </dsp:txBody>
      <dsp:txXfrm>
        <a:off x="1469606" y="1608278"/>
        <a:ext cx="2032174" cy="55967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27195"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28131" y="288032"/>
          <a:ext cx="242411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156,161</a:t>
          </a:r>
          <a:endParaRPr lang="ru-RU" sz="2000" b="1" kern="1200" dirty="0">
            <a:latin typeface="Times New Roman" pitchFamily="18" charset="0"/>
            <a:cs typeface="Times New Roman" pitchFamily="18" charset="0"/>
          </a:endParaRPr>
        </a:p>
      </dsp:txBody>
      <dsp:txXfrm>
        <a:off x="1257254" y="317155"/>
        <a:ext cx="2365870" cy="538351"/>
      </dsp:txXfrm>
    </dsp:sp>
    <dsp:sp modelId="{B4429D22-0500-42FA-9000-D9E17D3537C1}">
      <dsp:nvSpPr>
        <dsp:cNvPr id="0" name=""/>
        <dsp:cNvSpPr/>
      </dsp:nvSpPr>
      <dsp:spPr>
        <a:xfrm>
          <a:off x="1230596" y="936104"/>
          <a:ext cx="2437958"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–0</a:t>
          </a:r>
          <a:endParaRPr lang="ru-RU" sz="2000" b="1" kern="1200" dirty="0">
            <a:latin typeface="Times New Roman" pitchFamily="18" charset="0"/>
            <a:cs typeface="Times New Roman" pitchFamily="18" charset="0"/>
          </a:endParaRPr>
        </a:p>
      </dsp:txBody>
      <dsp:txXfrm>
        <a:off x="1259719" y="965227"/>
        <a:ext cx="2379712" cy="538351"/>
      </dsp:txXfrm>
    </dsp:sp>
    <dsp:sp modelId="{831CC9CD-433E-4936-B4D5-991E64FFFEEC}">
      <dsp:nvSpPr>
        <dsp:cNvPr id="0" name=""/>
        <dsp:cNvSpPr/>
      </dsp:nvSpPr>
      <dsp:spPr>
        <a:xfrm>
          <a:off x="1223216" y="1584175"/>
          <a:ext cx="245363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0</a:t>
          </a:r>
          <a:endParaRPr lang="ru-RU" sz="2000" b="1" kern="1200" dirty="0">
            <a:latin typeface="Times New Roman" pitchFamily="18" charset="0"/>
            <a:cs typeface="Times New Roman" pitchFamily="18" charset="0"/>
          </a:endParaRPr>
        </a:p>
      </dsp:txBody>
      <dsp:txXfrm>
        <a:off x="1252339" y="1613298"/>
        <a:ext cx="2395390" cy="53835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10</a:t>
          </a:r>
          <a:endParaRPr lang="ru-RU" sz="2000" b="1" kern="1200" dirty="0">
            <a:latin typeface="Times New Roman" pitchFamily="18" charset="0"/>
            <a:cs typeface="Times New Roman" pitchFamily="18" charset="0"/>
          </a:endParaRPr>
        </a:p>
      </dsp:txBody>
      <dsp:txXfrm>
        <a:off x="983264" y="282504"/>
        <a:ext cx="2696013" cy="538351"/>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0</a:t>
          </a:r>
          <a:endParaRPr lang="ru-RU" sz="2000" b="1" kern="1200" dirty="0">
            <a:latin typeface="Times New Roman" pitchFamily="18" charset="0"/>
            <a:cs typeface="Times New Roman" pitchFamily="18" charset="0"/>
          </a:endParaRPr>
        </a:p>
      </dsp:txBody>
      <dsp:txXfrm>
        <a:off x="1016421" y="953676"/>
        <a:ext cx="2629699" cy="538351"/>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0</a:t>
          </a:r>
          <a:endParaRPr lang="ru-RU" sz="2000" b="1" kern="1200" dirty="0">
            <a:latin typeface="Times New Roman" pitchFamily="18" charset="0"/>
            <a:cs typeface="Times New Roman" pitchFamily="18" charset="0"/>
          </a:endParaRPr>
        </a:p>
      </dsp:txBody>
      <dsp:txXfrm>
        <a:off x="958372" y="1616149"/>
        <a:ext cx="2629715" cy="53835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E7EB9FF-FBFD-4F3C-8BAB-B7D333DB8EFE}" type="datetimeFigureOut">
              <a:rPr lang="ru-RU" smtClean="0"/>
              <a:pPr/>
              <a:t>16.10.2026</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56D5749-CE58-49E9-A9EC-B89BEA5A9368}" type="slidenum">
              <a:rPr lang="ru-RU" smtClean="0"/>
              <a:pPr/>
              <a:t>‹#›</a:t>
            </a:fld>
            <a:endParaRPr lang="ru-RU"/>
          </a:p>
        </p:txBody>
      </p:sp>
    </p:spTree>
    <p:extLst>
      <p:ext uri="{BB962C8B-B14F-4D97-AF65-F5344CB8AC3E}">
        <p14:creationId xmlns:p14="http://schemas.microsoft.com/office/powerpoint/2010/main" val="1577544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12</a:t>
            </a:fld>
            <a:endParaRPr lang="ru-RU"/>
          </a:p>
        </p:txBody>
      </p:sp>
    </p:spTree>
    <p:extLst>
      <p:ext uri="{BB962C8B-B14F-4D97-AF65-F5344CB8AC3E}">
        <p14:creationId xmlns:p14="http://schemas.microsoft.com/office/powerpoint/2010/main" val="676935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16.10.2026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16.10.2026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16.10.2026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16.10.2026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16.10.2026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16.10.2026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16.10.2026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16.10.2026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16.10.2026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16.10.2026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16.10.2026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6185" y="930275"/>
            <a:ext cx="7772400" cy="1143000"/>
          </a:xfrm>
        </p:spPr>
        <p:txBody>
          <a:bodyPr/>
          <a:lstStyle/>
          <a:p>
            <a:r>
              <a:rPr lang="ru-RU"/>
              <a:t>Образец заголовка</a:t>
            </a:r>
          </a:p>
        </p:txBody>
      </p:sp>
      <p:sp>
        <p:nvSpPr>
          <p:cNvPr id="3" name="Таблица 2"/>
          <p:cNvSpPr>
            <a:spLocks noGrp="1"/>
          </p:cNvSpPr>
          <p:nvPr>
            <p:ph type="tbl" idx="1"/>
          </p:nvPr>
        </p:nvSpPr>
        <p:spPr>
          <a:xfrm>
            <a:off x="685800" y="2147888"/>
            <a:ext cx="7772400" cy="4114800"/>
          </a:xfrm>
        </p:spPr>
        <p:txBody>
          <a:bodyPr/>
          <a:lstStyle/>
          <a:p>
            <a:pPr lvl="0"/>
            <a:endParaRPr lang="ru-RU" noProof="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851486D-31DA-4DD0-B651-131688A10BE1}" type="slidenum">
              <a:rPr lang="ru-RU"/>
              <a:pPr>
                <a:defRPr/>
              </a:pPr>
              <a:t>‹#›</a:t>
            </a:fld>
            <a:endParaRPr lang="ru-RU"/>
          </a:p>
        </p:txBody>
      </p:sp>
    </p:spTree>
    <p:extLst>
      <p:ext uri="{BB962C8B-B14F-4D97-AF65-F5344CB8AC3E}">
        <p14:creationId xmlns:p14="http://schemas.microsoft.com/office/powerpoint/2010/main" val="3649061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54621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155762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61722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33793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Нижний колонтитул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Номер слайда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85478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Нижний колонтитул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омер слайда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154884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Нижний колонтитул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437005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117140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730483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800083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86164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16.10.2026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106E36-FD25-4E2D-B0AA-010F637433A0}" type="datetimeFigureOut">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402823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microsoft.com/office/2007/relationships/diagramDrawing" Target="../diagrams/drawing9.xml"/><Relationship Id="rId13" Type="http://schemas.microsoft.com/office/2007/relationships/diagramDrawing" Target="../diagrams/drawing10.xml"/><Relationship Id="rId3" Type="http://schemas.openxmlformats.org/officeDocument/2006/relationships/image" Target="../media/image11.png"/><Relationship Id="rId7" Type="http://schemas.openxmlformats.org/officeDocument/2006/relationships/diagramColors" Target="../diagrams/colors9.xml"/><Relationship Id="rId12" Type="http://schemas.openxmlformats.org/officeDocument/2006/relationships/diagramColors" Target="../diagrams/colors10.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9.xml"/><Relationship Id="rId11" Type="http://schemas.openxmlformats.org/officeDocument/2006/relationships/diagramQuickStyle" Target="../diagrams/quickStyle10.xml"/><Relationship Id="rId5" Type="http://schemas.openxmlformats.org/officeDocument/2006/relationships/diagramLayout" Target="../diagrams/layout9.xml"/><Relationship Id="rId10" Type="http://schemas.openxmlformats.org/officeDocument/2006/relationships/diagramLayout" Target="../diagrams/layout10.xml"/><Relationship Id="rId4" Type="http://schemas.openxmlformats.org/officeDocument/2006/relationships/diagramData" Target="../diagrams/data9.xml"/><Relationship Id="rId9" Type="http://schemas.openxmlformats.org/officeDocument/2006/relationships/diagramData" Target="../diagrams/data10.xml"/><Relationship Id="rId1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1"/>
            <a:ext cx="9143999" cy="6858001"/>
          </a:xfrm>
          <a:prstGeom prst="rect">
            <a:avLst/>
          </a:prstGeom>
          <a:noFill/>
          <a:ln w="9525">
            <a:noFill/>
            <a:miter lim="800000"/>
            <a:headEnd/>
            <a:tailEnd/>
          </a:ln>
        </p:spPr>
      </p:pic>
      <p:sp>
        <p:nvSpPr>
          <p:cNvPr id="7" name="Прямоугольник 6"/>
          <p:cNvSpPr/>
          <p:nvPr/>
        </p:nvSpPr>
        <p:spPr>
          <a:xfrm>
            <a:off x="2267744" y="116632"/>
            <a:ext cx="6408712" cy="1200329"/>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kk-KZ" sz="2400" b="1" dirty="0">
                <a:ln w="11430"/>
                <a:solidFill>
                  <a:schemeClr val="tx1"/>
                </a:solidFill>
                <a:latin typeface="Times New Roman" panose="02020603050405020304" pitchFamily="18" charset="0"/>
                <a:cs typeface="Times New Roman" panose="02020603050405020304" pitchFamily="18" charset="0"/>
              </a:rPr>
              <a:t>Қарасай</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ауданының</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smtClean="0">
                <a:ln w="11430"/>
                <a:solidFill>
                  <a:schemeClr val="tx1"/>
                </a:solidFill>
                <a:latin typeface="Times New Roman" panose="02020603050405020304" pitchFamily="18" charset="0"/>
                <a:cs typeface="Times New Roman" panose="02020603050405020304" pitchFamily="18" charset="0"/>
              </a:rPr>
              <a:t>Жандосов</a:t>
            </a:r>
            <a:r>
              <a:rPr lang="ru-RU" sz="2400" b="1" dirty="0" smtClean="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ауылдық</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округінің</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smtClean="0">
                <a:ln w="11430"/>
                <a:solidFill>
                  <a:schemeClr val="tx1"/>
                </a:solidFill>
                <a:latin typeface="Times New Roman" panose="02020603050405020304" pitchFamily="18" charset="0"/>
                <a:cs typeface="Times New Roman" panose="02020603050405020304" pitchFamily="18" charset="0"/>
              </a:rPr>
              <a:t>202</a:t>
            </a:r>
            <a:r>
              <a:rPr lang="en-US" sz="2400" b="1" dirty="0" smtClean="0">
                <a:ln w="11430"/>
                <a:solidFill>
                  <a:schemeClr val="tx1"/>
                </a:solidFill>
                <a:latin typeface="Times New Roman" panose="02020603050405020304" pitchFamily="18" charset="0"/>
                <a:cs typeface="Times New Roman" panose="02020603050405020304" pitchFamily="18" charset="0"/>
              </a:rPr>
              <a:t>6</a:t>
            </a:r>
            <a:r>
              <a:rPr lang="ru-RU" sz="2400" b="1" dirty="0" smtClean="0">
                <a:ln w="11430"/>
                <a:solidFill>
                  <a:schemeClr val="tx1"/>
                </a:solidFill>
                <a:latin typeface="Times New Roman" panose="02020603050405020304" pitchFamily="18" charset="0"/>
                <a:cs typeface="Times New Roman" panose="02020603050405020304" pitchFamily="18" charset="0"/>
              </a:rPr>
              <a:t>-202</a:t>
            </a:r>
            <a:r>
              <a:rPr lang="en-US" sz="2400" b="1" dirty="0" smtClean="0">
                <a:ln w="11430"/>
                <a:solidFill>
                  <a:schemeClr val="tx1"/>
                </a:solidFill>
                <a:latin typeface="Times New Roman" panose="02020603050405020304" pitchFamily="18" charset="0"/>
                <a:cs typeface="Times New Roman" panose="02020603050405020304" pitchFamily="18" charset="0"/>
              </a:rPr>
              <a:t>8</a:t>
            </a:r>
            <a:r>
              <a:rPr lang="ru-RU" sz="2400" b="1" dirty="0" smtClean="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жылдарға</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арналған</a:t>
            </a:r>
            <a:r>
              <a:rPr lang="ru-RU" sz="2400" b="1" dirty="0">
                <a:ln w="11430"/>
                <a:solidFill>
                  <a:schemeClr val="tx1"/>
                </a:solidFill>
                <a:latin typeface="Times New Roman" panose="02020603050405020304" pitchFamily="18" charset="0"/>
                <a:cs typeface="Times New Roman" panose="02020603050405020304" pitchFamily="18" charset="0"/>
              </a:rPr>
              <a:t> АЗАМАТТЫҚ БЮДЖЕТІ</a:t>
            </a:r>
            <a:endParaRPr lang="ru-RU" sz="2400" b="1" dirty="0">
              <a:solidFill>
                <a:schemeClr val="tx1"/>
              </a:solidFill>
              <a:latin typeface="Times New Roman" pitchFamily="18" charset="0"/>
              <a:cs typeface="Times New Roman" pitchFamily="18" charset="0"/>
            </a:endParaRPr>
          </a:p>
        </p:txBody>
      </p:sp>
      <p:pic>
        <p:nvPicPr>
          <p:cNvPr id="13" name="Рисунок 1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5576" y="5445224"/>
            <a:ext cx="1548680" cy="1296513"/>
          </a:xfrm>
          <a:prstGeom prst="rect">
            <a:avLst/>
          </a:prstGeom>
          <a:effectLst>
            <a:innerShdw blurRad="63500" dist="50800" dir="16200000">
              <a:prstClr val="black">
                <a:alpha val="50000"/>
              </a:prstClr>
            </a:innerShdw>
          </a:effectLst>
        </p:spPr>
        <p:style>
          <a:lnRef idx="0">
            <a:schemeClr val="accent5"/>
          </a:lnRef>
          <a:fillRef idx="3">
            <a:schemeClr val="accent5"/>
          </a:fillRef>
          <a:effectRef idx="3">
            <a:schemeClr val="accent5"/>
          </a:effectRef>
          <a:fontRef idx="minor">
            <a:schemeClr val="lt1"/>
          </a:fontRef>
        </p:style>
      </p:pic>
      <p:sp>
        <p:nvSpPr>
          <p:cNvPr id="14" name="Скругленная прямоугольная выноска 13"/>
          <p:cNvSpPr/>
          <p:nvPr/>
        </p:nvSpPr>
        <p:spPr>
          <a:xfrm>
            <a:off x="539552" y="3284690"/>
            <a:ext cx="4786346" cy="2428892"/>
          </a:xfrm>
          <a:prstGeom prst="wedgeRoundRectCallout">
            <a:avLst>
              <a:gd name="adj1" fmla="val -44069"/>
              <a:gd name="adj2" fmla="val 80480"/>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r>
              <a:rPr lang="kk-KZ" sz="1400" b="1" dirty="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a:p>
            <a:r>
              <a:rPr lang="kk-KZ" sz="1400" b="1" dirty="0">
                <a:latin typeface="Times New Roman" panose="02020603050405020304" pitchFamily="18" charset="0"/>
                <a:cs typeface="Times New Roman" panose="02020603050405020304" pitchFamily="18" charset="0"/>
              </a:rPr>
              <a:t>Округ бюджеті Қарасай аудандық мәслихатының </a:t>
            </a:r>
            <a:r>
              <a:rPr lang="kk-KZ" sz="1400" b="1" dirty="0" smtClean="0">
                <a:latin typeface="Times New Roman" panose="02020603050405020304" pitchFamily="18" charset="0"/>
                <a:cs typeface="Times New Roman" panose="02020603050405020304" pitchFamily="18" charset="0"/>
              </a:rPr>
              <a:t>202</a:t>
            </a:r>
            <a:r>
              <a:rPr lang="en-US" sz="1400" b="1" dirty="0" smtClean="0">
                <a:latin typeface="Times New Roman" panose="02020603050405020304" pitchFamily="18" charset="0"/>
                <a:cs typeface="Times New Roman" panose="02020603050405020304" pitchFamily="18" charset="0"/>
              </a:rPr>
              <a:t>5</a:t>
            </a:r>
            <a:r>
              <a:rPr lang="kk-KZ" sz="1400" b="1" dirty="0" smtClean="0">
                <a:latin typeface="Times New Roman" panose="02020603050405020304" pitchFamily="18" charset="0"/>
                <a:cs typeface="Times New Roman" panose="02020603050405020304" pitchFamily="18" charset="0"/>
              </a:rPr>
              <a:t> </a:t>
            </a:r>
            <a:r>
              <a:rPr lang="kk-KZ" sz="1400" b="1" dirty="0">
                <a:latin typeface="Times New Roman" panose="02020603050405020304" pitchFamily="18" charset="0"/>
                <a:cs typeface="Times New Roman" panose="02020603050405020304" pitchFamily="18" charset="0"/>
              </a:rPr>
              <a:t>жылғы </a:t>
            </a:r>
            <a:r>
              <a:rPr lang="kk-KZ" sz="1400" b="1" dirty="0" smtClean="0">
                <a:latin typeface="Times New Roman" panose="02020603050405020304" pitchFamily="18" charset="0"/>
                <a:cs typeface="Times New Roman" panose="02020603050405020304" pitchFamily="18" charset="0"/>
              </a:rPr>
              <a:t>29 </a:t>
            </a:r>
            <a:r>
              <a:rPr lang="kk-KZ" sz="1400" b="1" dirty="0">
                <a:latin typeface="Times New Roman" panose="02020603050405020304" pitchFamily="18" charset="0"/>
                <a:cs typeface="Times New Roman" panose="02020603050405020304" pitchFamily="18" charset="0"/>
              </a:rPr>
              <a:t>желтоқсандағы "Қарасай ауданының </a:t>
            </a:r>
            <a:r>
              <a:rPr lang="kk-KZ" sz="1400" b="1" dirty="0" smtClean="0">
                <a:latin typeface="Times New Roman" panose="02020603050405020304" pitchFamily="18" charset="0"/>
                <a:cs typeface="Times New Roman" panose="02020603050405020304" pitchFamily="18" charset="0"/>
              </a:rPr>
              <a:t>2026-2028 </a:t>
            </a:r>
            <a:r>
              <a:rPr lang="kk-KZ" sz="1400" b="1" dirty="0">
                <a:latin typeface="Times New Roman" panose="02020603050405020304" pitchFamily="18" charset="0"/>
                <a:cs typeface="Times New Roman" panose="02020603050405020304" pitchFamily="18" charset="0"/>
              </a:rPr>
              <a:t>жылдарға арналған бюджеті туралы" </a:t>
            </a:r>
            <a:r>
              <a:rPr lang="kk-KZ" sz="1400" b="1" dirty="0" smtClean="0">
                <a:latin typeface="Times New Roman" panose="02020603050405020304" pitchFamily="18" charset="0"/>
                <a:cs typeface="Times New Roman" panose="02020603050405020304" pitchFamily="18" charset="0"/>
              </a:rPr>
              <a:t>  №</a:t>
            </a:r>
            <a:r>
              <a:rPr lang="en-US" sz="1400" b="1" dirty="0" smtClean="0">
                <a:latin typeface="Times New Roman" panose="02020603050405020304" pitchFamily="18" charset="0"/>
                <a:cs typeface="Times New Roman" panose="02020603050405020304" pitchFamily="18" charset="0"/>
              </a:rPr>
              <a:t>49</a:t>
            </a:r>
            <a:r>
              <a:rPr lang="kk-KZ" sz="1400" b="1" dirty="0" smtClean="0">
                <a:latin typeface="Times New Roman" panose="02020603050405020304" pitchFamily="18" charset="0"/>
                <a:cs typeface="Times New Roman" panose="02020603050405020304" pitchFamily="18" charset="0"/>
              </a:rPr>
              <a:t>-3 </a:t>
            </a:r>
            <a:r>
              <a:rPr lang="kk-KZ" sz="1400" b="1" dirty="0">
                <a:latin typeface="Times New Roman" panose="02020603050405020304" pitchFamily="18" charset="0"/>
                <a:cs typeface="Times New Roman" panose="02020603050405020304" pitchFamily="18" charset="0"/>
              </a:rPr>
              <a:t>шешімімен бекітілген Қарасай ауданының</a:t>
            </a:r>
            <a:endParaRPr lang="ru-RU" sz="1400" dirty="0">
              <a:latin typeface="Times New Roman" panose="02020603050405020304" pitchFamily="18" charset="0"/>
              <a:cs typeface="Times New Roman" panose="02020603050405020304" pitchFamily="18" charset="0"/>
            </a:endParaRPr>
          </a:p>
          <a:p>
            <a:r>
              <a:rPr lang="kk-KZ" sz="1400" b="1" dirty="0">
                <a:latin typeface="Times New Roman" panose="02020603050405020304" pitchFamily="18" charset="0"/>
                <a:cs typeface="Times New Roman" panose="02020603050405020304" pitchFamily="18" charset="0"/>
              </a:rPr>
              <a:t>Жандосов ауылдық округі</a:t>
            </a:r>
            <a:endParaRPr lang="ru-RU" sz="1400" dirty="0">
              <a:latin typeface="Times New Roman" panose="02020603050405020304" pitchFamily="18" charset="0"/>
              <a:cs typeface="Times New Roman" panose="02020603050405020304" pitchFamily="18" charset="0"/>
            </a:endParaRPr>
          </a:p>
          <a:p>
            <a:r>
              <a:rPr lang="kk-KZ" sz="1400" b="1" dirty="0">
                <a:latin typeface="Times New Roman" panose="02020603050405020304" pitchFamily="18" charset="0"/>
                <a:cs typeface="Times New Roman" panose="02020603050405020304" pitchFamily="18" charset="0"/>
              </a:rPr>
              <a:t>әкімі аппараты ММ-нің әкімінің</a:t>
            </a:r>
            <a:endParaRPr lang="ru-RU" sz="1400" dirty="0">
              <a:latin typeface="Times New Roman" panose="02020603050405020304" pitchFamily="18" charset="0"/>
              <a:cs typeface="Times New Roman" panose="02020603050405020304" pitchFamily="18" charset="0"/>
            </a:endParaRPr>
          </a:p>
          <a:p>
            <a:r>
              <a:rPr lang="kk-KZ" sz="1400" b="1" dirty="0" smtClean="0">
                <a:solidFill>
                  <a:schemeClr val="tx1"/>
                </a:solidFill>
                <a:latin typeface="Times New Roman" panose="02020603050405020304" pitchFamily="18" charset="0"/>
                <a:cs typeface="Times New Roman" panose="02020603050405020304" pitchFamily="18" charset="0"/>
              </a:rPr>
              <a:t>202</a:t>
            </a:r>
            <a:r>
              <a:rPr lang="en-US" sz="1400" b="1" dirty="0" smtClean="0">
                <a:solidFill>
                  <a:schemeClr val="tx1"/>
                </a:solidFill>
                <a:latin typeface="Times New Roman" panose="02020603050405020304" pitchFamily="18" charset="0"/>
                <a:cs typeface="Times New Roman" panose="02020603050405020304" pitchFamily="18" charset="0"/>
              </a:rPr>
              <a:t>5</a:t>
            </a:r>
            <a:r>
              <a:rPr lang="kk-KZ" sz="1400" b="1" dirty="0" smtClean="0">
                <a:solidFill>
                  <a:schemeClr val="tx1"/>
                </a:solidFill>
                <a:latin typeface="Times New Roman" panose="02020603050405020304" pitchFamily="18" charset="0"/>
                <a:cs typeface="Times New Roman" panose="02020603050405020304" pitchFamily="18" charset="0"/>
              </a:rPr>
              <a:t> </a:t>
            </a:r>
            <a:r>
              <a:rPr lang="kk-KZ" sz="1400" b="1" dirty="0">
                <a:solidFill>
                  <a:schemeClr val="tx1"/>
                </a:solidFill>
                <a:latin typeface="Times New Roman" panose="02020603050405020304" pitchFamily="18" charset="0"/>
                <a:cs typeface="Times New Roman" panose="02020603050405020304" pitchFamily="18" charset="0"/>
              </a:rPr>
              <a:t>жылғы </a:t>
            </a:r>
            <a:r>
              <a:rPr lang="kk-KZ" sz="1400" b="1" dirty="0" smtClean="0">
                <a:solidFill>
                  <a:schemeClr val="tx1"/>
                </a:solidFill>
                <a:latin typeface="Times New Roman" panose="02020603050405020304" pitchFamily="18" charset="0"/>
                <a:cs typeface="Times New Roman" panose="02020603050405020304" pitchFamily="18" charset="0"/>
              </a:rPr>
              <a:t>3</a:t>
            </a:r>
            <a:r>
              <a:rPr lang="en-US" sz="1400" b="1" dirty="0" smtClean="0">
                <a:solidFill>
                  <a:schemeClr val="tx1"/>
                </a:solidFill>
                <a:latin typeface="Times New Roman" panose="02020603050405020304" pitchFamily="18" charset="0"/>
                <a:cs typeface="Times New Roman" panose="02020603050405020304" pitchFamily="18" charset="0"/>
              </a:rPr>
              <a:t>1</a:t>
            </a:r>
            <a:r>
              <a:rPr lang="kk-KZ" sz="1400" b="1" dirty="0" smtClean="0">
                <a:solidFill>
                  <a:schemeClr val="tx1"/>
                </a:solidFill>
                <a:latin typeface="Times New Roman" panose="02020603050405020304" pitchFamily="18" charset="0"/>
                <a:cs typeface="Times New Roman" panose="02020603050405020304" pitchFamily="18" charset="0"/>
              </a:rPr>
              <a:t> </a:t>
            </a:r>
            <a:r>
              <a:rPr lang="kk-KZ" sz="1400" b="1" dirty="0">
                <a:solidFill>
                  <a:schemeClr val="tx1"/>
                </a:solidFill>
                <a:latin typeface="Times New Roman" panose="02020603050405020304" pitchFamily="18" charset="0"/>
                <a:cs typeface="Times New Roman" panose="02020603050405020304" pitchFamily="18" charset="0"/>
              </a:rPr>
              <a:t>желтоқсандағы</a:t>
            </a:r>
            <a:endParaRPr lang="ru-RU" sz="1400" dirty="0">
              <a:solidFill>
                <a:schemeClr val="tx1"/>
              </a:solidFill>
              <a:latin typeface="Times New Roman" panose="02020603050405020304" pitchFamily="18" charset="0"/>
              <a:cs typeface="Times New Roman" panose="02020603050405020304" pitchFamily="18" charset="0"/>
            </a:endParaRPr>
          </a:p>
          <a:p>
            <a:r>
              <a:rPr lang="kk-KZ" sz="1400" b="1" dirty="0" smtClean="0">
                <a:solidFill>
                  <a:schemeClr val="tx1"/>
                </a:solidFill>
                <a:latin typeface="Times New Roman" panose="02020603050405020304" pitchFamily="18" charset="0"/>
                <a:cs typeface="Times New Roman" panose="02020603050405020304" pitchFamily="18" charset="0"/>
              </a:rPr>
              <a:t>№98-Н/Қ </a:t>
            </a:r>
            <a:r>
              <a:rPr lang="kk-KZ" sz="1400" b="1" dirty="0">
                <a:solidFill>
                  <a:schemeClr val="tx1"/>
                </a:solidFill>
                <a:latin typeface="Times New Roman" panose="02020603050405020304" pitchFamily="18" charset="0"/>
                <a:cs typeface="Times New Roman" panose="02020603050405020304" pitchFamily="18" charset="0"/>
              </a:rPr>
              <a:t>өкімімен </a:t>
            </a:r>
            <a:r>
              <a:rPr lang="kk-KZ" sz="1400" b="1" dirty="0" smtClean="0">
                <a:solidFill>
                  <a:schemeClr val="tx1"/>
                </a:solidFill>
                <a:latin typeface="Times New Roman" panose="02020603050405020304" pitchFamily="18" charset="0"/>
                <a:cs typeface="Times New Roman" panose="02020603050405020304" pitchFamily="18" charset="0"/>
              </a:rPr>
              <a:t>бекітілді</a:t>
            </a:r>
            <a:endParaRPr lang="ru-RU" sz="1400" b="1" dirty="0">
              <a:solidFill>
                <a:schemeClr val="tx1"/>
              </a:solidFill>
              <a:latin typeface="Times New Roman" pitchFamily="18" charset="0"/>
              <a:cs typeface="Times New Roman" pitchFamily="18" charset="0"/>
            </a:endParaRPr>
          </a:p>
        </p:txBody>
      </p:sp>
      <p:pic>
        <p:nvPicPr>
          <p:cNvPr id="8" name="Picture 1" descr="C:\Users\xxx\Desktop\Биржан\фото\калкан-7\Coat_of_Arms_of_Karasay_District.svg.png"/>
          <p:cNvPicPr>
            <a:picLocks noChangeAspect="1" noChangeArrowheads="1"/>
          </p:cNvPicPr>
          <p:nvPr/>
        </p:nvPicPr>
        <p:blipFill>
          <a:blip r:embed="rId4" cstate="print"/>
          <a:srcRect/>
          <a:stretch>
            <a:fillRect/>
          </a:stretch>
        </p:blipFill>
        <p:spPr bwMode="auto">
          <a:xfrm>
            <a:off x="0" y="0"/>
            <a:ext cx="2304256" cy="2122729"/>
          </a:xfrm>
          <a:prstGeom prst="rect">
            <a:avLst/>
          </a:prstGeom>
          <a:noFill/>
        </p:spPr>
      </p:pic>
    </p:spTree>
    <p:extLst>
      <p:ext uri="{BB962C8B-B14F-4D97-AF65-F5344CB8AC3E}">
        <p14:creationId xmlns:p14="http://schemas.microsoft.com/office/powerpoint/2010/main" val="1001603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6568" y="-58214"/>
            <a:ext cx="9226175" cy="1143000"/>
          </a:xfrm>
        </p:spPr>
        <p:txBody>
          <a:bodyPr>
            <a:normAutofit/>
          </a:bodyPr>
          <a:lstStyle/>
          <a:p>
            <a:r>
              <a:rPr lang="kk-KZ" sz="1800" b="1" dirty="0">
                <a:latin typeface="Times New Roman" panose="02020603050405020304" pitchFamily="18" charset="0"/>
                <a:cs typeface="Times New Roman" panose="02020603050405020304" pitchFamily="18" charset="0"/>
              </a:rPr>
              <a:t>Алматы облысы </a:t>
            </a:r>
            <a:r>
              <a:rPr lang="kk-KZ" sz="1800" b="1" dirty="0" smtClean="0">
                <a:latin typeface="Times New Roman" panose="02020603050405020304" pitchFamily="18" charset="0"/>
                <a:cs typeface="Times New Roman" panose="02020603050405020304" pitchFamily="18" charset="0"/>
              </a:rPr>
              <a:t>Жандосов </a:t>
            </a:r>
            <a:r>
              <a:rPr lang="kk-KZ" sz="1800" b="1" dirty="0">
                <a:latin typeface="Times New Roman" panose="02020603050405020304" pitchFamily="18" charset="0"/>
                <a:cs typeface="Times New Roman" panose="02020603050405020304" pitchFamily="18" charset="0"/>
              </a:rPr>
              <a:t>ауылдық округінің </a:t>
            </a:r>
            <a:r>
              <a:rPr lang="kk-KZ" sz="1800" b="1" dirty="0" smtClean="0">
                <a:latin typeface="Times New Roman" panose="02020603050405020304" pitchFamily="18" charset="0"/>
                <a:cs typeface="Times New Roman" panose="02020603050405020304" pitchFamily="18" charset="0"/>
              </a:rPr>
              <a:t>2026 </a:t>
            </a:r>
            <a:r>
              <a:rPr lang="kk-KZ" sz="1800" b="1" dirty="0">
                <a:latin typeface="Times New Roman" panose="02020603050405020304" pitchFamily="18" charset="0"/>
                <a:cs typeface="Times New Roman" panose="02020603050405020304" pitchFamily="18" charset="0"/>
              </a:rPr>
              <a:t>жылға арналған бюджетінің құрылымы</a:t>
            </a:r>
            <a:endParaRPr lang="ru-RU" sz="2400" b="1" i="0"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ph type="tbl" idx="1"/>
            <p:extLst>
              <p:ext uri="{D42A27DB-BD31-4B8C-83A1-F6EECF244321}">
                <p14:modId xmlns:p14="http://schemas.microsoft.com/office/powerpoint/2010/main" val="2317549275"/>
              </p:ext>
            </p:extLst>
          </p:nvPr>
        </p:nvGraphicFramePr>
        <p:xfrm>
          <a:off x="683568" y="1700808"/>
          <a:ext cx="8122032" cy="2315729"/>
        </p:xfrm>
        <a:graphic>
          <a:graphicData uri="http://schemas.openxmlformats.org/drawingml/2006/table">
            <a:tbl>
              <a:tblPr>
                <a:tableStyleId>{5C22544A-7EE6-4342-B048-85BDC9FD1C3A}</a:tableStyleId>
              </a:tblPr>
              <a:tblGrid>
                <a:gridCol w="576064">
                  <a:extLst>
                    <a:ext uri="{9D8B030D-6E8A-4147-A177-3AD203B41FA5}">
                      <a16:colId xmlns:a16="http://schemas.microsoft.com/office/drawing/2014/main" val="2293676084"/>
                    </a:ext>
                  </a:extLst>
                </a:gridCol>
                <a:gridCol w="6012099">
                  <a:extLst>
                    <a:ext uri="{9D8B030D-6E8A-4147-A177-3AD203B41FA5}">
                      <a16:colId xmlns:a16="http://schemas.microsoft.com/office/drawing/2014/main" val="105832855"/>
                    </a:ext>
                  </a:extLst>
                </a:gridCol>
                <a:gridCol w="1533869">
                  <a:extLst>
                    <a:ext uri="{9D8B030D-6E8A-4147-A177-3AD203B41FA5}">
                      <a16:colId xmlns:a16="http://schemas.microsoft.com/office/drawing/2014/main" val="915286037"/>
                    </a:ext>
                  </a:extLst>
                </a:gridCol>
              </a:tblGrid>
              <a:tr h="182723">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 </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000" b="1" u="none" strike="noStrike" dirty="0" err="1" smtClean="0">
                          <a:effectLst/>
                          <a:latin typeface="Times New Roman" panose="02020603050405020304" pitchFamily="18" charset="0"/>
                          <a:cs typeface="Times New Roman" panose="02020603050405020304" pitchFamily="18" charset="0"/>
                        </a:rPr>
                        <a:t>Атауы</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ru-RU" sz="1000" b="1" i="0" kern="1200" dirty="0" err="1">
                          <a:solidFill>
                            <a:schemeClr val="dk1"/>
                          </a:solidFill>
                          <a:latin typeface="Times New Roman" panose="02020603050405020304" pitchFamily="18" charset="0"/>
                          <a:ea typeface="+mn-ea"/>
                          <a:cs typeface="Times New Roman" panose="02020603050405020304" pitchFamily="18" charset="0"/>
                        </a:rPr>
                        <a:t>тыс.тенге</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5171059"/>
                  </a:ext>
                </a:extLst>
              </a:tr>
              <a:tr h="126548">
                <a:tc>
                  <a:txBody>
                    <a:bodyPr/>
                    <a:lstStyle/>
                    <a:p>
                      <a:pPr algn="ctr" fontAlgn="ctr"/>
                      <a:r>
                        <a:rPr lang="en-US" sz="1000" b="1" u="none" strike="noStrike" dirty="0">
                          <a:effectLst/>
                          <a:latin typeface="Times New Roman" panose="02020603050405020304" pitchFamily="18" charset="0"/>
                          <a:cs typeface="Times New Roman" panose="02020603050405020304" pitchFamily="18" charset="0"/>
                        </a:rPr>
                        <a:t>I</a:t>
                      </a:r>
                      <a:endParaRPr lang="en-U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l" fontAlgn="ctr"/>
                      <a:r>
                        <a:rPr lang="ru-RU" sz="1000" b="1" u="none" strike="noStrike" dirty="0" err="1" smtClean="0">
                          <a:effectLst/>
                          <a:latin typeface="Times New Roman" panose="02020603050405020304" pitchFamily="18" charset="0"/>
                          <a:cs typeface="Times New Roman" panose="02020603050405020304" pitchFamily="18" charset="0"/>
                        </a:rPr>
                        <a:t>Кірістер</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r" fontAlgn="t"/>
                      <a:r>
                        <a:rPr lang="kk-KZ" sz="1000" b="1" i="0" u="none" strike="noStrike" dirty="0" smtClean="0">
                          <a:solidFill>
                            <a:schemeClr val="tx1"/>
                          </a:solidFill>
                          <a:effectLst/>
                          <a:latin typeface="Times New Roman" panose="02020603050405020304" pitchFamily="18" charset="0"/>
                        </a:rPr>
                        <a:t>418130</a:t>
                      </a:r>
                      <a:r>
                        <a:rPr lang="ru-RU" sz="1000" b="1" i="0" u="none" strike="noStrike" dirty="0" smtClean="0">
                          <a:solidFill>
                            <a:schemeClr val="tx1"/>
                          </a:solidFill>
                          <a:effectLst/>
                          <a:latin typeface="Times New Roman" panose="02020603050405020304" pitchFamily="18" charset="0"/>
                        </a:rPr>
                        <a:t>,00</a:t>
                      </a:r>
                      <a:endParaRPr lang="x-none" sz="1000" b="1" i="0" u="none" strike="noStrike" dirty="0">
                        <a:solidFill>
                          <a:schemeClr val="tx1"/>
                        </a:solidFill>
                        <a:effectLst/>
                        <a:latin typeface="Times New Roman" panose="02020603050405020304" pitchFamily="18" charset="0"/>
                      </a:endParaRPr>
                    </a:p>
                  </a:txBody>
                  <a:tcPr marL="8792" marR="8792"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3937944273"/>
                  </a:ext>
                </a:extLst>
              </a:tr>
              <a:tr h="126548">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ru-RU" sz="1000" u="none" strike="noStrike" dirty="0" err="1" smtClean="0">
                          <a:effectLst/>
                          <a:latin typeface="Times New Roman" panose="02020603050405020304" pitchFamily="18" charset="0"/>
                          <a:cs typeface="Times New Roman" panose="02020603050405020304" pitchFamily="18" charset="0"/>
                        </a:rPr>
                        <a:t>Салықтық</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түсімдер</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auto"/>
                      <a:r>
                        <a:rPr lang="kk-KZ" sz="1000" b="0" i="0" u="none" strike="noStrike" dirty="0" smtClean="0">
                          <a:solidFill>
                            <a:schemeClr val="tx1"/>
                          </a:solidFill>
                          <a:effectLst/>
                          <a:latin typeface="Times New Roman" panose="02020603050405020304" pitchFamily="18" charset="0"/>
                        </a:rPr>
                        <a:t>402130</a:t>
                      </a:r>
                      <a:r>
                        <a:rPr lang="en-US" sz="1000" b="0" i="0" u="none" strike="noStrike" dirty="0" smtClean="0">
                          <a:solidFill>
                            <a:schemeClr val="tx1"/>
                          </a:solidFill>
                          <a:effectLst/>
                          <a:latin typeface="Times New Roman" panose="02020603050405020304" pitchFamily="18" charset="0"/>
                        </a:rPr>
                        <a:t>,</a:t>
                      </a:r>
                      <a:r>
                        <a:rPr lang="ru-RU" sz="1000" b="0" i="0" u="none" strike="noStrike" dirty="0" smtClean="0">
                          <a:solidFill>
                            <a:schemeClr val="tx1"/>
                          </a:solidFill>
                          <a:effectLst/>
                          <a:latin typeface="Times New Roman" panose="02020603050405020304" pitchFamily="18" charset="0"/>
                        </a:rPr>
                        <a:t>00</a:t>
                      </a:r>
                      <a:endParaRPr lang="x-none" sz="1000" b="0" i="0" u="none" strike="noStrike" dirty="0">
                        <a:solidFill>
                          <a:schemeClr val="tx1"/>
                        </a:solidFill>
                        <a:effectLst/>
                        <a:latin typeface="Times New Roman" panose="02020603050405020304" pitchFamily="18" charset="0"/>
                      </a:endParaRPr>
                    </a:p>
                  </a:txBody>
                  <a:tcPr marL="8792" marR="8792"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16602782"/>
                  </a:ext>
                </a:extLst>
              </a:tr>
              <a:tr h="126548">
                <a:tc>
                  <a:txBody>
                    <a:bodyPr/>
                    <a:lstStyle/>
                    <a:p>
                      <a:pPr algn="ctr" fontAlgn="ctr"/>
                      <a:r>
                        <a:rPr lang="kk-KZ" sz="1000" b="0" i="0" u="none" strike="noStrike" dirty="0" smtClean="0">
                          <a:solidFill>
                            <a:schemeClr val="dk1"/>
                          </a:solidFill>
                          <a:effectLst/>
                          <a:latin typeface="Times New Roman" panose="02020603050405020304" pitchFamily="18" charset="0"/>
                          <a:cs typeface="Times New Roman" panose="02020603050405020304" pitchFamily="18" charset="0"/>
                        </a:rPr>
                        <a:t>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ru-RU" sz="1000" u="none" strike="noStrike" dirty="0" err="1" smtClean="0">
                          <a:effectLst/>
                          <a:latin typeface="Times New Roman" panose="02020603050405020304" pitchFamily="18" charset="0"/>
                          <a:cs typeface="Times New Roman" panose="02020603050405020304" pitchFamily="18" charset="0"/>
                        </a:rPr>
                        <a:t>Трансферттердің</a:t>
                      </a:r>
                      <a:r>
                        <a:rPr lang="ru-RU" sz="1000" u="none" strike="noStrike" dirty="0" smtClean="0">
                          <a:effectLst/>
                          <a:latin typeface="Times New Roman" panose="02020603050405020304" pitchFamily="18" charset="0"/>
                          <a:cs typeface="Times New Roman" panose="02020603050405020304" pitchFamily="18" charset="0"/>
                        </a:rPr>
                        <a:t> </a:t>
                      </a:r>
                      <a:r>
                        <a:rPr lang="ru-RU" sz="1000" u="none" strike="noStrike" dirty="0" err="1" smtClean="0">
                          <a:effectLst/>
                          <a:latin typeface="Times New Roman" panose="02020603050405020304" pitchFamily="18" charset="0"/>
                          <a:cs typeface="Times New Roman" panose="02020603050405020304" pitchFamily="18" charset="0"/>
                        </a:rPr>
                        <a:t>түсімдері</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kk-KZ" sz="1000" b="0" i="0" u="none" strike="noStrike" dirty="0" smtClean="0">
                          <a:solidFill>
                            <a:schemeClr val="tx1"/>
                          </a:solidFill>
                          <a:effectLst/>
                          <a:latin typeface="Times New Roman" panose="02020603050405020304" pitchFamily="18" charset="0"/>
                        </a:rPr>
                        <a:t>16000</a:t>
                      </a:r>
                      <a:r>
                        <a:rPr lang="ru-RU" sz="1000" b="0" i="0" u="none" strike="noStrike" dirty="0" smtClean="0">
                          <a:solidFill>
                            <a:schemeClr val="tx1"/>
                          </a:solidFill>
                          <a:effectLst/>
                          <a:latin typeface="Times New Roman" panose="02020603050405020304" pitchFamily="18" charset="0"/>
                        </a:rPr>
                        <a:t>,00</a:t>
                      </a:r>
                      <a:endParaRPr lang="ru-RU" sz="1000" b="0" i="0" u="none" strike="noStrike" dirty="0">
                        <a:solidFill>
                          <a:schemeClr val="tx1"/>
                        </a:solidFill>
                        <a:effectLst/>
                        <a:latin typeface="Times New Roman" panose="02020603050405020304" pitchFamily="18" charset="0"/>
                      </a:endParaRPr>
                    </a:p>
                  </a:txBody>
                  <a:tcPr marL="8792" marR="8792"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96870850"/>
                  </a:ext>
                </a:extLst>
              </a:tr>
              <a:tr h="151265">
                <a:tc>
                  <a:txBody>
                    <a:bodyPr/>
                    <a:lstStyle/>
                    <a:p>
                      <a:pPr algn="ctr" fontAlgn="ctr"/>
                      <a:r>
                        <a:rPr lang="en-US" sz="1000" b="1" u="none" strike="noStrike" dirty="0">
                          <a:effectLst/>
                          <a:latin typeface="Times New Roman" panose="02020603050405020304" pitchFamily="18" charset="0"/>
                          <a:cs typeface="Times New Roman" panose="02020603050405020304" pitchFamily="18" charset="0"/>
                        </a:rPr>
                        <a:t>II</a:t>
                      </a:r>
                      <a:endParaRPr lang="en-U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l" fontAlgn="ctr"/>
                      <a:r>
                        <a:rPr lang="ru-RU" sz="1000" b="1" u="none" strike="noStrike" dirty="0" err="1" smtClean="0">
                          <a:effectLst/>
                          <a:latin typeface="Times New Roman" panose="02020603050405020304" pitchFamily="18" charset="0"/>
                          <a:cs typeface="Times New Roman" panose="02020603050405020304" pitchFamily="18" charset="0"/>
                        </a:rPr>
                        <a:t>Шығындар</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r" fontAlgn="t"/>
                      <a:r>
                        <a:rPr lang="kk-KZ" sz="1000" b="1" i="0" u="none" strike="noStrike" dirty="0" smtClean="0">
                          <a:solidFill>
                            <a:schemeClr val="tx1"/>
                          </a:solidFill>
                          <a:effectLst/>
                          <a:latin typeface="Times New Roman" panose="02020603050405020304" pitchFamily="18" charset="0"/>
                        </a:rPr>
                        <a:t>418134</a:t>
                      </a:r>
                      <a:r>
                        <a:rPr lang="ru-RU" sz="1000" b="1" i="0" u="none" strike="noStrike" dirty="0" smtClean="0">
                          <a:solidFill>
                            <a:schemeClr val="tx1"/>
                          </a:solidFill>
                          <a:effectLst/>
                          <a:latin typeface="Times New Roman" panose="02020603050405020304" pitchFamily="18" charset="0"/>
                        </a:rPr>
                        <a:t>,00</a:t>
                      </a:r>
                      <a:endParaRPr lang="x-none" sz="1000" b="1" i="0" u="none" strike="noStrike" dirty="0">
                        <a:solidFill>
                          <a:schemeClr val="tx1"/>
                        </a:solidFill>
                        <a:effectLst/>
                        <a:latin typeface="Times New Roman" panose="02020603050405020304" pitchFamily="18" charset="0"/>
                      </a:endParaRPr>
                    </a:p>
                  </a:txBody>
                  <a:tcPr marL="8792" marR="8792"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3021776013"/>
                  </a:ext>
                </a:extLst>
              </a:tr>
              <a:tr h="126548">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ru-RU" sz="1000" kern="1200" baseline="0" dirty="0" err="1" smtClean="0">
                          <a:solidFill>
                            <a:schemeClr val="tx1"/>
                          </a:solidFill>
                          <a:latin typeface="Times New Roman" pitchFamily="18" charset="0"/>
                          <a:ea typeface="+mn-ea"/>
                          <a:cs typeface="Times New Roman" pitchFamily="18" charset="0"/>
                        </a:rPr>
                        <a:t>Аудандық</a:t>
                      </a:r>
                      <a:r>
                        <a:rPr kumimoji="0" lang="ru-RU" sz="1000" kern="1200" baseline="0" dirty="0" smtClean="0">
                          <a:solidFill>
                            <a:schemeClr val="tx1"/>
                          </a:solidFill>
                          <a:latin typeface="Times New Roman" pitchFamily="18" charset="0"/>
                          <a:ea typeface="+mn-ea"/>
                          <a:cs typeface="Times New Roman" pitchFamily="18" charset="0"/>
                        </a:rPr>
                        <a:t> </a:t>
                      </a:r>
                      <a:r>
                        <a:rPr kumimoji="0" lang="ru-RU" sz="1000" kern="1200" baseline="0" dirty="0" err="1" smtClean="0">
                          <a:solidFill>
                            <a:schemeClr val="tx1"/>
                          </a:solidFill>
                          <a:latin typeface="Times New Roman" pitchFamily="18" charset="0"/>
                          <a:ea typeface="+mn-ea"/>
                          <a:cs typeface="Times New Roman" pitchFamily="18" charset="0"/>
                        </a:rPr>
                        <a:t>маңызы</a:t>
                      </a:r>
                      <a:r>
                        <a:rPr kumimoji="0" lang="ru-RU" sz="1000" kern="1200" baseline="0" dirty="0" smtClean="0">
                          <a:solidFill>
                            <a:schemeClr val="tx1"/>
                          </a:solidFill>
                          <a:latin typeface="Times New Roman" pitchFamily="18" charset="0"/>
                          <a:ea typeface="+mn-ea"/>
                          <a:cs typeface="Times New Roman" pitchFamily="18" charset="0"/>
                        </a:rPr>
                        <a:t> бар </a:t>
                      </a:r>
                      <a:r>
                        <a:rPr kumimoji="0" lang="ru-RU" sz="1000" kern="1200" baseline="0" dirty="0" err="1" smtClean="0">
                          <a:solidFill>
                            <a:schemeClr val="tx1"/>
                          </a:solidFill>
                          <a:latin typeface="Times New Roman" pitchFamily="18" charset="0"/>
                          <a:ea typeface="+mn-ea"/>
                          <a:cs typeface="Times New Roman" pitchFamily="18" charset="0"/>
                        </a:rPr>
                        <a:t>қала,ауыл,кент,ауылдық</a:t>
                      </a:r>
                      <a:r>
                        <a:rPr kumimoji="0" lang="ru-RU" sz="1000" kern="1200" baseline="0" dirty="0" smtClean="0">
                          <a:solidFill>
                            <a:schemeClr val="tx1"/>
                          </a:solidFill>
                          <a:latin typeface="Times New Roman" pitchFamily="18" charset="0"/>
                          <a:ea typeface="+mn-ea"/>
                          <a:cs typeface="Times New Roman" pitchFamily="18" charset="0"/>
                        </a:rPr>
                        <a:t> округ </a:t>
                      </a:r>
                      <a:r>
                        <a:rPr kumimoji="0" lang="ru-RU" sz="1000" kern="1200" baseline="0" dirty="0" err="1" smtClean="0">
                          <a:solidFill>
                            <a:schemeClr val="tx1"/>
                          </a:solidFill>
                          <a:latin typeface="Times New Roman" pitchFamily="18" charset="0"/>
                          <a:ea typeface="+mn-ea"/>
                          <a:cs typeface="Times New Roman" pitchFamily="18" charset="0"/>
                        </a:rPr>
                        <a:t>әкімінің</a:t>
                      </a:r>
                      <a:r>
                        <a:rPr kumimoji="0" lang="ru-RU" sz="1000" kern="1200" baseline="0" dirty="0" smtClean="0">
                          <a:solidFill>
                            <a:schemeClr val="tx1"/>
                          </a:solidFill>
                          <a:latin typeface="Times New Roman" pitchFamily="18" charset="0"/>
                          <a:ea typeface="+mn-ea"/>
                          <a:cs typeface="Times New Roman" pitchFamily="18" charset="0"/>
                        </a:rPr>
                        <a:t> </a:t>
                      </a:r>
                      <a:r>
                        <a:rPr kumimoji="0" lang="ru-RU" sz="1000" kern="1200" baseline="0" dirty="0" err="1" smtClean="0">
                          <a:solidFill>
                            <a:schemeClr val="tx1"/>
                          </a:solidFill>
                          <a:latin typeface="Times New Roman" pitchFamily="18" charset="0"/>
                          <a:ea typeface="+mn-ea"/>
                          <a:cs typeface="Times New Roman" pitchFamily="18" charset="0"/>
                        </a:rPr>
                        <a:t>қызметін</a:t>
                      </a:r>
                      <a:r>
                        <a:rPr kumimoji="0" lang="ru-RU" sz="1000" kern="1200" baseline="0" dirty="0" smtClean="0">
                          <a:solidFill>
                            <a:schemeClr val="tx1"/>
                          </a:solidFill>
                          <a:latin typeface="Times New Roman" pitchFamily="18" charset="0"/>
                          <a:ea typeface="+mn-ea"/>
                          <a:cs typeface="Times New Roman" pitchFamily="18" charset="0"/>
                        </a:rPr>
                        <a:t> </a:t>
                      </a:r>
                      <a:r>
                        <a:rPr kumimoji="0" lang="ru-RU" sz="1000" kern="1200" baseline="0" dirty="0" err="1" smtClean="0">
                          <a:solidFill>
                            <a:schemeClr val="tx1"/>
                          </a:solidFill>
                          <a:latin typeface="Times New Roman" pitchFamily="18" charset="0"/>
                          <a:ea typeface="+mn-ea"/>
                          <a:cs typeface="Times New Roman" pitchFamily="18" charset="0"/>
                        </a:rPr>
                        <a:t>қамтамасыз</a:t>
                      </a:r>
                      <a:r>
                        <a:rPr kumimoji="0" lang="ru-RU" sz="1000" kern="1200" baseline="0" dirty="0" smtClean="0">
                          <a:solidFill>
                            <a:schemeClr val="tx1"/>
                          </a:solidFill>
                          <a:latin typeface="Times New Roman" pitchFamily="18" charset="0"/>
                          <a:ea typeface="+mn-ea"/>
                          <a:cs typeface="Times New Roman" pitchFamily="18" charset="0"/>
                        </a:rPr>
                        <a:t> </a:t>
                      </a:r>
                      <a:r>
                        <a:rPr kumimoji="0" lang="ru-RU" sz="1000" kern="1200" baseline="0" dirty="0" err="1" smtClean="0">
                          <a:solidFill>
                            <a:schemeClr val="tx1"/>
                          </a:solidFill>
                          <a:latin typeface="Times New Roman" pitchFamily="18" charset="0"/>
                          <a:ea typeface="+mn-ea"/>
                          <a:cs typeface="Times New Roman" pitchFamily="18" charset="0"/>
                        </a:rPr>
                        <a:t>ету</a:t>
                      </a:r>
                      <a:r>
                        <a:rPr kumimoji="0" lang="ru-RU" sz="1000" kern="1200" baseline="0" dirty="0" smtClean="0">
                          <a:solidFill>
                            <a:schemeClr val="tx1"/>
                          </a:solidFill>
                          <a:latin typeface="Times New Roman" pitchFamily="18" charset="0"/>
                          <a:ea typeface="+mn-ea"/>
                          <a:cs typeface="Times New Roman" pitchFamily="18" charset="0"/>
                        </a:rPr>
                        <a:t> </a:t>
                      </a:r>
                      <a:r>
                        <a:rPr kumimoji="0" lang="ru-RU" sz="1000" kern="1200" baseline="0" dirty="0" err="1" smtClean="0">
                          <a:solidFill>
                            <a:schemeClr val="tx1"/>
                          </a:solidFill>
                          <a:latin typeface="Times New Roman" pitchFamily="18" charset="0"/>
                          <a:ea typeface="+mn-ea"/>
                          <a:cs typeface="Times New Roman" pitchFamily="18" charset="0"/>
                        </a:rPr>
                        <a:t>жөніндегі</a:t>
                      </a:r>
                      <a:r>
                        <a:rPr kumimoji="0" lang="ru-RU" sz="1000" kern="1200" baseline="0" dirty="0" smtClean="0">
                          <a:solidFill>
                            <a:schemeClr val="tx1"/>
                          </a:solidFill>
                          <a:latin typeface="Times New Roman" pitchFamily="18" charset="0"/>
                          <a:ea typeface="+mn-ea"/>
                          <a:cs typeface="Times New Roman" pitchFamily="18" charset="0"/>
                        </a:rPr>
                        <a:t> </a:t>
                      </a:r>
                      <a:r>
                        <a:rPr kumimoji="0" lang="ru-RU" sz="1000" kern="1200" baseline="0" dirty="0" err="1" smtClean="0">
                          <a:solidFill>
                            <a:schemeClr val="tx1"/>
                          </a:solidFill>
                          <a:latin typeface="Times New Roman" pitchFamily="18" charset="0"/>
                          <a:ea typeface="+mn-ea"/>
                          <a:cs typeface="Times New Roman" pitchFamily="18" charset="0"/>
                        </a:rPr>
                        <a:t>қызметтер</a:t>
                      </a:r>
                      <a:endParaRPr kumimoji="0" lang="ru-RU" sz="1000" kern="1200" baseline="0" dirty="0" smtClean="0">
                        <a:solidFill>
                          <a:schemeClr val="tx1"/>
                        </a:solidFill>
                        <a:latin typeface="Times New Roman" pitchFamily="18" charset="0"/>
                        <a:ea typeface="+mn-ea"/>
                        <a:cs typeface="Times New Roman"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auto"/>
                      <a:r>
                        <a:rPr lang="kk-KZ" sz="1000" b="0" i="0" u="none" strike="noStrike" dirty="0" smtClean="0">
                          <a:solidFill>
                            <a:schemeClr val="tx1"/>
                          </a:solidFill>
                          <a:effectLst/>
                          <a:latin typeface="Times New Roman" panose="02020603050405020304" pitchFamily="18" charset="0"/>
                        </a:rPr>
                        <a:t>69830</a:t>
                      </a:r>
                      <a:r>
                        <a:rPr lang="ru-RU" sz="1000" b="0" i="0" u="none" strike="noStrike" dirty="0" smtClean="0">
                          <a:solidFill>
                            <a:schemeClr val="tx1"/>
                          </a:solidFill>
                          <a:effectLst/>
                          <a:latin typeface="Times New Roman" panose="02020603050405020304" pitchFamily="18" charset="0"/>
                        </a:rPr>
                        <a:t>,00</a:t>
                      </a:r>
                      <a:endParaRPr lang="x-none" sz="1000" b="0" i="0" u="none" strike="noStrike" dirty="0">
                        <a:solidFill>
                          <a:schemeClr val="tx1"/>
                        </a:solidFill>
                        <a:effectLst/>
                        <a:latin typeface="Times New Roman" panose="02020603050405020304" pitchFamily="18" charset="0"/>
                      </a:endParaRPr>
                    </a:p>
                  </a:txBody>
                  <a:tcPr marL="8792" marR="8792"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58454635"/>
                  </a:ext>
                </a:extLst>
              </a:tr>
              <a:tr h="126548">
                <a:tc>
                  <a:txBody>
                    <a:bodyPr/>
                    <a:lstStyle/>
                    <a:p>
                      <a:pPr algn="ctr" fontAlgn="ctr"/>
                      <a:r>
                        <a:rPr lang="ru-RU" sz="1000" b="0" i="0" u="none" strike="noStrike" dirty="0">
                          <a:solidFill>
                            <a:schemeClr val="dk1"/>
                          </a:solidFill>
                          <a:effectLst/>
                          <a:latin typeface="Times New Roman" panose="02020603050405020304" pitchFamily="18" charset="0"/>
                          <a:cs typeface="Times New Roman" panose="02020603050405020304" pitchFamily="18" charset="0"/>
                        </a:rPr>
                        <a:t>2</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Елді</a:t>
                      </a: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мекендерде</a:t>
                      </a: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көшелерді</a:t>
                      </a: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жарықтандыру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auto"/>
                      <a:r>
                        <a:rPr lang="kk-KZ" sz="1000" b="0" i="0" u="none" strike="noStrike" dirty="0" smtClean="0">
                          <a:solidFill>
                            <a:schemeClr val="tx1"/>
                          </a:solidFill>
                          <a:effectLst/>
                          <a:latin typeface="Times New Roman" panose="02020603050405020304" pitchFamily="18" charset="0"/>
                        </a:rPr>
                        <a:t>17000</a:t>
                      </a:r>
                      <a:r>
                        <a:rPr lang="x-none" sz="1000" b="0" i="0" u="none" strike="noStrike" dirty="0" smtClean="0">
                          <a:solidFill>
                            <a:schemeClr val="tx1"/>
                          </a:solidFill>
                          <a:effectLst/>
                          <a:latin typeface="Times New Roman" panose="02020603050405020304" pitchFamily="18" charset="0"/>
                        </a:rPr>
                        <a:t>,</a:t>
                      </a:r>
                      <a:r>
                        <a:rPr lang="ru-RU" sz="1000" b="0" i="0" u="none" strike="noStrike" dirty="0" smtClean="0">
                          <a:solidFill>
                            <a:schemeClr val="tx1"/>
                          </a:solidFill>
                          <a:effectLst/>
                          <a:latin typeface="Times New Roman" panose="02020603050405020304" pitchFamily="18" charset="0"/>
                        </a:rPr>
                        <a:t>00</a:t>
                      </a:r>
                      <a:endParaRPr lang="x-none" sz="1000" b="0" i="0" u="none" strike="noStrike" dirty="0">
                        <a:solidFill>
                          <a:schemeClr val="tx1"/>
                        </a:solidFill>
                        <a:effectLst/>
                        <a:latin typeface="Times New Roman" panose="02020603050405020304" pitchFamily="18" charset="0"/>
                      </a:endParaRPr>
                    </a:p>
                  </a:txBody>
                  <a:tcPr marL="8792" marR="8792"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4235606"/>
                  </a:ext>
                </a:extLst>
              </a:tr>
              <a:tr h="126548">
                <a:tc>
                  <a:txBody>
                    <a:bodyPr/>
                    <a:lstStyle/>
                    <a:p>
                      <a:pPr algn="ctr" fontAlgn="ctr"/>
                      <a:r>
                        <a:rPr lang="ru-RU" sz="1000" b="0" i="0" u="none" strike="noStrike" dirty="0">
                          <a:solidFill>
                            <a:schemeClr val="dk1"/>
                          </a:solidFill>
                          <a:effectLst/>
                          <a:latin typeface="Times New Roman" panose="02020603050405020304" pitchFamily="18" charset="0"/>
                          <a:cs typeface="Times New Roman" panose="02020603050405020304" pitchFamily="18" charset="0"/>
                        </a:rPr>
                        <a:t>3</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Елді</a:t>
                      </a: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мекендердің</a:t>
                      </a: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санитариясын</a:t>
                      </a: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қамтамасыз</a:t>
                      </a: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ету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auto"/>
                      <a:r>
                        <a:rPr lang="kk-KZ" sz="1000" b="0" i="0" u="none" strike="noStrike" dirty="0" smtClean="0">
                          <a:solidFill>
                            <a:schemeClr val="tx1"/>
                          </a:solidFill>
                          <a:effectLst/>
                          <a:latin typeface="Times New Roman" panose="02020603050405020304" pitchFamily="18" charset="0"/>
                        </a:rPr>
                        <a:t>11000,</a:t>
                      </a:r>
                      <a:r>
                        <a:rPr lang="ru-RU" sz="1000" b="0" i="0" u="none" strike="noStrike" dirty="0" smtClean="0">
                          <a:solidFill>
                            <a:schemeClr val="tx1"/>
                          </a:solidFill>
                          <a:effectLst/>
                          <a:latin typeface="Times New Roman" panose="02020603050405020304" pitchFamily="18" charset="0"/>
                        </a:rPr>
                        <a:t>00</a:t>
                      </a:r>
                      <a:endParaRPr lang="x-none" sz="1000" b="0" i="0" u="none" strike="noStrike" dirty="0">
                        <a:solidFill>
                          <a:schemeClr val="tx1"/>
                        </a:solidFill>
                        <a:effectLst/>
                        <a:latin typeface="Times New Roman" panose="02020603050405020304" pitchFamily="18" charset="0"/>
                      </a:endParaRPr>
                    </a:p>
                  </a:txBody>
                  <a:tcPr marL="8792" marR="8792"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2804748"/>
                  </a:ext>
                </a:extLst>
              </a:tr>
              <a:tr h="195970">
                <a:tc>
                  <a:txBody>
                    <a:bodyPr/>
                    <a:lstStyle/>
                    <a:p>
                      <a:pPr algn="ctr" fontAlgn="ctr"/>
                      <a:r>
                        <a:rPr lang="ru-RU" sz="1000" b="0" i="0" u="none" strike="noStrike" dirty="0">
                          <a:solidFill>
                            <a:schemeClr val="dk1"/>
                          </a:solidFill>
                          <a:effectLst/>
                          <a:latin typeface="Times New Roman" panose="02020603050405020304" pitchFamily="18" charset="0"/>
                          <a:cs typeface="Times New Roman" panose="02020603050405020304" pitchFamily="18" charset="0"/>
                        </a:rPr>
                        <a:t>4</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Елді</a:t>
                      </a: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мекендерді</a:t>
                      </a: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абаттандыру</a:t>
                      </a:r>
                      <a:r>
                        <a:rPr lang="ru-RU" sz="1000" b="0" i="0" u="none" strike="noStrike" dirty="0" smtClean="0">
                          <a:solidFill>
                            <a:srgbClr val="000000"/>
                          </a:solidFill>
                          <a:effectLst/>
                          <a:latin typeface="Times New Roman" panose="02020603050405020304" pitchFamily="18" charset="0"/>
                          <a:cs typeface="Times New Roman" panose="02020603050405020304" pitchFamily="18" charset="0"/>
                        </a:rPr>
                        <a:t> мен </a:t>
                      </a:r>
                      <a:r>
                        <a:rPr lang="ru-RU" sz="1000" b="0" i="0" u="none" strike="noStrike" dirty="0" err="1" smtClean="0">
                          <a:solidFill>
                            <a:srgbClr val="000000"/>
                          </a:solidFill>
                          <a:effectLst/>
                          <a:latin typeface="Times New Roman" panose="02020603050405020304" pitchFamily="18" charset="0"/>
                          <a:cs typeface="Times New Roman" panose="02020603050405020304" pitchFamily="18" charset="0"/>
                        </a:rPr>
                        <a:t>көгалдандыру</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auto"/>
                      <a:r>
                        <a:rPr lang="kk-KZ" sz="1000" b="0" i="0" u="none" strike="noStrike" dirty="0" smtClean="0">
                          <a:solidFill>
                            <a:schemeClr val="tx1"/>
                          </a:solidFill>
                          <a:effectLst/>
                          <a:latin typeface="Times New Roman" panose="02020603050405020304" pitchFamily="18" charset="0"/>
                        </a:rPr>
                        <a:t>22500</a:t>
                      </a:r>
                      <a:r>
                        <a:rPr lang="x-none" sz="1000" b="0" i="0" u="none" strike="noStrike" dirty="0" smtClean="0">
                          <a:solidFill>
                            <a:schemeClr val="tx1"/>
                          </a:solidFill>
                          <a:effectLst/>
                          <a:latin typeface="Times New Roman" panose="02020603050405020304" pitchFamily="18" charset="0"/>
                        </a:rPr>
                        <a:t>,</a:t>
                      </a:r>
                      <a:r>
                        <a:rPr lang="ru-RU" sz="1000" b="0" i="0" u="none" strike="noStrike" dirty="0" smtClean="0">
                          <a:solidFill>
                            <a:schemeClr val="tx1"/>
                          </a:solidFill>
                          <a:effectLst/>
                          <a:latin typeface="Times New Roman" panose="02020603050405020304" pitchFamily="18" charset="0"/>
                        </a:rPr>
                        <a:t>00</a:t>
                      </a:r>
                      <a:endParaRPr lang="x-none" sz="1000" b="0" i="0" u="none" strike="noStrike" dirty="0">
                        <a:solidFill>
                          <a:schemeClr val="tx1"/>
                        </a:solidFill>
                        <a:effectLst/>
                        <a:latin typeface="Times New Roman" panose="02020603050405020304" pitchFamily="18" charset="0"/>
                      </a:endParaRPr>
                    </a:p>
                  </a:txBody>
                  <a:tcPr marL="8792" marR="8792"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02568403"/>
                  </a:ext>
                </a:extLst>
              </a:tr>
              <a:tr h="126548">
                <a:tc>
                  <a:txBody>
                    <a:bodyPr/>
                    <a:lstStyle/>
                    <a:p>
                      <a:pPr algn="ctr" fontAlgn="ctr"/>
                      <a:r>
                        <a:rPr lang="kk-KZ" sz="1000" b="0" i="0" u="none" strike="noStrike" dirty="0" smtClean="0">
                          <a:solidFill>
                            <a:srgbClr val="000000"/>
                          </a:solidFill>
                          <a:effectLst/>
                          <a:latin typeface="Times New Roman" panose="02020603050405020304" pitchFamily="18" charset="0"/>
                          <a:cs typeface="Times New Roman" panose="02020603050405020304" pitchFamily="18" charset="0"/>
                        </a:rPr>
                        <a:t>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ru-RU" sz="1000" b="0" i="0" u="none" strike="noStrike" dirty="0" err="1" smtClean="0">
                          <a:solidFill>
                            <a:schemeClr val="dk1"/>
                          </a:solidFill>
                          <a:effectLst/>
                          <a:latin typeface="Times New Roman" panose="02020603050405020304" pitchFamily="18" charset="0"/>
                          <a:cs typeface="Times New Roman" panose="02020603050405020304" pitchFamily="18" charset="0"/>
                        </a:rPr>
                        <a:t>Бюджеттік</a:t>
                      </a:r>
                      <a:r>
                        <a:rPr lang="ru-RU" sz="1000" b="0" i="0" u="none" strike="noStrike" dirty="0" smtClean="0">
                          <a:solidFill>
                            <a:schemeClr val="dk1"/>
                          </a:solidFill>
                          <a:effectLst/>
                          <a:latin typeface="Times New Roman" panose="02020603050405020304" pitchFamily="18" charset="0"/>
                          <a:cs typeface="Times New Roman" panose="02020603050405020304" pitchFamily="18" charset="0"/>
                        </a:rPr>
                        <a:t> </a:t>
                      </a:r>
                      <a:r>
                        <a:rPr lang="ru-RU" sz="1000" b="0" i="0" u="none" strike="noStrike" dirty="0" err="1" smtClean="0">
                          <a:solidFill>
                            <a:schemeClr val="dk1"/>
                          </a:solidFill>
                          <a:effectLst/>
                          <a:latin typeface="Times New Roman" panose="02020603050405020304" pitchFamily="18" charset="0"/>
                          <a:cs typeface="Times New Roman" panose="02020603050405020304" pitchFamily="18" charset="0"/>
                        </a:rPr>
                        <a:t>алып</a:t>
                      </a:r>
                      <a:r>
                        <a:rPr lang="ru-RU" sz="1000" b="0" i="0" u="none" strike="noStrike" dirty="0" smtClean="0">
                          <a:solidFill>
                            <a:schemeClr val="dk1"/>
                          </a:solidFill>
                          <a:effectLst/>
                          <a:latin typeface="Times New Roman" panose="02020603050405020304" pitchFamily="18" charset="0"/>
                          <a:cs typeface="Times New Roman" panose="02020603050405020304" pitchFamily="18" charset="0"/>
                        </a:rPr>
                        <a:t> </a:t>
                      </a:r>
                      <a:r>
                        <a:rPr lang="ru-RU" sz="1000" b="0" i="0" u="none" strike="noStrike" dirty="0" err="1" smtClean="0">
                          <a:solidFill>
                            <a:schemeClr val="dk1"/>
                          </a:solidFill>
                          <a:effectLst/>
                          <a:latin typeface="Times New Roman" panose="02020603050405020304" pitchFamily="18" charset="0"/>
                          <a:cs typeface="Times New Roman" panose="02020603050405020304" pitchFamily="18" charset="0"/>
                        </a:rPr>
                        <a:t>қоюлар</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auto"/>
                      <a:r>
                        <a:rPr lang="ru-RU" sz="1000" b="0" i="0" u="none" strike="noStrike" dirty="0" smtClean="0">
                          <a:solidFill>
                            <a:schemeClr val="tx1"/>
                          </a:solidFill>
                          <a:effectLst/>
                          <a:latin typeface="Times New Roman" panose="02020603050405020304" pitchFamily="18" charset="0"/>
                        </a:rPr>
                        <a:t>297804</a:t>
                      </a:r>
                      <a:r>
                        <a:rPr lang="x-none" sz="1000" b="0" i="0" u="none" strike="noStrike" dirty="0" smtClean="0">
                          <a:solidFill>
                            <a:schemeClr val="tx1"/>
                          </a:solidFill>
                          <a:effectLst/>
                          <a:latin typeface="Times New Roman" panose="02020603050405020304" pitchFamily="18" charset="0"/>
                        </a:rPr>
                        <a:t>,</a:t>
                      </a:r>
                      <a:r>
                        <a:rPr lang="ru-RU" sz="1000" b="0" i="0" u="none" strike="noStrike" dirty="0" smtClean="0">
                          <a:solidFill>
                            <a:schemeClr val="tx1"/>
                          </a:solidFill>
                          <a:effectLst/>
                          <a:latin typeface="Times New Roman" panose="02020603050405020304" pitchFamily="18" charset="0"/>
                        </a:rPr>
                        <a:t>00</a:t>
                      </a:r>
                      <a:endParaRPr lang="x-none" sz="1000" b="0" i="0" u="none" strike="noStrike" dirty="0">
                        <a:solidFill>
                          <a:schemeClr val="tx1"/>
                        </a:solidFill>
                        <a:effectLst/>
                        <a:latin typeface="Times New Roman" panose="02020603050405020304" pitchFamily="18" charset="0"/>
                      </a:endParaRPr>
                    </a:p>
                  </a:txBody>
                  <a:tcPr marL="8792" marR="8792"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29558130"/>
                  </a:ext>
                </a:extLst>
              </a:tr>
              <a:tr h="113630">
                <a:tc>
                  <a:txBody>
                    <a:bodyPr/>
                    <a:lstStyle/>
                    <a:p>
                      <a:pPr algn="ctr" fontAlgn="ctr"/>
                      <a:r>
                        <a:rPr lang="en-US" sz="1000" b="1" u="none" strike="noStrike" dirty="0">
                          <a:effectLst/>
                          <a:latin typeface="Times New Roman" panose="02020603050405020304" pitchFamily="18" charset="0"/>
                          <a:cs typeface="Times New Roman" panose="02020603050405020304" pitchFamily="18" charset="0"/>
                        </a:rPr>
                        <a:t>III</a:t>
                      </a:r>
                      <a:endParaRPr lang="en-US"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l" fontAlgn="ctr"/>
                      <a:r>
                        <a:rPr lang="ru-RU" sz="1000" b="1" i="0" u="none" strike="noStrike" dirty="0" smtClean="0">
                          <a:solidFill>
                            <a:srgbClr val="000000"/>
                          </a:solidFill>
                          <a:effectLst/>
                          <a:latin typeface="Times New Roman" panose="02020603050405020304" pitchFamily="18" charset="0"/>
                          <a:cs typeface="Times New Roman" panose="02020603050405020304" pitchFamily="18" charset="0"/>
                        </a:rPr>
                        <a:t>Бюджет </a:t>
                      </a:r>
                      <a:r>
                        <a:rPr lang="ru-RU" sz="1000" b="1" i="0" u="none" strike="noStrike" dirty="0" err="1" smtClean="0">
                          <a:solidFill>
                            <a:srgbClr val="000000"/>
                          </a:solidFill>
                          <a:effectLst/>
                          <a:latin typeface="Times New Roman" panose="02020603050405020304" pitchFamily="18" charset="0"/>
                          <a:cs typeface="Times New Roman" panose="02020603050405020304" pitchFamily="18" charset="0"/>
                        </a:rPr>
                        <a:t>тапшылығы</a:t>
                      </a:r>
                      <a:r>
                        <a:rPr lang="ru-RU" sz="1000" b="1" i="0" u="none" strike="noStrike" dirty="0" smtClean="0">
                          <a:solidFill>
                            <a:srgbClr val="000000"/>
                          </a:solidFill>
                          <a:effectLst/>
                          <a:latin typeface="Times New Roman" panose="02020603050405020304" pitchFamily="18" charset="0"/>
                          <a:cs typeface="Times New Roman" panose="02020603050405020304" pitchFamily="18" charset="0"/>
                        </a:rPr>
                        <a:t> (</a:t>
                      </a:r>
                      <a:r>
                        <a:rPr lang="ru-RU" sz="1000" b="1" i="0" u="none" strike="noStrike" dirty="0" err="1" smtClean="0">
                          <a:solidFill>
                            <a:srgbClr val="000000"/>
                          </a:solidFill>
                          <a:effectLst/>
                          <a:latin typeface="Times New Roman" panose="02020603050405020304" pitchFamily="18" charset="0"/>
                          <a:cs typeface="Times New Roman" panose="02020603050405020304" pitchFamily="18" charset="0"/>
                        </a:rPr>
                        <a:t>профициті</a:t>
                      </a:r>
                      <a:r>
                        <a:rPr lang="ru-RU" sz="1000" b="1" i="0" u="none" strike="noStrike" dirty="0" smtClean="0">
                          <a:solidFill>
                            <a:srgbClr val="000000"/>
                          </a:solidFill>
                          <a:effectLst/>
                          <a:latin typeface="Times New Roman" panose="02020603050405020304" pitchFamily="18" charset="0"/>
                          <a:cs typeface="Times New Roman" panose="02020603050405020304" pitchFamily="18" charset="0"/>
                        </a:rPr>
                        <a:t>) </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r" fontAlgn="t"/>
                      <a:r>
                        <a:rPr lang="kk-KZ" sz="1000" b="1" i="0" u="none" strike="noStrike" dirty="0" smtClean="0">
                          <a:solidFill>
                            <a:schemeClr val="tx1"/>
                          </a:solidFill>
                          <a:effectLst/>
                          <a:latin typeface="Times New Roman" panose="02020603050405020304" pitchFamily="18" charset="0"/>
                        </a:rPr>
                        <a:t>4</a:t>
                      </a:r>
                      <a:r>
                        <a:rPr lang="x-none" sz="1000" b="1" i="0" u="none" strike="noStrike" dirty="0" smtClean="0">
                          <a:solidFill>
                            <a:schemeClr val="tx1"/>
                          </a:solidFill>
                          <a:effectLst/>
                          <a:latin typeface="Times New Roman" panose="02020603050405020304" pitchFamily="18" charset="0"/>
                        </a:rPr>
                        <a:t>,0</a:t>
                      </a:r>
                      <a:endParaRPr lang="x-none" sz="1000" b="1" i="0" u="none" strike="noStrike" dirty="0">
                        <a:solidFill>
                          <a:schemeClr val="tx1"/>
                        </a:solidFill>
                        <a:effectLst/>
                        <a:latin typeface="Times New Roman" panose="02020603050405020304" pitchFamily="18" charset="0"/>
                      </a:endParaRPr>
                    </a:p>
                  </a:txBody>
                  <a:tcPr marL="8792" marR="8792"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ECFF"/>
                    </a:solidFill>
                  </a:tcPr>
                </a:tc>
                <a:extLst>
                  <a:ext uri="{0D108BD9-81ED-4DB2-BD59-A6C34878D82A}">
                    <a16:rowId xmlns:a16="http://schemas.microsoft.com/office/drawing/2014/main" val="2701026559"/>
                  </a:ext>
                </a:extLst>
              </a:tr>
              <a:tr h="126548">
                <a:tc>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ru-RU" sz="1000" b="1" u="none" strike="noStrike" dirty="0" err="1" smtClean="0">
                          <a:effectLst/>
                          <a:latin typeface="Times New Roman" panose="02020603050405020304" pitchFamily="18" charset="0"/>
                          <a:cs typeface="Times New Roman" panose="02020603050405020304" pitchFamily="18" charset="0"/>
                        </a:rPr>
                        <a:t>Кірістер</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t"/>
                      <a:r>
                        <a:rPr lang="ru-RU" sz="1000" b="1" i="0" u="none" strike="noStrike" dirty="0" smtClean="0">
                          <a:solidFill>
                            <a:schemeClr val="tx1"/>
                          </a:solidFill>
                          <a:effectLst/>
                          <a:latin typeface="Times New Roman" panose="02020603050405020304" pitchFamily="18" charset="0"/>
                        </a:rPr>
                        <a:t>418130,00</a:t>
                      </a:r>
                      <a:endParaRPr lang="x-none" sz="1000" b="1" i="0" u="none" strike="noStrike" dirty="0">
                        <a:solidFill>
                          <a:schemeClr val="tx1"/>
                        </a:solidFill>
                        <a:effectLst/>
                        <a:latin typeface="Times New Roman" panose="02020603050405020304" pitchFamily="18" charset="0"/>
                      </a:endParaRPr>
                    </a:p>
                  </a:txBody>
                  <a:tcPr marL="8792" marR="8792"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07888872"/>
                  </a:ext>
                </a:extLst>
              </a:tr>
              <a:tr h="126548">
                <a:tc>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ru-RU" sz="1000" b="1" u="none" strike="noStrike" dirty="0" err="1" smtClean="0">
                          <a:effectLst/>
                          <a:latin typeface="Times New Roman" panose="02020603050405020304" pitchFamily="18" charset="0"/>
                          <a:cs typeface="Times New Roman" panose="02020603050405020304" pitchFamily="18" charset="0"/>
                        </a:rPr>
                        <a:t>Шығындар</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t"/>
                      <a:r>
                        <a:rPr lang="kk-KZ" sz="1000" b="1" i="0" u="none" strike="noStrike" dirty="0" smtClean="0">
                          <a:solidFill>
                            <a:schemeClr val="tx1"/>
                          </a:solidFill>
                          <a:effectLst/>
                          <a:latin typeface="Times New Roman" panose="02020603050405020304" pitchFamily="18" charset="0"/>
                        </a:rPr>
                        <a:t>418134</a:t>
                      </a:r>
                      <a:r>
                        <a:rPr lang="ru-RU" sz="1000" b="1" i="0" u="none" strike="noStrike" dirty="0" smtClean="0">
                          <a:solidFill>
                            <a:schemeClr val="tx1"/>
                          </a:solidFill>
                          <a:effectLst/>
                          <a:latin typeface="Times New Roman" panose="02020603050405020304" pitchFamily="18" charset="0"/>
                        </a:rPr>
                        <a:t>,00</a:t>
                      </a:r>
                      <a:endParaRPr lang="x-none" sz="1000" b="1" i="0" u="none" strike="noStrike" dirty="0">
                        <a:solidFill>
                          <a:schemeClr val="tx1"/>
                        </a:solidFill>
                        <a:effectLst/>
                        <a:latin typeface="Times New Roman" panose="02020603050405020304" pitchFamily="18" charset="0"/>
                      </a:endParaRPr>
                    </a:p>
                  </a:txBody>
                  <a:tcPr marL="8792" marR="8792"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0338764"/>
                  </a:ext>
                </a:extLst>
              </a:tr>
              <a:tr h="122560">
                <a:tc>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ru-RU" sz="1000" u="none" strike="noStrike" dirty="0">
                          <a:effectLst/>
                          <a:latin typeface="Times New Roman" panose="02020603050405020304" pitchFamily="18" charset="0"/>
                          <a:cs typeface="Times New Roman" panose="02020603050405020304" pitchFamily="18" charset="0"/>
                        </a:rPr>
                        <a:t>БАЛАНС</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r>
                        <a:rPr lang="ru-RU" sz="1000" u="none" strike="noStrike" dirty="0">
                          <a:solidFill>
                            <a:schemeClr val="tx1"/>
                          </a:solidFill>
                          <a:effectLst/>
                          <a:latin typeface="Times New Roman" panose="02020603050405020304" pitchFamily="18" charset="0"/>
                          <a:cs typeface="Times New Roman" panose="02020603050405020304" pitchFamily="18" charset="0"/>
                        </a:rPr>
                        <a:t>0</a:t>
                      </a:r>
                      <a:endParaRPr lang="ru-RU" sz="10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195" marR="3195" marT="3461"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59329403"/>
                  </a:ext>
                </a:extLst>
              </a:tr>
            </a:tbl>
          </a:graphicData>
        </a:graphic>
      </p:graphicFrame>
    </p:spTree>
    <p:extLst>
      <p:ext uri="{BB962C8B-B14F-4D97-AF65-F5344CB8AC3E}">
        <p14:creationId xmlns:p14="http://schemas.microsoft.com/office/powerpoint/2010/main" val="482321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val="2300083651"/>
              </p:ext>
            </p:extLst>
          </p:nvPr>
        </p:nvGraphicFramePr>
        <p:xfrm>
          <a:off x="-108520" y="1"/>
          <a:ext cx="9252520" cy="6857999"/>
        </p:xfrm>
        <a:graphic>
          <a:graphicData uri="http://schemas.openxmlformats.org/drawingml/2006/table">
            <a:tbl>
              <a:tblPr>
                <a:tableStyleId>{21E4AEA4-8DFA-4A89-87EB-49C32662AFE0}</a:tableStyleId>
              </a:tblPr>
              <a:tblGrid>
                <a:gridCol w="2179041">
                  <a:extLst>
                    <a:ext uri="{9D8B030D-6E8A-4147-A177-3AD203B41FA5}">
                      <a16:colId xmlns:a16="http://schemas.microsoft.com/office/drawing/2014/main" val="20000"/>
                    </a:ext>
                  </a:extLst>
                </a:gridCol>
                <a:gridCol w="7073479">
                  <a:extLst>
                    <a:ext uri="{9D8B030D-6E8A-4147-A177-3AD203B41FA5}">
                      <a16:colId xmlns:a16="http://schemas.microsoft.com/office/drawing/2014/main" val="20001"/>
                    </a:ext>
                  </a:extLst>
                </a:gridCol>
              </a:tblGrid>
              <a:tr h="1734802">
                <a:tc gridSpan="2">
                  <a:txBody>
                    <a:bodyPr/>
                    <a:lstStyle/>
                    <a:p>
                      <a:pPr marL="135890" algn="ctr">
                        <a:lnSpc>
                          <a:spcPct val="115000"/>
                        </a:lnSpc>
                        <a:spcAft>
                          <a:spcPts val="0"/>
                        </a:spcAft>
                      </a:pPr>
                      <a:r>
                        <a:rPr lang="ru-RU" sz="2000" b="1" u="sng" dirty="0" smtClean="0">
                          <a:solidFill>
                            <a:schemeClr val="tx1"/>
                          </a:solidFill>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ru-RU" sz="2000" b="1" u="none" dirty="0" smtClean="0">
                          <a:solidFill>
                            <a:schemeClr val="tx1"/>
                          </a:solidFill>
                          <a:effectLst/>
                          <a:latin typeface="Times New Roman" pitchFamily="18" charset="0"/>
                          <a:cs typeface="Times New Roman" pitchFamily="18" charset="0"/>
                        </a:rPr>
                        <a:t>     001 </a:t>
                      </a:r>
                      <a:r>
                        <a:rPr lang="ru-RU" sz="2800" b="1" u="none" dirty="0" smtClean="0">
                          <a:effectLst/>
                          <a:latin typeface="Times New Roman" pitchFamily="18" charset="0"/>
                          <a:cs typeface="Times New Roman" pitchFamily="18" charset="0"/>
                        </a:rPr>
                        <a:t>«</a:t>
                      </a:r>
                      <a:r>
                        <a:rPr lang="kk-KZ" sz="2400" b="1" u="sng" kern="1200" dirty="0" smtClean="0">
                          <a:solidFill>
                            <a:schemeClr val="dk1"/>
                          </a:solidFill>
                          <a:effectLst/>
                          <a:latin typeface="Times New Roman" panose="02020603050405020304" pitchFamily="18" charset="0"/>
                          <a:ea typeface="+mn-ea"/>
                          <a:cs typeface="Times New Roman" panose="02020603050405020304" pitchFamily="18" charset="0"/>
                        </a:rPr>
                        <a:t>Аудандық маңызы бар қала, ауыл, кент, ауылдық округ әкімінің қызметін қамтамасыз ету жөніндегі қызметтер</a:t>
                      </a:r>
                      <a:r>
                        <a:rPr lang="kk-KZ" sz="2800" b="1" u="sng"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28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tcPr>
                </a:tc>
                <a:tc hMerge="1">
                  <a:txBody>
                    <a:bodyPr/>
                    <a:lstStyle/>
                    <a:p>
                      <a:endParaRPr lang="ru-RU"/>
                    </a:p>
                  </a:txBody>
                  <a:tcPr/>
                </a:tc>
                <a:extLst>
                  <a:ext uri="{0D108BD9-81ED-4DB2-BD59-A6C34878D82A}">
                    <a16:rowId xmlns:a16="http://schemas.microsoft.com/office/drawing/2014/main" val="10000"/>
                  </a:ext>
                </a:extLst>
              </a:tr>
              <a:tr h="1446959">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 аппаратының қызметінің тиімділігін, ауылдық округ әкімі аппаратының жұмыс сапасын бағалау көрсеткіштерін оңтайландыру.     </a:t>
                      </a:r>
                      <a:endParaRPr lang="ru-RU" sz="16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1600" b="1" u="none" kern="1200" dirty="0" smtClean="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1"/>
                  </a:ext>
                </a:extLst>
              </a:tr>
              <a:tr h="3676238">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20955" marR="66040" algn="ctr">
                        <a:lnSpc>
                          <a:spcPct val="115000"/>
                        </a:lnSpc>
                        <a:spcAft>
                          <a:spcPts val="1000"/>
                        </a:spcAft>
                      </a:pPr>
                      <a:r>
                        <a:rPr lang="kk-KZ" sz="1800" u="sng" kern="1200" dirty="0" smtClean="0">
                          <a:solidFill>
                            <a:schemeClr val="dk1"/>
                          </a:solidFill>
                          <a:latin typeface="Times New Roman" pitchFamily="18" charset="0"/>
                          <a:ea typeface="+mn-ea"/>
                          <a:cs typeface="Times New Roman" pitchFamily="18" charset="0"/>
                        </a:rPr>
                        <a:t>Ауылдық округ әкімінің келісімшарт бойынша 10 бірлік және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уақтылы және сапалы орындалуы</a:t>
                      </a:r>
                      <a:r>
                        <a:rPr lang="kk-KZ" sz="1800" kern="1200" dirty="0" smtClean="0">
                          <a:solidFill>
                            <a:schemeClr val="dk1"/>
                          </a:solidFill>
                          <a:latin typeface="Times New Roman" pitchFamily="18" charset="0"/>
                          <a:ea typeface="+mn-ea"/>
                          <a:cs typeface="Times New Roman" pitchFamily="18" charset="0"/>
                        </a:rPr>
                        <a:t>. </a:t>
                      </a:r>
                      <a:r>
                        <a:rPr lang="kk-KZ" sz="1800" u="sng" kern="1200" dirty="0" smtClean="0">
                          <a:solidFill>
                            <a:schemeClr val="dk1"/>
                          </a:solidFill>
                          <a:latin typeface="Times New Roman" pitchFamily="18" charset="0"/>
                          <a:ea typeface="+mn-ea"/>
                          <a:cs typeface="Times New Roman" pitchFamily="18" charset="0"/>
                        </a:rPr>
                        <a:t>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600" b="1" u="none" dirty="0" smtClean="0">
                        <a:effectLst/>
                        <a:latin typeface="Times New Roman" pitchFamily="18" charset="0"/>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0002"/>
                  </a:ext>
                </a:extLst>
              </a:tr>
            </a:tbl>
          </a:graphicData>
        </a:graphic>
      </p:graphicFrame>
      <p:sp>
        <p:nvSpPr>
          <p:cNvPr id="7" name="Нашивка 6"/>
          <p:cNvSpPr/>
          <p:nvPr/>
        </p:nvSpPr>
        <p:spPr>
          <a:xfrm>
            <a:off x="107504" y="764704"/>
            <a:ext cx="504056" cy="36003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2373329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672408" cy="64633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sp>
        <p:nvSpPr>
          <p:cNvPr id="10" name="Прямоугольник 9"/>
          <p:cNvSpPr/>
          <p:nvPr/>
        </p:nvSpPr>
        <p:spPr>
          <a:xfrm>
            <a:off x="5145226" y="306311"/>
            <a:ext cx="3672408" cy="68480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 </a:t>
            </a:r>
            <a:r>
              <a:rPr lang="ru-RU" b="1" spc="-21" dirty="0" err="1" smtClean="0">
                <a:solidFill>
                  <a:srgbClr val="000000"/>
                </a:solidFill>
                <a:latin typeface="Times New Roman" pitchFamily="18" charset="0"/>
                <a:cs typeface="Times New Roman" pitchFamily="18" charset="0"/>
              </a:rPr>
              <a:t>көрсеткіштері:</a:t>
            </a: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smtClean="0">
                <a:solidFill>
                  <a:srgbClr val="000000"/>
                </a:solidFill>
                <a:latin typeface="Times New Roman" pitchFamily="18" charset="0"/>
                <a:cs typeface="Times New Roman" pitchFamily="18" charset="0"/>
              </a:rPr>
              <a:t>(</a:t>
            </a:r>
            <a:r>
              <a:rPr lang="ru-RU" b="1" spc="-1" dirty="0" err="1" smtClean="0">
                <a:solidFill>
                  <a:srgbClr val="000000"/>
                </a:solidFill>
                <a:latin typeface="Times New Roman" pitchFamily="18" charset="0"/>
                <a:cs typeface="Times New Roman" pitchFamily="18" charset="0"/>
              </a:rPr>
              <a:t>Бөлімнің</a:t>
            </a:r>
            <a:r>
              <a:rPr lang="ru-RU" b="1" spc="-1" dirty="0" smtClean="0">
                <a:solidFill>
                  <a:srgbClr val="000000"/>
                </a:solidFill>
                <a:latin typeface="Times New Roman" pitchFamily="18" charset="0"/>
                <a:cs typeface="Times New Roman" pitchFamily="18" charset="0"/>
              </a:rPr>
              <a:t> штат саны )</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val="3903978865"/>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4123533372"/>
              </p:ext>
            </p:extLst>
          </p:nvPr>
        </p:nvGraphicFramePr>
        <p:xfrm>
          <a:off x="445293" y="4346848"/>
          <a:ext cx="8388448" cy="2286000"/>
        </p:xfrm>
        <a:graphic>
          <a:graphicData uri="http://schemas.openxmlformats.org/drawingml/2006/table">
            <a:tbl>
              <a:tblPr>
                <a:tableStyleId>{21E4AEA4-8DFA-4A89-87EB-49C32662AFE0}</a:tableStyleId>
              </a:tblPr>
              <a:tblGrid>
                <a:gridCol w="3808583">
                  <a:extLst>
                    <a:ext uri="{9D8B030D-6E8A-4147-A177-3AD203B41FA5}">
                      <a16:colId xmlns:a16="http://schemas.microsoft.com/office/drawing/2014/main" val="20000"/>
                    </a:ext>
                  </a:extLst>
                </a:gridCol>
                <a:gridCol w="4579865">
                  <a:extLst>
                    <a:ext uri="{9D8B030D-6E8A-4147-A177-3AD203B41FA5}">
                      <a16:colId xmlns:a16="http://schemas.microsoft.com/office/drawing/2014/main" val="20001"/>
                    </a:ext>
                  </a:extLst>
                </a:gridCol>
              </a:tblGrid>
              <a:tr h="1152128">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r>
                        <a:rPr lang="kk-KZ" sz="1200" u="sng"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әкімінің 10 бірлік және келісімшарт бойынша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уақытылы және сапалы орындалуы. 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14" name="Схема 13"/>
          <p:cNvGraphicFramePr/>
          <p:nvPr>
            <p:extLst>
              <p:ext uri="{D42A27DB-BD31-4B8C-83A1-F6EECF244321}">
                <p14:modId xmlns:p14="http://schemas.microsoft.com/office/powerpoint/2010/main" val="3507882087"/>
              </p:ext>
            </p:extLst>
          </p:nvPr>
        </p:nvGraphicFramePr>
        <p:xfrm>
          <a:off x="317071" y="1195011"/>
          <a:ext cx="3960440" cy="281005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001482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val="3894981177"/>
              </p:ext>
            </p:extLst>
          </p:nvPr>
        </p:nvGraphicFramePr>
        <p:xfrm>
          <a:off x="323528" y="332657"/>
          <a:ext cx="8640960" cy="2969646"/>
        </p:xfrm>
        <a:graphic>
          <a:graphicData uri="http://schemas.openxmlformats.org/drawingml/2006/table">
            <a:tbl>
              <a:tblPr>
                <a:tableStyleId>{21E4AEA4-8DFA-4A89-87EB-49C32662AFE0}</a:tableStyleId>
              </a:tblPr>
              <a:tblGrid>
                <a:gridCol w="3923230">
                  <a:extLst>
                    <a:ext uri="{9D8B030D-6E8A-4147-A177-3AD203B41FA5}">
                      <a16:colId xmlns:a16="http://schemas.microsoft.com/office/drawing/2014/main" val="20000"/>
                    </a:ext>
                  </a:extLst>
                </a:gridCol>
                <a:gridCol w="4717730">
                  <a:extLst>
                    <a:ext uri="{9D8B030D-6E8A-4147-A177-3AD203B41FA5}">
                      <a16:colId xmlns:a16="http://schemas.microsoft.com/office/drawing/2014/main" val="20001"/>
                    </a:ext>
                  </a:extLst>
                </a:gridCol>
              </a:tblGrid>
              <a:tr h="830670">
                <a:tc gridSpan="2">
                  <a:txBody>
                    <a:bodyPr/>
                    <a:lstStyle/>
                    <a:p>
                      <a:pPr marL="135890" algn="ctr">
                        <a:lnSpc>
                          <a:spcPct val="115000"/>
                        </a:lnSpc>
                        <a:spcAft>
                          <a:spcPts val="0"/>
                        </a:spcAft>
                      </a:pPr>
                      <a:r>
                        <a:rPr lang="ru-RU" sz="18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008 «Елді мекендердегі көшелерді жарықтандыру» </a:t>
                      </a:r>
                      <a:endParaRPr lang="ru-RU" sz="20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val="10000"/>
                  </a:ext>
                </a:extLst>
              </a:tr>
              <a:tr h="49305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20955" marR="66040" algn="ctr">
                        <a:lnSpc>
                          <a:spcPct val="115000"/>
                        </a:lnSpc>
                        <a:spcAft>
                          <a:spcPts val="0"/>
                        </a:spcAft>
                      </a:pP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Елді мекендердегі көшелерді жарықтандыру</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1800"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1"/>
                  </a:ext>
                </a:extLst>
              </a:tr>
              <a:tr h="62048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 Қолданыстағы сым желілерінің және электр энергиясын есепке алу құрылғыларының техникалық жағдайын сақтап, олардың техникалық күйіне қойылатын талаптарға сәйкес, электр энергиясын тұтыну режимдерін сақтау.</a:t>
                      </a:r>
                      <a:endParaRPr lang="ru-RU" sz="18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2"/>
                  </a:ext>
                </a:extLst>
              </a:tr>
            </a:tbl>
          </a:graphicData>
        </a:graphic>
      </p:graphicFrame>
      <p:sp>
        <p:nvSpPr>
          <p:cNvPr id="12" name="Нашивка 11"/>
          <p:cNvSpPr/>
          <p:nvPr/>
        </p:nvSpPr>
        <p:spPr>
          <a:xfrm>
            <a:off x="1043608" y="6206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3413393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36512"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p14="http://schemas.microsoft.com/office/powerpoint/2010/main" val="1591002550"/>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367340" y="529457"/>
            <a:ext cx="3672408" cy="113107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sz="1400" b="1" spc="-21" dirty="0" err="1">
                <a:solidFill>
                  <a:srgbClr val="000000"/>
                </a:solidFill>
                <a:latin typeface="Times New Roman" pitchFamily="18" charset="0"/>
                <a:cs typeface="Times New Roman" pitchFamily="18" charset="0"/>
              </a:rPr>
              <a:t>Бюджеттік</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бағдарлама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бойынша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шығыстар</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млн.теңге</a:t>
            </a:r>
            <a:r>
              <a:rPr lang="ru-RU" sz="1400"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860032" y="510221"/>
            <a:ext cx="3672408" cy="153888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spcBef>
                <a:spcPts val="334"/>
              </a:spcBef>
            </a:pPr>
            <a:r>
              <a:rPr lang="kk-KZ" sz="1400" b="1" dirty="0" smtClean="0">
                <a:latin typeface="Times New Roman" pitchFamily="18" charset="0"/>
                <a:cs typeface="Times New Roman" pitchFamily="18" charset="0"/>
              </a:rPr>
              <a:t>Тікелей нәтиже көрсеткіштері:</a:t>
            </a:r>
          </a:p>
          <a:p>
            <a:pPr marL="91440" algn="ctr">
              <a:spcBef>
                <a:spcPts val="334"/>
              </a:spcBef>
            </a:pPr>
            <a:r>
              <a:rPr lang="kk-KZ" sz="1400" dirty="0" smtClean="0">
                <a:latin typeface="Times New Roman" panose="02020603050405020304" pitchFamily="18" charset="0"/>
                <a:cs typeface="Times New Roman" panose="02020603050405020304" pitchFamily="18" charset="0"/>
              </a:rPr>
              <a:t>Ауылдық </a:t>
            </a:r>
            <a:r>
              <a:rPr lang="kk-KZ" sz="1400" dirty="0">
                <a:latin typeface="Times New Roman" panose="02020603050405020304" pitchFamily="18" charset="0"/>
                <a:cs typeface="Times New Roman" panose="02020603050405020304" pitchFamily="18" charset="0"/>
              </a:rPr>
              <a:t>округтің көше жарықтандыру желісін ұсыну және қызмет көрсету</a:t>
            </a:r>
            <a:endParaRPr lang="ru-RU" sz="1400" dirty="0">
              <a:latin typeface="Times New Roman" panose="02020603050405020304" pitchFamily="18" charset="0"/>
              <a:ea typeface="Times New Roman" panose="02020603050405020304" pitchFamily="18" charset="0"/>
              <a:cs typeface="Times New Roman" panose="02020603050405020304"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val="624390701"/>
              </p:ext>
            </p:extLst>
          </p:nvPr>
        </p:nvGraphicFramePr>
        <p:xfrm>
          <a:off x="4716016" y="184482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Таблица 11"/>
          <p:cNvGraphicFramePr>
            <a:graphicFrameLocks noGrp="1"/>
          </p:cNvGraphicFramePr>
          <p:nvPr>
            <p:extLst>
              <p:ext uri="{D42A27DB-BD31-4B8C-83A1-F6EECF244321}">
                <p14:modId xmlns:p14="http://schemas.microsoft.com/office/powerpoint/2010/main" val="3850309838"/>
              </p:ext>
            </p:extLst>
          </p:nvPr>
        </p:nvGraphicFramePr>
        <p:xfrm>
          <a:off x="107504" y="5449641"/>
          <a:ext cx="8928992" cy="954532"/>
        </p:xfrm>
        <a:graphic>
          <a:graphicData uri="http://schemas.openxmlformats.org/drawingml/2006/table">
            <a:tbl>
              <a:tblPr>
                <a:tableStyleId>{21E4AEA4-8DFA-4A89-87EB-49C32662AFE0}</a:tableStyleId>
              </a:tblPr>
              <a:tblGrid>
                <a:gridCol w="4054005">
                  <a:extLst>
                    <a:ext uri="{9D8B030D-6E8A-4147-A177-3AD203B41FA5}">
                      <a16:colId xmlns:a16="http://schemas.microsoft.com/office/drawing/2014/main" val="20000"/>
                    </a:ext>
                  </a:extLst>
                </a:gridCol>
                <a:gridCol w="4874987">
                  <a:extLst>
                    <a:ext uri="{9D8B030D-6E8A-4147-A177-3AD203B41FA5}">
                      <a16:colId xmlns:a16="http://schemas.microsoft.com/office/drawing/2014/main" val="20001"/>
                    </a:ext>
                  </a:extLst>
                </a:gridCol>
              </a:tblGrid>
              <a:tr h="795312">
                <a:tc>
                  <a:txBody>
                    <a:bodyPr/>
                    <a:lstStyle/>
                    <a:p>
                      <a:pPr algn="ctr">
                        <a:lnSpc>
                          <a:spcPct val="115000"/>
                        </a:lnSpc>
                        <a:spcAft>
                          <a:spcPts val="1000"/>
                        </a:spcAft>
                      </a:pPr>
                      <a:r>
                        <a:rPr lang="kk-KZ" sz="1400" b="1" dirty="0" smtClean="0">
                          <a:effectLst/>
                          <a:latin typeface="Times New Roman" pitchFamily="18" charset="0"/>
                          <a:ea typeface="Calibri"/>
                          <a:cs typeface="Times New Roman" pitchFamily="18" charset="0"/>
                        </a:rPr>
                        <a:t>Бюджетт</a:t>
                      </a:r>
                      <a:r>
                        <a:rPr lang="en-US" sz="1400" b="1" dirty="0" smtClean="0">
                          <a:effectLst/>
                          <a:latin typeface="Times New Roman" pitchFamily="18" charset="0"/>
                          <a:ea typeface="Calibri"/>
                          <a:cs typeface="Times New Roman" pitchFamily="18" charset="0"/>
                        </a:rPr>
                        <a:t>i</a:t>
                      </a:r>
                      <a:r>
                        <a:rPr lang="kk-KZ" sz="14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ru-RU" sz="14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kk-KZ" sz="2000" u="none" kern="1200" dirty="0" smtClean="0">
                          <a:solidFill>
                            <a:schemeClr val="dk1"/>
                          </a:solidFill>
                          <a:effectLst/>
                          <a:latin typeface="Times New Roman" panose="02020603050405020304" pitchFamily="18" charset="0"/>
                          <a:ea typeface="+mn-ea"/>
                          <a:cs typeface="Times New Roman" panose="02020603050405020304" pitchFamily="18" charset="0"/>
                        </a:rPr>
                        <a:t>Жандосов ауылдық округінің түнгі жарықтандыруы.</a:t>
                      </a:r>
                      <a:endParaRPr lang="ru-RU" sz="20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79550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val="3045578562"/>
              </p:ext>
            </p:extLst>
          </p:nvPr>
        </p:nvGraphicFramePr>
        <p:xfrm>
          <a:off x="215516" y="1196752"/>
          <a:ext cx="8712968" cy="3005705"/>
        </p:xfrm>
        <a:graphic>
          <a:graphicData uri="http://schemas.openxmlformats.org/drawingml/2006/table">
            <a:tbl>
              <a:tblPr>
                <a:tableStyleId>{21E4AEA4-8DFA-4A89-87EB-49C32662AFE0}</a:tableStyleId>
              </a:tblPr>
              <a:tblGrid>
                <a:gridCol w="3955923">
                  <a:extLst>
                    <a:ext uri="{9D8B030D-6E8A-4147-A177-3AD203B41FA5}">
                      <a16:colId xmlns:a16="http://schemas.microsoft.com/office/drawing/2014/main" val="20000"/>
                    </a:ext>
                  </a:extLst>
                </a:gridCol>
                <a:gridCol w="4757045">
                  <a:extLst>
                    <a:ext uri="{9D8B030D-6E8A-4147-A177-3AD203B41FA5}">
                      <a16:colId xmlns:a16="http://schemas.microsoft.com/office/drawing/2014/main" val="20001"/>
                    </a:ext>
                  </a:extLst>
                </a:gridCol>
              </a:tblGrid>
              <a:tr h="1118439">
                <a:tc gridSpan="2">
                  <a:txBody>
                    <a:bodyPr/>
                    <a:lstStyle/>
                    <a:p>
                      <a:pPr marL="135890" algn="ctr">
                        <a:lnSpc>
                          <a:spcPct val="115000"/>
                        </a:lnSpc>
                        <a:spcAft>
                          <a:spcPts val="0"/>
                        </a:spcAft>
                      </a:pPr>
                      <a:r>
                        <a:rPr lang="ru-RU" sz="2000" b="1" u="sng" dirty="0" smtClean="0">
                          <a:effectLst/>
                          <a:latin typeface="Times New Roman" pitchFamily="18" charset="0"/>
                          <a:cs typeface="Times New Roman" pitchFamily="18" charset="0"/>
                        </a:rPr>
                        <a:t>БЮДЖЕТТІК БАҒДАРЛАМА</a:t>
                      </a:r>
                    </a:p>
                    <a:p>
                      <a:r>
                        <a:rPr lang="kk-KZ" sz="1800" u="sng" kern="1200" dirty="0" smtClean="0">
                          <a:solidFill>
                            <a:schemeClr val="dk1"/>
                          </a:solidFill>
                          <a:effectLst/>
                          <a:latin typeface="+mn-lt"/>
                          <a:ea typeface="+mn-ea"/>
                          <a:cs typeface="+mn-cs"/>
                        </a:rPr>
                        <a:t>                             </a:t>
                      </a:r>
                      <a:r>
                        <a:rPr lang="kk-KZ" sz="2000" b="1" u="sng" kern="1200" dirty="0" smtClean="0">
                          <a:solidFill>
                            <a:schemeClr val="dk1"/>
                          </a:solidFill>
                          <a:effectLst/>
                          <a:latin typeface="Times New Roman" panose="02020603050405020304" pitchFamily="18" charset="0"/>
                          <a:ea typeface="+mn-ea"/>
                          <a:cs typeface="Times New Roman" panose="02020603050405020304" pitchFamily="18" charset="0"/>
                        </a:rPr>
                        <a:t>009 «Елді мекендердің санитариясын қамтамасыз ету»</a:t>
                      </a:r>
                      <a:endParaRPr lang="ru-RU" sz="2000" b="1"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val="10000"/>
                  </a:ext>
                </a:extLst>
              </a:tr>
              <a:tr h="1023158">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Елді мекендердің сантиариясын қамтамасыз ету</a:t>
                      </a:r>
                      <a:r>
                        <a:rPr lang="kk-KZ" sz="1800" b="1"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583606">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Округке қарасты елді мекендердегі санитарлық тазарту жұмыстарын жүргізу</a:t>
                      </a:r>
                      <a:endParaRPr lang="ru-RU" sz="1800" b="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bl>
          </a:graphicData>
        </a:graphic>
      </p:graphicFrame>
      <p:sp>
        <p:nvSpPr>
          <p:cNvPr id="12" name="Нашивка 11"/>
          <p:cNvSpPr/>
          <p:nvPr/>
        </p:nvSpPr>
        <p:spPr>
          <a:xfrm>
            <a:off x="899592" y="15207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003608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p14="http://schemas.microsoft.com/office/powerpoint/2010/main" val="3294473791"/>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251520" y="101217"/>
            <a:ext cx="3672408" cy="121571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шығыстар</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млн.теңге</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572000" y="543645"/>
            <a:ext cx="3816424" cy="96180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lnSpc>
                <a:spcPct val="100000"/>
              </a:lnSpc>
              <a:spcBef>
                <a:spcPts val="334"/>
              </a:spcBef>
            </a:pPr>
            <a:r>
              <a:rPr lang="kk-KZ" dirty="0">
                <a:latin typeface="Times New Roman" panose="02020603050405020304" pitchFamily="18" charset="0"/>
                <a:cs typeface="Times New Roman" panose="02020603050405020304" pitchFamily="18" charset="0"/>
              </a:rPr>
              <a:t>Елді мекендердегі санитариясын қамтамасыз ету</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val="3416123165"/>
              </p:ext>
            </p:extLst>
          </p:nvPr>
        </p:nvGraphicFramePr>
        <p:xfrm>
          <a:off x="4716016" y="1700808"/>
          <a:ext cx="3960440" cy="26642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Таблица 11"/>
          <p:cNvGraphicFramePr>
            <a:graphicFrameLocks noGrp="1"/>
          </p:cNvGraphicFramePr>
          <p:nvPr>
            <p:extLst>
              <p:ext uri="{D42A27DB-BD31-4B8C-83A1-F6EECF244321}">
                <p14:modId xmlns:p14="http://schemas.microsoft.com/office/powerpoint/2010/main" val="4059369805"/>
              </p:ext>
            </p:extLst>
          </p:nvPr>
        </p:nvGraphicFramePr>
        <p:xfrm>
          <a:off x="107504" y="5013175"/>
          <a:ext cx="8928992" cy="1607312"/>
        </p:xfrm>
        <a:graphic>
          <a:graphicData uri="http://schemas.openxmlformats.org/drawingml/2006/table">
            <a:tbl>
              <a:tblPr>
                <a:tableStyleId>{21E4AEA4-8DFA-4A89-87EB-49C32662AFE0}</a:tableStyleId>
              </a:tblPr>
              <a:tblGrid>
                <a:gridCol w="4054005">
                  <a:extLst>
                    <a:ext uri="{9D8B030D-6E8A-4147-A177-3AD203B41FA5}">
                      <a16:colId xmlns:a16="http://schemas.microsoft.com/office/drawing/2014/main" val="20000"/>
                    </a:ext>
                  </a:extLst>
                </a:gridCol>
                <a:gridCol w="4874987">
                  <a:extLst>
                    <a:ext uri="{9D8B030D-6E8A-4147-A177-3AD203B41FA5}">
                      <a16:colId xmlns:a16="http://schemas.microsoft.com/office/drawing/2014/main" val="20001"/>
                    </a:ext>
                  </a:extLst>
                </a:gridCol>
              </a:tblGrid>
              <a:tr h="504056">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Жандосов ауылдық округінің санитарлық жағдайын жақсарту.</a:t>
                      </a:r>
                      <a:endParaRPr lang="ru-RU" sz="1600" b="1" u="none" kern="1200" dirty="0">
                        <a:solidFill>
                          <a:schemeClr val="tx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356523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7584" y="0"/>
            <a:ext cx="9126415" cy="6857999"/>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val="1381467433"/>
              </p:ext>
            </p:extLst>
          </p:nvPr>
        </p:nvGraphicFramePr>
        <p:xfrm>
          <a:off x="0" y="1"/>
          <a:ext cx="9144000" cy="2064295"/>
        </p:xfrm>
        <a:graphic>
          <a:graphicData uri="http://schemas.openxmlformats.org/drawingml/2006/table">
            <a:tbl>
              <a:tblPr>
                <a:tableStyleId>{21E4AEA4-8DFA-4A89-87EB-49C32662AFE0}</a:tableStyleId>
              </a:tblPr>
              <a:tblGrid>
                <a:gridCol w="3131840">
                  <a:extLst>
                    <a:ext uri="{9D8B030D-6E8A-4147-A177-3AD203B41FA5}">
                      <a16:colId xmlns:a16="http://schemas.microsoft.com/office/drawing/2014/main" val="20000"/>
                    </a:ext>
                  </a:extLst>
                </a:gridCol>
                <a:gridCol w="6012160">
                  <a:extLst>
                    <a:ext uri="{9D8B030D-6E8A-4147-A177-3AD203B41FA5}">
                      <a16:colId xmlns:a16="http://schemas.microsoft.com/office/drawing/2014/main" val="20001"/>
                    </a:ext>
                  </a:extLst>
                </a:gridCol>
              </a:tblGrid>
              <a:tr h="692695">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r>
                        <a:rPr lang="kk-KZ" sz="1800" u="none" kern="1200" dirty="0" smtClean="0">
                          <a:solidFill>
                            <a:schemeClr val="dk1"/>
                          </a:solidFill>
                          <a:effectLst/>
                          <a:latin typeface="+mn-lt"/>
                          <a:ea typeface="+mn-ea"/>
                          <a:cs typeface="+mn-cs"/>
                        </a:rPr>
                        <a:t>                                              </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011 «Елді мекендерді абаттандыру және көгалдандыру»</a:t>
                      </a:r>
                      <a:endParaRPr lang="ru-RU" sz="18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val="10000"/>
                  </a:ext>
                </a:extLst>
              </a:tr>
              <a:tr h="47229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Жандосов ауылдық округінің елді мекендерін абаттандыру және көгалдандыру.</a:t>
                      </a:r>
                      <a:endParaRPr lang="ru-RU" sz="16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780494">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Бағдарлама елді мекендерді абаттандыру және көгалдандыруға арналған.</a:t>
                      </a:r>
                      <a:endParaRPr lang="ru-RU" sz="1600" b="1" u="none"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ctr"/>
                      <a:endParaRPr lang="ru-RU" sz="1400" b="1" u="none" kern="1200" dirty="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bl>
          </a:graphicData>
        </a:graphic>
      </p:graphicFrame>
      <p:sp>
        <p:nvSpPr>
          <p:cNvPr id="7" name="Нашивка 6"/>
          <p:cNvSpPr/>
          <p:nvPr/>
        </p:nvSpPr>
        <p:spPr>
          <a:xfrm>
            <a:off x="1907704" y="188640"/>
            <a:ext cx="288032"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2373329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404664"/>
            <a:ext cx="9144000" cy="6084916"/>
          </a:xfrm>
          <a:prstGeom prst="rect">
            <a:avLst/>
          </a:prstGeom>
        </p:spPr>
      </p:pic>
      <p:sp>
        <p:nvSpPr>
          <p:cNvPr id="8" name="Прямоугольник 7"/>
          <p:cNvSpPr/>
          <p:nvPr/>
        </p:nvSpPr>
        <p:spPr>
          <a:xfrm>
            <a:off x="323528" y="548680"/>
            <a:ext cx="3672408" cy="646331"/>
          </a:xfrm>
          <a:prstGeom prst="rect">
            <a:avLst/>
          </a:prstGeom>
        </p:spPr>
        <p:style>
          <a:lnRef idx="0">
            <a:schemeClr val="accent2"/>
          </a:lnRef>
          <a:fillRef idx="1003">
            <a:schemeClr val="dk1"/>
          </a:fillRef>
          <a:effectRef idx="3">
            <a:schemeClr val="accent2"/>
          </a:effectRef>
          <a:fontRef idx="minor">
            <a:schemeClr val="lt1"/>
          </a:fontRef>
        </p:style>
        <p:txBody>
          <a:bodyPr wrap="square">
            <a:spAutoFit/>
          </a:bodyPr>
          <a:lstStyle/>
          <a:p>
            <a:pPr marL="91440" algn="ctr">
              <a:lnSpc>
                <a:spcPct val="100000"/>
              </a:lnSpc>
              <a:spcBef>
                <a:spcPts val="334"/>
              </a:spcBef>
            </a:pPr>
            <a:r>
              <a:rPr lang="ru-RU" b="1" spc="-21" dirty="0" err="1" smtClean="0">
                <a:solidFill>
                  <a:schemeClr val="bg1"/>
                </a:solidFill>
                <a:latin typeface="Times New Roman" pitchFamily="18" charset="0"/>
                <a:cs typeface="Times New Roman" pitchFamily="18" charset="0"/>
              </a:rPr>
              <a:t>Бюджеттік</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бағдарлама бойынша</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шығыстар (млн.теңге</a:t>
            </a:r>
            <a:r>
              <a:rPr lang="ru-RU" b="1" spc="-21" dirty="0" smtClean="0">
                <a:solidFill>
                  <a:schemeClr val="bg1"/>
                </a:solidFill>
                <a:latin typeface="Times New Roman" pitchFamily="18" charset="0"/>
                <a:cs typeface="Times New Roman" pitchFamily="18" charset="0"/>
              </a:rPr>
              <a:t>)</a:t>
            </a:r>
            <a:endParaRPr lang="ru-RU" b="1" spc="-21" dirty="0">
              <a:solidFill>
                <a:schemeClr val="bg1"/>
              </a:solidFill>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val="1260695166"/>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Прямоугольник 9"/>
          <p:cNvSpPr/>
          <p:nvPr/>
        </p:nvSpPr>
        <p:spPr>
          <a:xfrm>
            <a:off x="5073218" y="361327"/>
            <a:ext cx="3744416" cy="1146468"/>
          </a:xfrm>
          <a:prstGeom prst="rect">
            <a:avLst/>
          </a:prstGeom>
        </p:spPr>
        <p:style>
          <a:lnRef idx="0">
            <a:schemeClr val="accent2"/>
          </a:lnRef>
          <a:fillRef idx="1003">
            <a:schemeClr val="dk2"/>
          </a:fillRef>
          <a:effectRef idx="3">
            <a:schemeClr val="accent2"/>
          </a:effectRef>
          <a:fontRef idx="minor">
            <a:schemeClr val="lt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spcBef>
                <a:spcPts val="334"/>
              </a:spcBef>
            </a:pPr>
            <a:r>
              <a:rPr lang="kk-KZ" sz="1600" dirty="0" smtClean="0">
                <a:solidFill>
                  <a:schemeClr val="bg1"/>
                </a:solidFill>
                <a:latin typeface="Times New Roman" panose="02020603050405020304" pitchFamily="18" charset="0"/>
                <a:cs typeface="Times New Roman" panose="02020603050405020304" pitchFamily="18" charset="0"/>
              </a:rPr>
              <a:t>Жандосов </a:t>
            </a:r>
            <a:r>
              <a:rPr lang="kk-KZ" sz="1600" dirty="0">
                <a:solidFill>
                  <a:schemeClr val="bg1"/>
                </a:solidFill>
                <a:latin typeface="Times New Roman" panose="02020603050405020304" pitchFamily="18" charset="0"/>
                <a:cs typeface="Times New Roman" panose="02020603050405020304" pitchFamily="18" charset="0"/>
              </a:rPr>
              <a:t>ауылдық округіндегі елді мекендерді абаттандыру және көгалдандыру жұмыстары</a:t>
            </a:r>
            <a:endParaRPr lang="kk-KZ" sz="1600" b="1" dirty="0" smtClean="0">
              <a:solidFill>
                <a:schemeClr val="bg1"/>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val="1229087848"/>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1956197698"/>
              </p:ext>
            </p:extLst>
          </p:nvPr>
        </p:nvGraphicFramePr>
        <p:xfrm>
          <a:off x="417354" y="4509120"/>
          <a:ext cx="8388448" cy="1607312"/>
        </p:xfrm>
        <a:graphic>
          <a:graphicData uri="http://schemas.openxmlformats.org/drawingml/2006/table">
            <a:tbl>
              <a:tblPr>
                <a:tableStyleId>{21E4AEA4-8DFA-4A89-87EB-49C32662AFE0}</a:tableStyleId>
              </a:tblPr>
              <a:tblGrid>
                <a:gridCol w="4226654">
                  <a:extLst>
                    <a:ext uri="{9D8B030D-6E8A-4147-A177-3AD203B41FA5}">
                      <a16:colId xmlns:a16="http://schemas.microsoft.com/office/drawing/2014/main" val="20000"/>
                    </a:ext>
                  </a:extLst>
                </a:gridCol>
                <a:gridCol w="4161794">
                  <a:extLst>
                    <a:ext uri="{9D8B030D-6E8A-4147-A177-3AD203B41FA5}">
                      <a16:colId xmlns:a16="http://schemas.microsoft.com/office/drawing/2014/main" val="20001"/>
                    </a:ext>
                  </a:extLst>
                </a:gridCol>
              </a:tblGrid>
              <a:tr h="1152128">
                <a:tc>
                  <a:txBody>
                    <a:bodyPr/>
                    <a:lstStyle/>
                    <a:p>
                      <a:pPr algn="ctr">
                        <a:lnSpc>
                          <a:spcPct val="115000"/>
                        </a:lnSpc>
                        <a:spcAft>
                          <a:spcPts val="1000"/>
                        </a:spcAft>
                      </a:pPr>
                      <a:r>
                        <a:rPr lang="kk-KZ" sz="1800" b="1" dirty="0" smtClean="0">
                          <a:solidFill>
                            <a:schemeClr val="bg1"/>
                          </a:solidFill>
                          <a:effectLst/>
                          <a:latin typeface="Times New Roman" pitchFamily="18" charset="0"/>
                          <a:ea typeface="Calibri"/>
                          <a:cs typeface="Times New Roman" pitchFamily="18" charset="0"/>
                        </a:rPr>
                        <a:t>Бюджетт</a:t>
                      </a:r>
                      <a:r>
                        <a:rPr lang="en-US" sz="1800" b="1" dirty="0" err="1" smtClean="0">
                          <a:solidFill>
                            <a:schemeClr val="bg1"/>
                          </a:solidFill>
                          <a:effectLst/>
                          <a:latin typeface="Times New Roman" pitchFamily="18" charset="0"/>
                          <a:ea typeface="Calibri"/>
                          <a:cs typeface="Times New Roman" pitchFamily="18" charset="0"/>
                        </a:rPr>
                        <a:t>i</a:t>
                      </a:r>
                      <a:r>
                        <a:rPr lang="kk-KZ" sz="1800" b="1" dirty="0" smtClean="0">
                          <a:solidFill>
                            <a:schemeClr val="bg1"/>
                          </a:solidFill>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ctr"/>
                      <a:r>
                        <a:rPr lang="ru-RU" sz="1800" kern="1200" dirty="0" smtClean="0">
                          <a:solidFill>
                            <a:schemeClr val="dk1"/>
                          </a:solidFill>
                          <a:effectLst/>
                          <a:latin typeface="+mn-lt"/>
                          <a:ea typeface="+mn-ea"/>
                          <a:cs typeface="+mn-cs"/>
                        </a:rPr>
                        <a:t> </a:t>
                      </a:r>
                      <a:r>
                        <a:rPr lang="kk-KZ" sz="1600" b="1" u="sng" kern="1200" dirty="0" smtClean="0">
                          <a:solidFill>
                            <a:schemeClr val="bg1"/>
                          </a:solidFill>
                          <a:effectLst/>
                          <a:latin typeface="Times New Roman" panose="02020603050405020304" pitchFamily="18" charset="0"/>
                          <a:ea typeface="+mn-ea"/>
                          <a:cs typeface="Times New Roman" panose="02020603050405020304" pitchFamily="18" charset="0"/>
                        </a:rPr>
                        <a:t>Жандосов ауылдық округінің сыртқы көрінісін жақсарту.</a:t>
                      </a:r>
                      <a:endParaRPr lang="ru-RU" sz="1600" b="1" kern="1200" dirty="0" smtClean="0">
                        <a:solidFill>
                          <a:schemeClr val="bg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001482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nvPr>
        </p:nvGraphicFramePr>
        <p:xfrm>
          <a:off x="2043" y="23052"/>
          <a:ext cx="9144000" cy="3175772"/>
        </p:xfrm>
        <a:graphic>
          <a:graphicData uri="http://schemas.openxmlformats.org/drawingml/2006/table">
            <a:tbl>
              <a:tblPr>
                <a:tableStyleId>{21E4AEA4-8DFA-4A89-87EB-49C32662AFE0}</a:tableStyleId>
              </a:tblPr>
              <a:tblGrid>
                <a:gridCol w="4151623">
                  <a:extLst>
                    <a:ext uri="{9D8B030D-6E8A-4147-A177-3AD203B41FA5}">
                      <a16:colId xmlns:a16="http://schemas.microsoft.com/office/drawing/2014/main" val="20000"/>
                    </a:ext>
                  </a:extLst>
                </a:gridCol>
                <a:gridCol w="4992377">
                  <a:extLst>
                    <a:ext uri="{9D8B030D-6E8A-4147-A177-3AD203B41FA5}">
                      <a16:colId xmlns:a16="http://schemas.microsoft.com/office/drawing/2014/main"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043 «Бюджеттік алымдар»</a:t>
                      </a: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20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Аудандық бюджетке бюджеттік қаражатты ай сайын уақытылы аудару</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Қарасай ауданы мәслихатының бюджет туралы шешімі бойынша бюджетте бекітілген және «Жалпы трансферттер туралы»  Қазақстан Республикасының Заңымен көзделген бюджеттік қаражаттың аудандық бюджетке аударылуы бекітілген.</a:t>
                      </a: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4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val="10002"/>
                  </a:ext>
                </a:extLst>
              </a:tr>
            </a:tbl>
          </a:graphicData>
        </a:graphic>
      </p:graphicFrame>
      <p:sp>
        <p:nvSpPr>
          <p:cNvPr id="12" name="Нашивка 11"/>
          <p:cNvSpPr/>
          <p:nvPr/>
        </p:nvSpPr>
        <p:spPr>
          <a:xfrm>
            <a:off x="2411760" y="404664"/>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1709055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val="4085647989"/>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10002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a:t>
            </a:r>
            <a:r>
              <a:rPr lang="kk-KZ" b="1" dirty="0">
                <a:latin typeface="Times New Roman" panose="02020603050405020304" pitchFamily="18" charset="0"/>
                <a:cs typeface="Times New Roman" panose="02020603050405020304" pitchFamily="18" charset="0"/>
              </a:rPr>
              <a:t>бюджетке төлемдердің </a:t>
            </a:r>
            <a:r>
              <a:rPr lang="kk-KZ" b="1" dirty="0" smtClean="0">
                <a:latin typeface="Times New Roman" panose="02020603050405020304" pitchFamily="18" charset="0"/>
                <a:cs typeface="Times New Roman" panose="02020603050405020304" pitchFamily="18" charset="0"/>
              </a:rPr>
              <a:t>саны</a:t>
            </a:r>
          </a:p>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val="54462160"/>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 name="Таблица 1"/>
          <p:cNvGraphicFramePr>
            <a:graphicFrameLocks noGrp="1"/>
          </p:cNvGraphicFramePr>
          <p:nvPr>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a16="http://schemas.microsoft.com/office/drawing/2014/main" val="20000"/>
                    </a:ext>
                  </a:extLst>
                </a:gridCol>
                <a:gridCol w="5385930">
                  <a:extLst>
                    <a:ext uri="{9D8B030D-6E8A-4147-A177-3AD203B41FA5}">
                      <a16:colId xmlns:a16="http://schemas.microsoft.com/office/drawing/2014/main"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c>
                  <a:txBody>
                    <a:bodyPr/>
                    <a:lstStyle/>
                    <a:p>
                      <a:pPr algn="ct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Уақытылы дайындалған төлем құжаттары, сондай ақ бюджеттік аударымдар.</a:t>
                      </a:r>
                      <a:endParaRPr lang="ru-RU" sz="20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555431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0" y="0"/>
            <a:ext cx="9144000" cy="6525344"/>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755576" y="548680"/>
            <a:ext cx="7560840" cy="3096344"/>
          </a:xfrm>
          <a:prstGeom prst="rect">
            <a:avLst/>
          </a:prstGeom>
          <a:noFill/>
          <a:ln w="9525">
            <a:noFill/>
            <a:miter lim="800000"/>
            <a:headEnd/>
            <a:tailEnd/>
          </a:ln>
        </p:spPr>
      </p:pic>
      <p:sp>
        <p:nvSpPr>
          <p:cNvPr id="2" name="Заголовок 1"/>
          <p:cNvSpPr>
            <a:spLocks noGrp="1"/>
          </p:cNvSpPr>
          <p:nvPr>
            <p:ph type="title"/>
          </p:nvPr>
        </p:nvSpPr>
        <p:spPr>
          <a:xfrm>
            <a:off x="0" y="0"/>
            <a:ext cx="9144000" cy="692696"/>
          </a:xfrm>
        </p:spPr>
        <p:style>
          <a:lnRef idx="1">
            <a:schemeClr val="accent3"/>
          </a:lnRef>
          <a:fillRef idx="2">
            <a:schemeClr val="accent3"/>
          </a:fillRef>
          <a:effectRef idx="1">
            <a:schemeClr val="accent3"/>
          </a:effectRef>
          <a:fontRef idx="minor">
            <a:schemeClr val="dk1"/>
          </a:fontRef>
        </p:style>
        <p:txBody>
          <a:bodyPr>
            <a:noAutofit/>
          </a:bodyPr>
          <a:lstStyle/>
          <a:p>
            <a:r>
              <a:rPr lang="ru-RU" sz="1400" dirty="0" err="1" smtClean="0">
                <a:solidFill>
                  <a:schemeClr val="tx1"/>
                </a:solidFill>
                <a:latin typeface="Times New Roman" pitchFamily="18" charset="0"/>
                <a:cs typeface="Times New Roman" pitchFamily="18" charset="0"/>
              </a:rPr>
              <a:t>Айлық есептік</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 (бұдан әрі </a:t>
            </a:r>
            <a:r>
              <a:rPr lang="ru-RU" sz="1400" dirty="0" smtClean="0">
                <a:solidFill>
                  <a:schemeClr val="tx1"/>
                </a:solidFill>
                <a:latin typeface="Times New Roman" pitchFamily="18" charset="0"/>
                <a:cs typeface="Times New Roman" pitchFamily="18" charset="0"/>
              </a:rPr>
              <a:t>— АЕК) - </a:t>
            </a:r>
            <a:r>
              <a:rPr lang="ru-RU" sz="1400" dirty="0" err="1" smtClean="0">
                <a:solidFill>
                  <a:schemeClr val="tx1"/>
                </a:solidFill>
                <a:latin typeface="Times New Roman" pitchFamily="18" charset="0"/>
                <a:cs typeface="Times New Roman" pitchFamily="18" charset="0"/>
              </a:rPr>
              <a:t>Қазақстанда зейнетақыларды</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жәрдемақыларды және өзге </a:t>
            </a:r>
            <a:r>
              <a:rPr lang="ru-RU" sz="1400" dirty="0" smtClean="0">
                <a:solidFill>
                  <a:schemeClr val="tx1"/>
                </a:solidFill>
                <a:latin typeface="Times New Roman" pitchFamily="18" charset="0"/>
                <a:cs typeface="Times New Roman" pitchFamily="18" charset="0"/>
              </a:rPr>
              <a:t>де </a:t>
            </a:r>
            <a:r>
              <a:rPr lang="ru-RU" sz="1400" dirty="0" err="1" smtClean="0">
                <a:solidFill>
                  <a:schemeClr val="tx1"/>
                </a:solidFill>
                <a:latin typeface="Times New Roman" pitchFamily="18" charset="0"/>
                <a:cs typeface="Times New Roman" pitchFamily="18" charset="0"/>
              </a:rPr>
              <a:t>әлеуметтік 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сондай-ақ айыппұл санкцияларын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қолдану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салықтарды және Қазақстан Республикасының заңнамасына сәйкес басқа </a:t>
            </a:r>
            <a:r>
              <a:rPr lang="ru-RU" sz="1400" dirty="0" smtClean="0">
                <a:solidFill>
                  <a:schemeClr val="tx1"/>
                </a:solidFill>
                <a:latin typeface="Times New Roman" pitchFamily="18" charset="0"/>
                <a:cs typeface="Times New Roman" pitchFamily="18" charset="0"/>
              </a:rPr>
              <a:t>да </a:t>
            </a:r>
            <a:r>
              <a:rPr lang="ru-RU" sz="1400" dirty="0" err="1" smtClean="0">
                <a:solidFill>
                  <a:schemeClr val="tx1"/>
                </a:solidFill>
                <a:latin typeface="Times New Roman" pitchFamily="18" charset="0"/>
                <a:cs typeface="Times New Roman" pitchFamily="18" charset="0"/>
              </a:rPr>
              <a:t>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 пайдаланылатын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a:t>
            </a:r>
            <a:r>
              <a:rPr lang="ru-RU" sz="1400" dirty="0" smtClean="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449619595"/>
              </p:ext>
            </p:extLst>
          </p:nvPr>
        </p:nvGraphicFramePr>
        <p:xfrm>
          <a:off x="0" y="3343081"/>
          <a:ext cx="9143999" cy="3456083"/>
        </p:xfrm>
        <a:graphic>
          <a:graphicData uri="http://schemas.openxmlformats.org/drawingml/2006/table">
            <a:tbl>
              <a:tblPr firstRow="1" bandRow="1">
                <a:tableStyleId>{5C22544A-7EE6-4342-B048-85BDC9FD1C3A}</a:tableStyleId>
              </a:tblPr>
              <a:tblGrid>
                <a:gridCol w="331529">
                  <a:extLst>
                    <a:ext uri="{9D8B030D-6E8A-4147-A177-3AD203B41FA5}">
                      <a16:colId xmlns:a16="http://schemas.microsoft.com/office/drawing/2014/main" val="20000"/>
                    </a:ext>
                  </a:extLst>
                </a:gridCol>
                <a:gridCol w="5051631">
                  <a:extLst>
                    <a:ext uri="{9D8B030D-6E8A-4147-A177-3AD203B41FA5}">
                      <a16:colId xmlns:a16="http://schemas.microsoft.com/office/drawing/2014/main" val="20001"/>
                    </a:ext>
                  </a:extLst>
                </a:gridCol>
                <a:gridCol w="884903">
                  <a:extLst>
                    <a:ext uri="{9D8B030D-6E8A-4147-A177-3AD203B41FA5}">
                      <a16:colId xmlns:a16="http://schemas.microsoft.com/office/drawing/2014/main" val="20002"/>
                    </a:ext>
                  </a:extLst>
                </a:gridCol>
                <a:gridCol w="1252772">
                  <a:extLst>
                    <a:ext uri="{9D8B030D-6E8A-4147-A177-3AD203B41FA5}">
                      <a16:colId xmlns:a16="http://schemas.microsoft.com/office/drawing/2014/main" val="20003"/>
                    </a:ext>
                  </a:extLst>
                </a:gridCol>
                <a:gridCol w="731573">
                  <a:extLst>
                    <a:ext uri="{9D8B030D-6E8A-4147-A177-3AD203B41FA5}">
                      <a16:colId xmlns:a16="http://schemas.microsoft.com/office/drawing/2014/main" val="20004"/>
                    </a:ext>
                  </a:extLst>
                </a:gridCol>
                <a:gridCol w="891591">
                  <a:extLst>
                    <a:ext uri="{9D8B030D-6E8A-4147-A177-3AD203B41FA5}">
                      <a16:colId xmlns:a16="http://schemas.microsoft.com/office/drawing/2014/main" val="20005"/>
                    </a:ext>
                  </a:extLst>
                </a:gridCol>
              </a:tblGrid>
              <a:tr h="514522">
                <a:tc rowSpan="2">
                  <a:txBody>
                    <a:bodyPr/>
                    <a:lstStyle/>
                    <a:p>
                      <a:r>
                        <a:rPr lang="kk-KZ"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rowSpan="2">
                  <a:txBody>
                    <a:bodyPr/>
                    <a:lstStyle/>
                    <a:p>
                      <a:pPr algn="ctr"/>
                      <a:r>
                        <a:rPr lang="ru-RU" sz="1400" b="1" dirty="0" err="1" smtClean="0">
                          <a:solidFill>
                            <a:schemeClr val="tx1"/>
                          </a:solidFill>
                          <a:latin typeface="Times New Roman" pitchFamily="18" charset="0"/>
                          <a:cs typeface="Times New Roman" pitchFamily="18" charset="0"/>
                        </a:rPr>
                        <a:t>Ең төменгі есептік</a:t>
                      </a:r>
                      <a:r>
                        <a:rPr lang="ru-RU" sz="1400" b="1" dirty="0" smtClean="0">
                          <a:solidFill>
                            <a:schemeClr val="tx1"/>
                          </a:solidFill>
                          <a:latin typeface="Times New Roman" pitchFamily="18" charset="0"/>
                          <a:cs typeface="Times New Roman" pitchFamily="18" charset="0"/>
                        </a:rPr>
                        <a:t> </a:t>
                      </a:r>
                      <a:r>
                        <a:rPr lang="ru-RU" sz="1400" b="1" dirty="0" err="1" smtClean="0">
                          <a:solidFill>
                            <a:schemeClr val="tx1"/>
                          </a:solidFill>
                          <a:latin typeface="Times New Roman" pitchFamily="18" charset="0"/>
                          <a:cs typeface="Times New Roman" pitchFamily="18" charset="0"/>
                        </a:rPr>
                        <a:t>көрсеткіштер (теңге</a:t>
                      </a:r>
                      <a:r>
                        <a:rPr lang="ru-RU"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Есепті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Ағымдағы жыл</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gridSpan="2">
                  <a:txBody>
                    <a:bodyPr/>
                    <a:lstStyle/>
                    <a:p>
                      <a:r>
                        <a:rPr lang="kk-KZ" sz="1400" b="1" dirty="0" smtClean="0">
                          <a:solidFill>
                            <a:schemeClr val="tx1"/>
                          </a:solidFill>
                          <a:latin typeface="Times New Roman" pitchFamily="18" charset="0"/>
                          <a:cs typeface="Times New Roman" pitchFamily="18" charset="0"/>
                        </a:rPr>
                        <a:t>Жоспарлы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hMerge="1">
                  <a:txBody>
                    <a:bodyPr/>
                    <a:lstStyle/>
                    <a:p>
                      <a:endParaRPr lang="ru-RU" dirty="0"/>
                    </a:p>
                  </a:txBody>
                  <a:tcPr/>
                </a:tc>
                <a:extLst>
                  <a:ext uri="{0D108BD9-81ED-4DB2-BD59-A6C34878D82A}">
                    <a16:rowId xmlns:a16="http://schemas.microsoft.com/office/drawing/2014/main" val="10000"/>
                  </a:ext>
                </a:extLst>
              </a:tr>
              <a:tr h="215831">
                <a:tc vMerge="1">
                  <a:txBody>
                    <a:bodyPr/>
                    <a:lstStyle/>
                    <a:p>
                      <a:endParaRPr lang="ru-RU" dirty="0"/>
                    </a:p>
                  </a:txBody>
                  <a:tcPr/>
                </a:tc>
                <a:tc vMerge="1">
                  <a:txBody>
                    <a:bodyPr/>
                    <a:lstStyle/>
                    <a:p>
                      <a:endParaRPr lang="ru-RU" dirty="0"/>
                    </a:p>
                  </a:txBody>
                  <a:tcPr/>
                </a:tc>
                <a:tc>
                  <a:txBody>
                    <a:bodyPr/>
                    <a:lstStyle/>
                    <a:p>
                      <a:pPr algn="ctr"/>
                      <a:r>
                        <a:rPr lang="kk-KZ" sz="1400" b="1" dirty="0" smtClean="0">
                          <a:latin typeface="Times New Roman" pitchFamily="18" charset="0"/>
                          <a:cs typeface="Times New Roman" pitchFamily="18" charset="0"/>
                        </a:rPr>
                        <a:t>2025ж.</a:t>
                      </a:r>
                      <a:endParaRPr lang="ru-RU" sz="14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400" b="1" dirty="0" smtClean="0">
                          <a:latin typeface="Times New Roman" pitchFamily="18" charset="0"/>
                          <a:cs typeface="Times New Roman" pitchFamily="18" charset="0"/>
                        </a:rPr>
                        <a:t>2026ж.</a:t>
                      </a:r>
                      <a:endParaRPr lang="ru-RU" sz="14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400" b="1" dirty="0" smtClean="0">
                          <a:latin typeface="Times New Roman" pitchFamily="18" charset="0"/>
                          <a:cs typeface="Times New Roman" pitchFamily="18" charset="0"/>
                        </a:rPr>
                        <a:t>2027ж.</a:t>
                      </a:r>
                      <a:endParaRPr lang="ru-RU" sz="14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400" b="1" dirty="0" smtClean="0">
                          <a:latin typeface="Times New Roman" pitchFamily="18" charset="0"/>
                          <a:cs typeface="Times New Roman" pitchFamily="18" charset="0"/>
                        </a:rPr>
                        <a:t>2028ж.</a:t>
                      </a:r>
                      <a:endParaRPr lang="ru-RU" sz="14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extLst>
                  <a:ext uri="{0D108BD9-81ED-4DB2-BD59-A6C34878D82A}">
                    <a16:rowId xmlns:a16="http://schemas.microsoft.com/office/drawing/2014/main" val="10001"/>
                  </a:ext>
                </a:extLst>
              </a:tr>
              <a:tr h="938246">
                <a:tc>
                  <a:txBody>
                    <a:bodyPr/>
                    <a:lstStyle/>
                    <a:p>
                      <a:r>
                        <a:rPr lang="kk-KZ" sz="1400" dirty="0" smtClean="0">
                          <a:latin typeface="Times New Roman" pitchFamily="18" charset="0"/>
                          <a:cs typeface="Times New Roman" pitchFamily="18" charset="0"/>
                        </a:rPr>
                        <a:t>1</a:t>
                      </a:r>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i="0" kern="1200" dirty="0" err="1" smtClean="0">
                          <a:solidFill>
                            <a:schemeClr val="dk1"/>
                          </a:solidFill>
                          <a:latin typeface="Times New Roman" pitchFamily="18" charset="0"/>
                          <a:ea typeface="+mn-ea"/>
                          <a:cs typeface="Times New Roman" pitchFamily="18" charset="0"/>
                        </a:rPr>
                        <a:t>Қазақстан Республикасының заңнамасына сәйкес жәрдемақыларды және өзге </a:t>
                      </a:r>
                      <a:r>
                        <a:rPr lang="ru-RU" sz="1400" b="0" i="0" kern="1200" dirty="0" smtClean="0">
                          <a:solidFill>
                            <a:schemeClr val="dk1"/>
                          </a:solidFill>
                          <a:latin typeface="Times New Roman" pitchFamily="18" charset="0"/>
                          <a:ea typeface="+mn-ea"/>
                          <a:cs typeface="Times New Roman" pitchFamily="18" charset="0"/>
                        </a:rPr>
                        <a:t>де </a:t>
                      </a:r>
                      <a:r>
                        <a:rPr lang="ru-RU" sz="1400" b="0" i="0" kern="1200" dirty="0" err="1" smtClean="0">
                          <a:solidFill>
                            <a:schemeClr val="dk1"/>
                          </a:solidFill>
                          <a:latin typeface="Times New Roman" pitchFamily="18" charset="0"/>
                          <a:ea typeface="+mn-ea"/>
                          <a:cs typeface="Times New Roman" pitchFamily="18" charset="0"/>
                        </a:rPr>
                        <a:t>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сондай-ақ айыппұл санкцияларын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салықтар </a:t>
                      </a:r>
                      <a:r>
                        <a:rPr lang="ru-RU" sz="1400" b="0" i="0" kern="1200" dirty="0" smtClean="0">
                          <a:solidFill>
                            <a:schemeClr val="dk1"/>
                          </a:solidFill>
                          <a:latin typeface="Times New Roman" pitchFamily="18" charset="0"/>
                          <a:ea typeface="+mn-ea"/>
                          <a:cs typeface="Times New Roman" pitchFamily="18" charset="0"/>
                        </a:rPr>
                        <a:t>мен </a:t>
                      </a:r>
                      <a:r>
                        <a:rPr lang="ru-RU" sz="1400" b="0" i="0" kern="1200" dirty="0" err="1" smtClean="0">
                          <a:solidFill>
                            <a:schemeClr val="dk1"/>
                          </a:solidFill>
                          <a:latin typeface="Times New Roman" pitchFamily="18" charset="0"/>
                          <a:ea typeface="+mn-ea"/>
                          <a:cs typeface="Times New Roman" pitchFamily="18" charset="0"/>
                        </a:rPr>
                        <a:t>басқа </a:t>
                      </a:r>
                      <a:r>
                        <a:rPr lang="ru-RU" sz="1400" b="0" i="0" kern="1200" dirty="0" smtClean="0">
                          <a:solidFill>
                            <a:schemeClr val="dk1"/>
                          </a:solidFill>
                          <a:latin typeface="Times New Roman" pitchFamily="18" charset="0"/>
                          <a:ea typeface="+mn-ea"/>
                          <a:cs typeface="Times New Roman" pitchFamily="18" charset="0"/>
                        </a:rPr>
                        <a:t>да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қолдану 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айлық есепт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көрсетк</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ш</a:t>
                      </a:r>
                      <a:r>
                        <a:rPr lang="ru-RU" sz="1400" b="0" i="0" kern="1200" dirty="0" smtClean="0">
                          <a:solidFill>
                            <a:schemeClr val="dk1"/>
                          </a:solidFill>
                          <a:latin typeface="Times New Roman" pitchFamily="18" charset="0"/>
                          <a:ea typeface="+mn-ea"/>
                          <a:cs typeface="Times New Roman" pitchFamily="18" charset="0"/>
                        </a:rPr>
                        <a:t> (АЕК)</a:t>
                      </a:r>
                    </a:p>
                  </a:txBody>
                  <a:tcPr/>
                </a:tc>
                <a:tc>
                  <a:txBody>
                    <a:bodyPr/>
                    <a:lstStyle/>
                    <a:p>
                      <a:pPr algn="ctr"/>
                      <a:r>
                        <a:rPr lang="ru-RU" sz="1200" dirty="0" smtClean="0">
                          <a:latin typeface="Times New Roman" pitchFamily="18" charset="0"/>
                          <a:cs typeface="Times New Roman" pitchFamily="18" charset="0"/>
                        </a:rPr>
                        <a:t>3932</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4325</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4355</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4882</a:t>
                      </a:r>
                      <a:endParaRPr lang="ru-RU" sz="12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363636">
                <a:tc>
                  <a:txBody>
                    <a:bodyPr/>
                    <a:lstStyle/>
                    <a:p>
                      <a:r>
                        <a:rPr lang="kk-KZ" sz="1400" dirty="0" smtClean="0">
                          <a:latin typeface="Times New Roman" pitchFamily="18" charset="0"/>
                          <a:cs typeface="Times New Roman" pitchFamily="18" charset="0"/>
                        </a:rPr>
                        <a:t>2</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Жалақының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ЖТМ)</a:t>
                      </a:r>
                      <a:endParaRPr lang="ru-RU" sz="14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363636">
                <a:tc>
                  <a:txBody>
                    <a:bodyPr/>
                    <a:lstStyle/>
                    <a:p>
                      <a:r>
                        <a:rPr lang="kk-KZ" sz="1400" dirty="0" smtClean="0">
                          <a:latin typeface="Times New Roman" pitchFamily="18" charset="0"/>
                          <a:cs typeface="Times New Roman" pitchFamily="18" charset="0"/>
                        </a:rPr>
                        <a:t>3</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Мемлекетт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базалық зейнетақы төлем</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МБЗ)</a:t>
                      </a:r>
                      <a:endParaRPr lang="ru-RU" sz="14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32360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35596</a:t>
                      </a:r>
                      <a:endParaRPr lang="ru-RU" sz="1200" dirty="0">
                        <a:latin typeface="Times New Roman" pitchFamily="18" charset="0"/>
                        <a:cs typeface="Times New Roman" pitchFamily="18" charset="0"/>
                      </a:endParaRPr>
                    </a:p>
                  </a:txBody>
                  <a:tcPr/>
                </a:tc>
                <a:tc>
                  <a:txBody>
                    <a:bodyPr/>
                    <a:lstStyle/>
                    <a:p>
                      <a:pPr algn="ctr">
                        <a:lnSpc>
                          <a:spcPct val="115000"/>
                        </a:lnSpc>
                        <a:spcAft>
                          <a:spcPts val="1000"/>
                        </a:spcAft>
                      </a:pPr>
                      <a:r>
                        <a:rPr lang="kk-KZ" sz="1200" kern="1200" dirty="0" smtClean="0">
                          <a:solidFill>
                            <a:schemeClr val="dk1"/>
                          </a:solidFill>
                          <a:latin typeface="Times New Roman" pitchFamily="18" charset="0"/>
                          <a:ea typeface="+mn-ea"/>
                          <a:cs typeface="Times New Roman" pitchFamily="18" charset="0"/>
                        </a:rPr>
                        <a:t>35596</a:t>
                      </a:r>
                      <a:endParaRPr lang="ru-RU" sz="1200" kern="1200" dirty="0" smtClean="0">
                        <a:solidFill>
                          <a:schemeClr val="dk1"/>
                        </a:solidFill>
                        <a:latin typeface="Times New Roman" pitchFamily="18" charset="0"/>
                        <a:ea typeface="+mn-ea"/>
                        <a:cs typeface="Times New Roman" pitchFamily="18" charset="0"/>
                      </a:endParaRPr>
                    </a:p>
                  </a:txBody>
                  <a:tcPr marL="9525" marR="9525" marT="9525" marB="9525" anchor="ctr"/>
                </a:tc>
                <a:tc>
                  <a:txBody>
                    <a:bodyPr/>
                    <a:lstStyle/>
                    <a:p>
                      <a:pPr algn="ctr">
                        <a:lnSpc>
                          <a:spcPct val="115000"/>
                        </a:lnSpc>
                        <a:spcAft>
                          <a:spcPts val="1000"/>
                        </a:spcAft>
                      </a:pPr>
                      <a:r>
                        <a:rPr lang="kk-KZ" sz="1200" kern="1200" dirty="0" smtClean="0">
                          <a:solidFill>
                            <a:schemeClr val="dk1"/>
                          </a:solidFill>
                          <a:latin typeface="Times New Roman" pitchFamily="18" charset="0"/>
                          <a:ea typeface="+mn-ea"/>
                          <a:cs typeface="Times New Roman" pitchFamily="18" charset="0"/>
                        </a:rPr>
                        <a:t>35596</a:t>
                      </a:r>
                      <a:endParaRPr lang="ru-RU" sz="1200" kern="1200" dirty="0" smtClean="0">
                        <a:solidFill>
                          <a:schemeClr val="dk1"/>
                        </a:solidFill>
                        <a:latin typeface="Times New Roman" pitchFamily="18" charset="0"/>
                        <a:ea typeface="+mn-ea"/>
                        <a:cs typeface="Times New Roman" pitchFamily="18" charset="0"/>
                      </a:endParaRPr>
                    </a:p>
                  </a:txBody>
                  <a:tcPr marL="9525" marR="9525" marT="9525" marB="9525" anchor="ctr"/>
                </a:tc>
                <a:extLst>
                  <a:ext uri="{0D108BD9-81ED-4DB2-BD59-A6C34878D82A}">
                    <a16:rowId xmlns:a16="http://schemas.microsoft.com/office/drawing/2014/main" val="10004"/>
                  </a:ext>
                </a:extLst>
              </a:tr>
              <a:tr h="442811">
                <a:tc>
                  <a:txBody>
                    <a:bodyPr/>
                    <a:lstStyle/>
                    <a:p>
                      <a:r>
                        <a:rPr lang="kk-KZ" sz="1400" dirty="0" smtClean="0">
                          <a:latin typeface="Times New Roman" pitchFamily="18" charset="0"/>
                          <a:cs typeface="Times New Roman" pitchFamily="18" charset="0"/>
                        </a:rPr>
                        <a:t>4</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Зейнетақының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endParaRPr lang="ru-RU" sz="14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62771</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69049</a:t>
                      </a:r>
                      <a:endParaRPr lang="ru-RU" sz="1200" dirty="0">
                        <a:latin typeface="Times New Roman" pitchFamily="18" charset="0"/>
                        <a:cs typeface="Times New Roman" pitchFamily="18" charset="0"/>
                      </a:endParaRPr>
                    </a:p>
                  </a:txBody>
                  <a:tcPr/>
                </a:tc>
                <a:tc>
                  <a:txBody>
                    <a:bodyPr/>
                    <a:lstStyle/>
                    <a:p>
                      <a:pPr algn="ctr">
                        <a:lnSpc>
                          <a:spcPct val="115000"/>
                        </a:lnSpc>
                        <a:spcAft>
                          <a:spcPts val="1000"/>
                        </a:spcAft>
                      </a:pPr>
                      <a:r>
                        <a:rPr lang="kk-KZ" sz="1200" kern="1200" dirty="0" smtClean="0">
                          <a:solidFill>
                            <a:schemeClr val="dk1"/>
                          </a:solidFill>
                          <a:latin typeface="Times New Roman" pitchFamily="18" charset="0"/>
                          <a:ea typeface="+mn-ea"/>
                          <a:cs typeface="Times New Roman" pitchFamily="18" charset="0"/>
                        </a:rPr>
                        <a:t>69049</a:t>
                      </a:r>
                      <a:endParaRPr lang="ru-RU" sz="1200" kern="1200" dirty="0" smtClean="0">
                        <a:solidFill>
                          <a:schemeClr val="dk1"/>
                        </a:solidFill>
                        <a:latin typeface="Times New Roman" pitchFamily="18" charset="0"/>
                        <a:ea typeface="+mn-ea"/>
                        <a:cs typeface="Times New Roman" pitchFamily="18" charset="0"/>
                      </a:endParaRPr>
                    </a:p>
                  </a:txBody>
                  <a:tcPr marL="9525" marR="9525" marT="9525" marB="9525" anchor="ctr"/>
                </a:tc>
                <a:tc>
                  <a:txBody>
                    <a:bodyPr/>
                    <a:lstStyle/>
                    <a:p>
                      <a:pPr algn="ctr">
                        <a:lnSpc>
                          <a:spcPct val="115000"/>
                        </a:lnSpc>
                        <a:spcAft>
                          <a:spcPts val="1000"/>
                        </a:spcAft>
                      </a:pPr>
                      <a:r>
                        <a:rPr lang="kk-KZ" sz="1200" kern="1200" dirty="0" smtClean="0">
                          <a:solidFill>
                            <a:schemeClr val="dk1"/>
                          </a:solidFill>
                          <a:latin typeface="Times New Roman" pitchFamily="18" charset="0"/>
                          <a:ea typeface="+mn-ea"/>
                          <a:cs typeface="Times New Roman" pitchFamily="18" charset="0"/>
                        </a:rPr>
                        <a:t>69049</a:t>
                      </a:r>
                      <a:endParaRPr lang="ru-RU" sz="1200" kern="1200" dirty="0" smtClean="0">
                        <a:solidFill>
                          <a:schemeClr val="dk1"/>
                        </a:solidFill>
                        <a:latin typeface="Times New Roman" pitchFamily="18" charset="0"/>
                        <a:ea typeface="+mn-ea"/>
                        <a:cs typeface="Times New Roman" pitchFamily="18" charset="0"/>
                      </a:endParaRPr>
                    </a:p>
                  </a:txBody>
                  <a:tcPr marL="9525" marR="9525" marT="9525" marB="9525" anchor="ctr"/>
                </a:tc>
                <a:extLst>
                  <a:ext uri="{0D108BD9-81ED-4DB2-BD59-A6C34878D82A}">
                    <a16:rowId xmlns:a16="http://schemas.microsoft.com/office/drawing/2014/main" val="10005"/>
                  </a:ext>
                </a:extLst>
              </a:tr>
              <a:tr h="514522">
                <a:tc>
                  <a:txBody>
                    <a:bodyPr/>
                    <a:lstStyle/>
                    <a:p>
                      <a:r>
                        <a:rPr lang="kk-KZ" sz="1400" dirty="0" smtClean="0">
                          <a:latin typeface="Times New Roman" pitchFamily="18" charset="0"/>
                          <a:cs typeface="Times New Roman" pitchFamily="18" charset="0"/>
                        </a:rPr>
                        <a:t>5</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Базалық 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күнкөр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с </a:t>
                      </a:r>
                      <a:r>
                        <a:rPr lang="ru-RU" sz="1400" b="0" i="0" kern="1200" dirty="0" err="1" smtClean="0">
                          <a:solidFill>
                            <a:schemeClr val="dk1"/>
                          </a:solidFill>
                          <a:latin typeface="Times New Roman" pitchFamily="18" charset="0"/>
                          <a:ea typeface="+mn-ea"/>
                          <a:cs typeface="Times New Roman" pitchFamily="18" charset="0"/>
                        </a:rPr>
                        <a:t>деңгей</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шамасы</a:t>
                      </a:r>
                      <a:endParaRPr lang="ru-RU" sz="14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46228</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50851</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50851</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50851</a:t>
                      </a:r>
                      <a:endParaRPr lang="ru-RU" sz="1200" dirty="0">
                        <a:latin typeface="Times New Roman" pitchFamily="18" charset="0"/>
                        <a:cs typeface="Times New Roman" pitchFamily="18"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5341750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a:style>
    </a:spDef>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2914</TotalTime>
  <Words>965</Words>
  <Application>Microsoft Office PowerPoint</Application>
  <PresentationFormat>Экран (4:3)</PresentationFormat>
  <Paragraphs>176</Paragraphs>
  <Slides>13</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2</vt:i4>
      </vt:variant>
      <vt:variant>
        <vt:lpstr>Заголовки слайдов</vt:lpstr>
      </vt:variant>
      <vt:variant>
        <vt:i4>13</vt:i4>
      </vt:variant>
    </vt:vector>
  </HeadingPairs>
  <TitlesOfParts>
    <vt:vector size="18" baseType="lpstr">
      <vt:lpstr>Arial</vt:lpstr>
      <vt:lpstr>Calibri</vt:lpstr>
      <vt:lpstr>Times New Roman</vt:lpstr>
      <vt:lpstr>Тема Office</vt:lpstr>
      <vt:lpstr>1_Тема Office</vt:lpstr>
      <vt:lpstr>Презентация PowerPoint</vt:lpstr>
      <vt:lpstr>Алматы облысы Жандосов ауылдық округінің 2026 жылға арналған бюджетінің құрылымы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Айлық есептік көрсеткіш (бұдан әрі — АЕК) - Қазақстанда зейнетақыларды, жәрдемақыларды және өзге де әлеуметтік төлемдерді есептеу үшін, сондай-ақ айыппұл санкцияларын қолдану, салықтарды және Қазақстан Республикасының заңнамасына сәйкес басқа да төлемдерді есептеу үшін пайдаланылатын көрсеткіш.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Гульзинат Сыдыкова</dc:creator>
  <cp:lastModifiedBy>xxx</cp:lastModifiedBy>
  <cp:revision>212</cp:revision>
  <cp:lastPrinted>2023-11-15T04:29:34Z</cp:lastPrinted>
  <dcterms:created xsi:type="dcterms:W3CDTF">2020-01-30T11:38:36Z</dcterms:created>
  <dcterms:modified xsi:type="dcterms:W3CDTF">2026-10-16T10:30:32Z</dcterms:modified>
</cp:coreProperties>
</file>