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3052" r:id="rId1"/>
  </p:sldMasterIdLst>
  <p:notesMasterIdLst>
    <p:notesMasterId r:id="rId9"/>
  </p:notesMasterIdLst>
  <p:sldIdLst>
    <p:sldId id="398" r:id="rId2"/>
    <p:sldId id="2147479600" r:id="rId3"/>
    <p:sldId id="567" r:id="rId4"/>
    <p:sldId id="2147479619" r:id="rId5"/>
    <p:sldId id="2147479604" r:id="rId6"/>
    <p:sldId id="2147479603" r:id="rId7"/>
    <p:sldId id="2147479605" r:id="rId8"/>
  </p:sldIdLst>
  <p:sldSz cx="12192000" cy="6858000"/>
  <p:notesSz cx="6858000" cy="99472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2" autoAdjust="0"/>
    <p:restoredTop sz="96323" autoAdjust="0"/>
  </p:normalViewPr>
  <p:slideViewPr>
    <p:cSldViewPr snapToGrid="0">
      <p:cViewPr varScale="1">
        <p:scale>
          <a:sx n="83" d="100"/>
          <a:sy n="83" d="100"/>
        </p:scale>
        <p:origin x="126" y="12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D58-4FD0-B1F3-DCDDFC874E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D58-4FD0-B1F3-DCDDFC874E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D58-4FD0-B1F3-DCDDFC874E89}"/>
              </c:ext>
            </c:extLst>
          </c:dPt>
          <c:dLbls>
            <c:dLbl>
              <c:idx val="0"/>
              <c:layout>
                <c:manualLayout>
                  <c:x val="-0.22987647933381211"/>
                  <c:y val="2.0765131322287515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44%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K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D58-4FD0-B1F3-DCDDFC874E89}"/>
                </c:ext>
              </c:extLst>
            </c:dLbl>
            <c:dLbl>
              <c:idx val="1"/>
              <c:layout>
                <c:manualLayout>
                  <c:x val="0.19804742834913044"/>
                  <c:y val="-4.983631517349022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55%</a:t>
                    </a: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K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D58-4FD0-B1F3-DCDDFC874E89}"/>
                </c:ext>
              </c:extLst>
            </c:dLbl>
            <c:dLbl>
              <c:idx val="2"/>
              <c:layout>
                <c:manualLayout>
                  <c:x val="2.4755928543641306E-2"/>
                  <c:y val="0.1038256566114379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68AAEC92-6604-4C8D-B00B-952427A153BB}" type="PERCENTAGE">
                      <a:rPr lang="en-US" baseline="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[ПРОЦЕНТ]</a:t>
                    </a:fld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KZ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D58-4FD0-B1F3-DCDDFC874E8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1CECF443-3A7E-4813-B409-19A1E23D7EB8}" type="PERCENTAG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K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D58-4FD0-B1F3-DCDDFC874E89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pPr>
                    <a:fld id="{2E6BCB8C-5064-42C0-A203-3DF0FB6CC133}" type="PERCENTAG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[ПРОЦЕНТ]</a:t>
                    </a:fld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ru-KZ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D58-4FD0-B1F3-DCDDFC874E8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Лист1!$B$2:$B$4</c:f>
              <c:numCache>
                <c:formatCode>General</c:formatCode>
                <c:ptCount val="3"/>
                <c:pt idx="0">
                  <c:v>357.4</c:v>
                </c:pt>
                <c:pt idx="1">
                  <c:v>486.5</c:v>
                </c:pt>
                <c:pt idx="2">
                  <c:v>10.8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Столбец1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Лист1!$A$2:$A$4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4D58-4FD0-B1F3-DCDDFC874E8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Gothic" panose="020B050202020202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5"/>
            <a:ext cx="2971800" cy="498475"/>
          </a:xfrm>
          <a:prstGeom prst="rect">
            <a:avLst/>
          </a:prstGeom>
        </p:spPr>
        <p:txBody>
          <a:bodyPr vert="horz" lIns="89585" tIns="44791" rIns="89585" bIns="4479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9" y="15"/>
            <a:ext cx="2971800" cy="498475"/>
          </a:xfrm>
          <a:prstGeom prst="rect">
            <a:avLst/>
          </a:prstGeom>
        </p:spPr>
        <p:txBody>
          <a:bodyPr vert="horz" lIns="89585" tIns="44791" rIns="89585" bIns="4479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CC8AD2E-792D-4793-97B5-2DF0F85DA56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85" tIns="44791" rIns="89585" bIns="44791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6" y="4787907"/>
            <a:ext cx="5486400" cy="3916363"/>
          </a:xfrm>
          <a:prstGeom prst="rect">
            <a:avLst/>
          </a:prstGeom>
        </p:spPr>
        <p:txBody>
          <a:bodyPr vert="horz" lIns="89585" tIns="44791" rIns="89585" bIns="44791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en-US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808"/>
            <a:ext cx="2971800" cy="498475"/>
          </a:xfrm>
          <a:prstGeom prst="rect">
            <a:avLst/>
          </a:prstGeom>
        </p:spPr>
        <p:txBody>
          <a:bodyPr vert="horz" lIns="89585" tIns="44791" rIns="89585" bIns="4479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9" y="9448808"/>
            <a:ext cx="2971800" cy="498475"/>
          </a:xfrm>
          <a:prstGeom prst="rect">
            <a:avLst/>
          </a:prstGeom>
        </p:spPr>
        <p:txBody>
          <a:bodyPr vert="horz" lIns="89585" tIns="44791" rIns="89585" bIns="44791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01CCC5-DC43-4546-8B0C-FEFD8933D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66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DDC46-F823-4EE7-A903-8C411A1FA46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313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17488" y="808038"/>
            <a:ext cx="7175501" cy="40354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en-US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921" indent="-28035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21420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69986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18554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67123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15690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64257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2824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CC19047-6CC9-412A-821D-0F32344DF6BD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94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7788" y="738188"/>
            <a:ext cx="6592887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en-US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921" indent="-28035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21420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69986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18554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67123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15690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64257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2824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696799-340C-4078-8531-DD11E4DBFBC2}" type="slidenum">
              <a:rPr lang="en-US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341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490A2-E9A3-FEF7-ABB2-C6672BEC3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id="{FD4A8C2B-FDE5-6401-665F-3FFAACF65A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7788" y="738188"/>
            <a:ext cx="6592887" cy="3708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id="{C8F779A3-AA6A-47B5-4554-AAF614DEE6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en-US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F9C3B488-5936-CB60-01DF-A98BBA319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921" indent="-280354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21420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69986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18554" indent="-22428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67123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15690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64257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2824" indent="-2242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696799-340C-4078-8531-DD11E4DBFBC2}" type="slidenum">
              <a:rPr lang="en-US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87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6088" y="1244600"/>
            <a:ext cx="5965825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03928" indent="-26968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81794" indent="-21635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16037" indent="-21635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48753" indent="-21635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387565" indent="-2163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26379" indent="-2163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265191" indent="-2163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04004" indent="-2163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00246" fontAlgn="base">
              <a:spcBef>
                <a:spcPct val="0"/>
              </a:spcBef>
              <a:spcAft>
                <a:spcPct val="0"/>
              </a:spcAft>
              <a:defRPr/>
            </a:pPr>
            <a:fld id="{7CE739FD-0478-43AB-9C5E-1518771D5772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00246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545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69888" y="1246188"/>
            <a:ext cx="5989637" cy="33686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7239" indent="-27491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4274" indent="-21962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46593" indent="-21962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88918" indent="-21962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31240" indent="-219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873561" indent="-219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15884" indent="-219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758207" indent="-219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33BE23-5B50-43FF-A616-D769E1F22478}" type="slidenum">
              <a:rPr lang="ru-RU" altLang="ru-RU" smtClean="0">
                <a:solidFill>
                  <a:srgbClr val="000000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445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EDB3CA-A1F8-46C8-A60E-ABC0C76F8E0D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A9CA57-4162-4859-892E-3A98CC74F0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1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05B8DB-0A8D-451E-8752-7A82AE2A11B9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90B805-51B0-4813-BF79-23DD28F30A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5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F665CB-9829-4016-BF4D-22FEB4A63342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448A13-8300-46B1-AD1A-683BB82C35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77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0FD7F7-4B70-4372-A204-510CF1A0F142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F3EE0-043D-474D-BFC0-B0550CDA5F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5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2DF42B-A9F2-48DF-B9C4-DFACF8E06890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7AE65-4AFD-46C0-B160-262096FC89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3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5AC236-56DD-4802-AFFE-6BF337ECC7C1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AF495-847F-482A-98F3-BF614E1ACC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36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778C3-64D1-48AA-B536-69BAD98CE412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03C51-D3D2-4B5E-8A88-B76FF1ED53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6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B0710B-EAC2-49E5-A58E-F254630AF258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AA60A-B6F0-439C-A7EE-8E9FB6D460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8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40A8F4-4AB9-40AE-A898-57A367A81004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6B1DB-D488-478D-874B-FB3A226FE2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8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7B0376-A157-4CB9-A60C-44190ECD3598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E2A5DE-AE37-400A-A874-1CDE5CC303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3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25C6F4-F2AA-42C7-9751-1B66C862EB6D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28AD0D-A5C0-4846-9A55-D4F287207F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98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E592B8-9C8E-CF46-ABAF-76DFDB007E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accent6"/>
            </a:bgClr>
          </a:pattFill>
        </p:spPr>
        <p:txBody>
          <a:bodyPr>
            <a:normAutofit/>
          </a:bodyPr>
          <a:lstStyle>
            <a:lvl1pPr>
              <a:defRPr sz="2167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80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18B69F-24DC-4DA7-9E75-2B2C05908495}" type="datetimeFigureOut">
              <a:rPr lang="en-US" smtClean="0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77326D-A796-4293-95EE-D7E8B4EF21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0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053" r:id="rId1"/>
    <p:sldLayoutId id="2147493054" r:id="rId2"/>
    <p:sldLayoutId id="2147493055" r:id="rId3"/>
    <p:sldLayoutId id="2147493056" r:id="rId4"/>
    <p:sldLayoutId id="2147493057" r:id="rId5"/>
    <p:sldLayoutId id="2147493058" r:id="rId6"/>
    <p:sldLayoutId id="2147493059" r:id="rId7"/>
    <p:sldLayoutId id="2147493060" r:id="rId8"/>
    <p:sldLayoutId id="2147493061" r:id="rId9"/>
    <p:sldLayoutId id="2147493062" r:id="rId10"/>
    <p:sldLayoutId id="2147493063" r:id="rId11"/>
    <p:sldLayoutId id="21474930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>
            <a:fillRect/>
          </a:stretch>
        </p:blipFill>
        <p:spPr/>
      </p:pic>
      <p:sp>
        <p:nvSpPr>
          <p:cNvPr id="15" name="Прямоугольник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4000">
                <a:schemeClr val="bg1">
                  <a:alpha val="84000"/>
                </a:schemeClr>
              </a:gs>
              <a:gs pos="100000">
                <a:schemeClr val="bg1">
                  <a:shade val="100000"/>
                  <a:satMod val="115000"/>
                  <a:alpha val="56000"/>
                </a:schemeClr>
              </a:gs>
            </a:gsLst>
            <a:lin ang="2700000" scaled="1"/>
            <a:tileRect/>
          </a:gradFill>
          <a:ln w="48664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ru-RU" sz="975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5D9B3C-9366-EE41-AF40-7B943942C531}"/>
              </a:ext>
            </a:extLst>
          </p:cNvPr>
          <p:cNvSpPr txBox="1"/>
          <p:nvPr/>
        </p:nvSpPr>
        <p:spPr>
          <a:xfrm>
            <a:off x="487681" y="2254645"/>
            <a:ext cx="10012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КӨЛІК МИНИСТРЛІГІНІҢ</a:t>
            </a:r>
            <a:br>
              <a:rPr lang="kk-KZ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20</a:t>
            </a:r>
            <a:r>
              <a:rPr lang="kk-KZ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2</a:t>
            </a:r>
            <a:r>
              <a:rPr lang="en-US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6</a:t>
            </a:r>
            <a:r>
              <a:rPr lang="kk-KZ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-202</a:t>
            </a:r>
            <a:r>
              <a:rPr lang="en-US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8</a:t>
            </a:r>
            <a:r>
              <a:rPr lang="ru-RU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ЖЫЛДАРҒА АРНАЛҒАН  </a:t>
            </a:r>
            <a:r>
              <a:rPr lang="kk-KZ" sz="4000" b="1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БЮДЖЕТ</a:t>
            </a:r>
            <a:endParaRPr lang="ru-RU" sz="4000" b="1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08" y="297927"/>
            <a:ext cx="849847" cy="8498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AB253A-0812-E3CE-0764-A21C41574987}"/>
              </a:ext>
            </a:extLst>
          </p:cNvPr>
          <p:cNvSpPr txBox="1"/>
          <p:nvPr/>
        </p:nvSpPr>
        <p:spPr>
          <a:xfrm>
            <a:off x="8792089" y="5771173"/>
            <a:ext cx="3029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Астана </a:t>
            </a:r>
          </a:p>
          <a:p>
            <a:pPr algn="r"/>
            <a:r>
              <a:rPr lang="ru-RU" sz="18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</a:t>
            </a:r>
            <a:r>
              <a:rPr lang="en-US" sz="1800" dirty="0"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x-none" sz="1800" dirty="0">
              <a:latin typeface="Century Gothic" panose="020B0502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447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E7948FB0-E274-2A06-54D3-7B771CD4B284}"/>
              </a:ext>
            </a:extLst>
          </p:cNvPr>
          <p:cNvSpPr/>
          <p:nvPr/>
        </p:nvSpPr>
        <p:spPr>
          <a:xfrm>
            <a:off x="3743738" y="681058"/>
            <a:ext cx="8295581" cy="2371134"/>
          </a:xfrm>
          <a:prstGeom prst="roundRect">
            <a:avLst>
              <a:gd name="adj" fmla="val 73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C924D10-31BE-2FCA-3A41-C53E1E3110CA}"/>
              </a:ext>
            </a:extLst>
          </p:cNvPr>
          <p:cNvSpPr/>
          <p:nvPr/>
        </p:nvSpPr>
        <p:spPr>
          <a:xfrm>
            <a:off x="152680" y="3429000"/>
            <a:ext cx="11886640" cy="3223591"/>
          </a:xfrm>
          <a:prstGeom prst="roundRect">
            <a:avLst>
              <a:gd name="adj" fmla="val 4050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noFill/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342" name="TextBox 24"/>
          <p:cNvSpPr txBox="1">
            <a:spLocks noChangeArrowheads="1"/>
          </p:cNvSpPr>
          <p:nvPr/>
        </p:nvSpPr>
        <p:spPr bwMode="auto">
          <a:xfrm>
            <a:off x="0" y="2447"/>
            <a:ext cx="12192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lIns="27000" rIns="27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 МИНИСТРЛІГІНІҢ ШЫҒЫСТАРЫ </a:t>
            </a:r>
          </a:p>
        </p:txBody>
      </p:sp>
      <p:sp>
        <p:nvSpPr>
          <p:cNvPr id="14350" name="Прямоугольник 16"/>
          <p:cNvSpPr>
            <a:spLocks noChangeArrowheads="1"/>
          </p:cNvSpPr>
          <p:nvPr/>
        </p:nvSpPr>
        <p:spPr bwMode="auto">
          <a:xfrm>
            <a:off x="4596980" y="3855481"/>
            <a:ext cx="4727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ҚР </a:t>
            </a:r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транзиттік-көліктік</a:t>
            </a:r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әлеуетін</a:t>
            </a:r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altLang="en-US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60851DA-ED50-4D13-A8C3-BBBAC9249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744032"/>
              </p:ext>
            </p:extLst>
          </p:nvPr>
        </p:nvGraphicFramePr>
        <p:xfrm>
          <a:off x="152680" y="3515067"/>
          <a:ext cx="3591059" cy="3058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2A1D39C-EDF5-4761-A62E-D10ABE8123C9}"/>
              </a:ext>
            </a:extLst>
          </p:cNvPr>
          <p:cNvSpPr/>
          <p:nvPr/>
        </p:nvSpPr>
        <p:spPr>
          <a:xfrm>
            <a:off x="4020342" y="3925847"/>
            <a:ext cx="279400" cy="22860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latin typeface="Century Gothic" panose="020B050202020202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0AA15CC-FE41-48CA-8D3C-AB83F189BB87}"/>
              </a:ext>
            </a:extLst>
          </p:cNvPr>
          <p:cNvSpPr/>
          <p:nvPr/>
        </p:nvSpPr>
        <p:spPr>
          <a:xfrm>
            <a:off x="4020342" y="4973418"/>
            <a:ext cx="279400" cy="228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latin typeface="Century Gothic" panose="020B0502020202020204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7A44A25E-E41E-454E-851D-63AC797940FC}"/>
              </a:ext>
            </a:extLst>
          </p:cNvPr>
          <p:cNvSpPr/>
          <p:nvPr/>
        </p:nvSpPr>
        <p:spPr>
          <a:xfrm>
            <a:off x="4020342" y="5910281"/>
            <a:ext cx="279400" cy="26666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F9B5D4-1150-4D3D-12FA-DC9187AC6369}"/>
              </a:ext>
            </a:extLst>
          </p:cNvPr>
          <p:cNvSpPr txBox="1"/>
          <p:nvPr/>
        </p:nvSpPr>
        <p:spPr>
          <a:xfrm>
            <a:off x="9860171" y="4626053"/>
            <a:ext cx="2082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en-US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70,9</a:t>
            </a:r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F8C84F-56C3-9F23-A484-8B362E632F20}"/>
              </a:ext>
            </a:extLst>
          </p:cNvPr>
          <p:cNvSpPr txBox="1"/>
          <p:nvPr/>
        </p:nvSpPr>
        <p:spPr>
          <a:xfrm>
            <a:off x="4576346" y="5858945"/>
            <a:ext cx="3447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ҚР КМ </a:t>
            </a:r>
            <a:r>
              <a:rPr lang="ru-RU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күтіп-баптау</a:t>
            </a:r>
            <a:endParaRPr lang="ru-KZ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E8CC6F-586A-9E20-56B5-A3D1A5785AF0}"/>
              </a:ext>
            </a:extLst>
          </p:cNvPr>
          <p:cNvSpPr txBox="1"/>
          <p:nvPr/>
        </p:nvSpPr>
        <p:spPr>
          <a:xfrm>
            <a:off x="4576345" y="4764553"/>
            <a:ext cx="4748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Көлік</a:t>
            </a:r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дәліздерінің</a:t>
            </a:r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инфрақұрылымын</a:t>
            </a:r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K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3F3E0E-4F0C-FD3B-40D0-9A89BBE538D7}"/>
              </a:ext>
            </a:extLst>
          </p:cNvPr>
          <p:cNvSpPr txBox="1"/>
          <p:nvPr/>
        </p:nvSpPr>
        <p:spPr>
          <a:xfrm>
            <a:off x="9860171" y="3561141"/>
            <a:ext cx="2082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76,1</a:t>
            </a:r>
            <a:endParaRPr lang="ru-RU" altLang="en-US" sz="4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4B228C-A055-BB55-0B48-5D4F9CEC93A8}"/>
              </a:ext>
            </a:extLst>
          </p:cNvPr>
          <p:cNvSpPr txBox="1"/>
          <p:nvPr/>
        </p:nvSpPr>
        <p:spPr>
          <a:xfrm>
            <a:off x="9860171" y="5581946"/>
            <a:ext cx="2082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11,</a:t>
            </a:r>
            <a:r>
              <a:rPr lang="en-US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9</a:t>
            </a:r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3D59098-D7E6-3653-D3FF-0C2906145111}"/>
              </a:ext>
            </a:extLst>
          </p:cNvPr>
          <p:cNvSpPr/>
          <p:nvPr/>
        </p:nvSpPr>
        <p:spPr>
          <a:xfrm>
            <a:off x="58886" y="681058"/>
            <a:ext cx="3487013" cy="2371134"/>
          </a:xfrm>
          <a:prstGeom prst="roundRect">
            <a:avLst>
              <a:gd name="adj" fmla="val 735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593B4B-E959-BDDC-9EF0-AA7AD429CFE8}"/>
              </a:ext>
            </a:extLst>
          </p:cNvPr>
          <p:cNvSpPr txBox="1"/>
          <p:nvPr/>
        </p:nvSpPr>
        <p:spPr>
          <a:xfrm>
            <a:off x="410271" y="1357077"/>
            <a:ext cx="297428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6000" b="1" dirty="0">
                <a:latin typeface="Century Gothic" panose="020B0502020202020204" pitchFamily="34" charset="0"/>
                <a:cs typeface="Arial" panose="020B0604020202020204" pitchFamily="34" charset="0"/>
              </a:rPr>
              <a:t>2001,8</a:t>
            </a:r>
            <a:endParaRPr lang="ru-RU" altLang="en-US" sz="6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</a:t>
            </a:r>
            <a:r>
              <a:rPr lang="ru-RU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3B7C68F-897F-043D-A906-2FE0CD651C84}"/>
              </a:ext>
            </a:extLst>
          </p:cNvPr>
          <p:cNvSpPr txBox="1"/>
          <p:nvPr/>
        </p:nvSpPr>
        <p:spPr>
          <a:xfrm>
            <a:off x="672230" y="810510"/>
            <a:ext cx="2139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Қолдау</a:t>
            </a:r>
            <a:r>
              <a:rPr lang="ru-RU" b="1" dirty="0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тапты</a:t>
            </a:r>
            <a:endParaRPr lang="ru-KZ" b="1" dirty="0">
              <a:solidFill>
                <a:srgbClr val="00B05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ACE2FA-2902-47A8-9CB8-909DFF83AA0D}"/>
              </a:ext>
            </a:extLst>
          </p:cNvPr>
          <p:cNvSpPr txBox="1"/>
          <p:nvPr/>
        </p:nvSpPr>
        <p:spPr>
          <a:xfrm>
            <a:off x="317651" y="2634026"/>
            <a:ext cx="3128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2025 – 1 153,7 млрд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B225B2-C8B8-2282-F76C-05CBB474343E}"/>
              </a:ext>
            </a:extLst>
          </p:cNvPr>
          <p:cNvSpPr txBox="1"/>
          <p:nvPr/>
        </p:nvSpPr>
        <p:spPr>
          <a:xfrm>
            <a:off x="4433885" y="997188"/>
            <a:ext cx="2139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2026</a:t>
            </a:r>
            <a:endParaRPr lang="ru-KZ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0EAFD3-26FE-3E96-1742-DBF928EEA129}"/>
              </a:ext>
            </a:extLst>
          </p:cNvPr>
          <p:cNvSpPr txBox="1"/>
          <p:nvPr/>
        </p:nvSpPr>
        <p:spPr>
          <a:xfrm>
            <a:off x="7166627" y="997188"/>
            <a:ext cx="2139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2027</a:t>
            </a:r>
            <a:endParaRPr lang="ru-KZ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D5E9CC-598C-1A13-0260-A16B5EA8E5AF}"/>
              </a:ext>
            </a:extLst>
          </p:cNvPr>
          <p:cNvSpPr txBox="1"/>
          <p:nvPr/>
        </p:nvSpPr>
        <p:spPr>
          <a:xfrm>
            <a:off x="9684541" y="997188"/>
            <a:ext cx="2139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itchFamily="34" charset="0"/>
              </a:rPr>
              <a:t>2028</a:t>
            </a:r>
            <a:endParaRPr lang="ru-KZ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A27AB5-0F70-A7E7-AF63-11B336FF64C7}"/>
              </a:ext>
            </a:extLst>
          </p:cNvPr>
          <p:cNvSpPr txBox="1"/>
          <p:nvPr/>
        </p:nvSpPr>
        <p:spPr>
          <a:xfrm>
            <a:off x="9860171" y="1550964"/>
            <a:ext cx="2082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565,7</a:t>
            </a: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F5F59E-087C-900A-831B-8C3CF3F6FE76}"/>
              </a:ext>
            </a:extLst>
          </p:cNvPr>
          <p:cNvSpPr txBox="1"/>
          <p:nvPr/>
        </p:nvSpPr>
        <p:spPr>
          <a:xfrm>
            <a:off x="7221571" y="1550964"/>
            <a:ext cx="2082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548,5</a:t>
            </a: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835B0B-0091-6355-CF35-184D5C2575B5}"/>
              </a:ext>
            </a:extLst>
          </p:cNvPr>
          <p:cNvSpPr txBox="1"/>
          <p:nvPr/>
        </p:nvSpPr>
        <p:spPr>
          <a:xfrm>
            <a:off x="4433885" y="1410267"/>
            <a:ext cx="208259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5400" b="1" dirty="0">
                <a:latin typeface="Century Gothic" panose="020B0502020202020204" pitchFamily="34" charset="0"/>
                <a:cs typeface="Arial" panose="020B0604020202020204" pitchFamily="34" charset="0"/>
              </a:rPr>
              <a:t>858,9</a:t>
            </a:r>
            <a:endParaRPr lang="ru-RU" altLang="en-US" sz="5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1600" i="1" dirty="0">
                <a:latin typeface="Century Gothic" panose="020B0502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600" i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KZ" sz="1600" i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60F3D8C0-EE4A-FB35-9542-A64697289ACF}"/>
              </a:ext>
            </a:extLst>
          </p:cNvPr>
          <p:cNvSpPr/>
          <p:nvPr/>
        </p:nvSpPr>
        <p:spPr>
          <a:xfrm>
            <a:off x="4160042" y="922889"/>
            <a:ext cx="2628621" cy="1887473"/>
          </a:xfrm>
          <a:prstGeom prst="roundRect">
            <a:avLst>
              <a:gd name="adj" fmla="val 6936"/>
            </a:avLst>
          </a:prstGeom>
          <a:noFill/>
          <a:ln w="1905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6" name="Равнобедренный треугольник 35">
            <a:extLst>
              <a:ext uri="{FF2B5EF4-FFF2-40B4-BE49-F238E27FC236}">
                <a16:creationId xmlns:a16="http://schemas.microsoft.com/office/drawing/2014/main" id="{3C6C6241-0731-BCE9-F9B9-EF08AA7BAF2A}"/>
              </a:ext>
            </a:extLst>
          </p:cNvPr>
          <p:cNvSpPr/>
          <p:nvPr/>
        </p:nvSpPr>
        <p:spPr>
          <a:xfrm>
            <a:off x="4299742" y="3130141"/>
            <a:ext cx="2303318" cy="294383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noFill/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CD8C42A-2C5A-1416-B321-7ABC51738660}"/>
              </a:ext>
            </a:extLst>
          </p:cNvPr>
          <p:cNvSpPr/>
          <p:nvPr/>
        </p:nvSpPr>
        <p:spPr>
          <a:xfrm>
            <a:off x="177002" y="4650316"/>
            <a:ext cx="11912319" cy="2126695"/>
          </a:xfrm>
          <a:prstGeom prst="roundRect">
            <a:avLst>
              <a:gd name="adj" fmla="val 735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6F56045-0388-C5CA-1303-8E45C7054998}"/>
              </a:ext>
            </a:extLst>
          </p:cNvPr>
          <p:cNvSpPr/>
          <p:nvPr/>
        </p:nvSpPr>
        <p:spPr>
          <a:xfrm>
            <a:off x="127000" y="1079035"/>
            <a:ext cx="11912319" cy="3362305"/>
          </a:xfrm>
          <a:prstGeom prst="roundRect">
            <a:avLst>
              <a:gd name="adj" fmla="val 735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386" name="TextBox 24"/>
          <p:cNvSpPr txBox="1">
            <a:spLocks noChangeArrowheads="1"/>
          </p:cNvSpPr>
          <p:nvPr/>
        </p:nvSpPr>
        <p:spPr bwMode="auto">
          <a:xfrm>
            <a:off x="236765" y="582237"/>
            <a:ext cx="116722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buFontTx/>
              <a:buNone/>
              <a:defRPr sz="1600" b="1" i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ru-RU" altLang="en-US" dirty="0" err="1">
                <a:latin typeface="Arial" panose="020B0604020202020204" pitchFamily="34" charset="0"/>
              </a:rPr>
              <a:t>Стратегиялық</a:t>
            </a:r>
            <a:r>
              <a:rPr lang="ru-RU" altLang="en-US" dirty="0">
                <a:latin typeface="Arial" panose="020B0604020202020204" pitchFamily="34" charset="0"/>
              </a:rPr>
              <a:t> </a:t>
            </a:r>
            <a:r>
              <a:rPr lang="ru-RU" altLang="en-US" dirty="0" err="1">
                <a:latin typeface="Arial" panose="020B0604020202020204" pitchFamily="34" charset="0"/>
              </a:rPr>
              <a:t>бағыт</a:t>
            </a:r>
            <a:r>
              <a:rPr lang="ru-RU" altLang="en-US" dirty="0">
                <a:latin typeface="Arial" panose="020B0604020202020204" pitchFamily="34" charset="0"/>
              </a:rPr>
              <a:t>: ҚР </a:t>
            </a:r>
            <a:r>
              <a:rPr lang="ru-RU" altLang="en-US" dirty="0" err="1">
                <a:latin typeface="Arial" panose="020B0604020202020204" pitchFamily="34" charset="0"/>
              </a:rPr>
              <a:t>транзиттік-көліктік</a:t>
            </a:r>
            <a:r>
              <a:rPr lang="ru-RU" altLang="en-US" dirty="0">
                <a:latin typeface="Arial" panose="020B0604020202020204" pitchFamily="34" charset="0"/>
              </a:rPr>
              <a:t> </a:t>
            </a:r>
            <a:r>
              <a:rPr lang="ru-RU" altLang="en-US" dirty="0" err="1">
                <a:latin typeface="Arial" panose="020B0604020202020204" pitchFamily="34" charset="0"/>
              </a:rPr>
              <a:t>әлеуетін</a:t>
            </a:r>
            <a:r>
              <a:rPr lang="ru-RU" altLang="en-US" dirty="0">
                <a:latin typeface="Arial" panose="020B0604020202020204" pitchFamily="34" charset="0"/>
              </a:rPr>
              <a:t> </a:t>
            </a:r>
            <a:r>
              <a:rPr lang="ru-RU" altLang="en-US" dirty="0" err="1">
                <a:latin typeface="Arial" panose="020B0604020202020204" pitchFamily="34" charset="0"/>
              </a:rPr>
              <a:t>дамыту</a:t>
            </a:r>
            <a:r>
              <a:rPr lang="ru-RU" altLang="en-US" dirty="0">
                <a:latin typeface="Arial" panose="020B0604020202020204" pitchFamily="34" charset="0"/>
              </a:rPr>
              <a:t> – 8</a:t>
            </a:r>
            <a:r>
              <a:rPr lang="en-US" altLang="en-US" dirty="0">
                <a:latin typeface="Arial" panose="020B0604020202020204" pitchFamily="34" charset="0"/>
              </a:rPr>
              <a:t>47</a:t>
            </a:r>
            <a:r>
              <a:rPr lang="ru-RU" altLang="en-US" dirty="0">
                <a:latin typeface="Arial" panose="020B0604020202020204" pitchFamily="34" charset="0"/>
              </a:rPr>
              <a:t> млрд. </a:t>
            </a:r>
            <a:r>
              <a:rPr lang="ru-RU" altLang="en-US" dirty="0" err="1">
                <a:latin typeface="Arial" panose="020B0604020202020204" pitchFamily="34" charset="0"/>
              </a:rPr>
              <a:t>теңге</a:t>
            </a:r>
            <a:r>
              <a:rPr lang="ru-RU" altLang="en-US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4EB29B2-FD5E-5ABC-2BE3-442B191515F4}"/>
              </a:ext>
            </a:extLst>
          </p:cNvPr>
          <p:cNvSpPr/>
          <p:nvPr/>
        </p:nvSpPr>
        <p:spPr>
          <a:xfrm>
            <a:off x="127000" y="1079035"/>
            <a:ext cx="11912319" cy="900092"/>
          </a:xfrm>
          <a:prstGeom prst="roundRect">
            <a:avLst>
              <a:gd name="adj" fmla="val 73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48EED5-C0C0-9F6E-545C-811A5783F147}"/>
              </a:ext>
            </a:extLst>
          </p:cNvPr>
          <p:cNvSpPr txBox="1"/>
          <p:nvPr/>
        </p:nvSpPr>
        <p:spPr>
          <a:xfrm>
            <a:off x="341085" y="1179393"/>
            <a:ext cx="772885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latin typeface="Century Gothic" panose="020B0502020202020204" pitchFamily="34" charset="0"/>
                <a:cs typeface="Arial" pitchFamily="34" charset="0"/>
              </a:rPr>
              <a:t>ҚР </a:t>
            </a:r>
            <a:r>
              <a:rPr lang="ru-RU" sz="2000" b="1" dirty="0" err="1">
                <a:latin typeface="Century Gothic" panose="020B0502020202020204" pitchFamily="34" charset="0"/>
                <a:cs typeface="Arial" pitchFamily="34" charset="0"/>
              </a:rPr>
              <a:t>транзиттік-көліктік</a:t>
            </a:r>
            <a:r>
              <a:rPr lang="ru-RU" sz="2000" b="1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Century Gothic" panose="020B0502020202020204" pitchFamily="34" charset="0"/>
                <a:cs typeface="Arial" pitchFamily="34" charset="0"/>
              </a:rPr>
              <a:t>әлеуетін</a:t>
            </a:r>
            <a:r>
              <a:rPr lang="ru-RU" sz="2000" b="1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Century Gothic" panose="020B0502020202020204" pitchFamily="34" charset="0"/>
                <a:cs typeface="Arial" pitchFamily="34" charset="0"/>
              </a:rPr>
              <a:t>дамыту</a:t>
            </a:r>
            <a:r>
              <a:rPr lang="ru-RU" sz="2000" b="1" dirty="0">
                <a:latin typeface="Century Gothic" panose="020B0502020202020204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(004, 015, 013, 034, 091, 092, 093, 120, 207, 213 ББ)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4EC3E6-8469-871F-D21E-5DD1C29B8776}"/>
              </a:ext>
            </a:extLst>
          </p:cNvPr>
          <p:cNvSpPr txBox="1"/>
          <p:nvPr/>
        </p:nvSpPr>
        <p:spPr>
          <a:xfrm>
            <a:off x="9768318" y="1055797"/>
            <a:ext cx="20825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40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376,1</a:t>
            </a:r>
            <a:r>
              <a:rPr lang="ru-RU" altLang="en-US" sz="40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en-US" sz="1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KZ" sz="1400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F1585B-AE13-0A5D-9FD1-C9CAE94BB993}"/>
              </a:ext>
            </a:extLst>
          </p:cNvPr>
          <p:cNvSpPr txBox="1"/>
          <p:nvPr/>
        </p:nvSpPr>
        <p:spPr>
          <a:xfrm>
            <a:off x="177002" y="1927113"/>
            <a:ext cx="1188663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71,1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т</a:t>
            </a:r>
            <a:r>
              <a:rPr lang="ru-RU" sz="140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еміржол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 (</a:t>
            </a:r>
            <a:r>
              <a:rPr lang="ru-RU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64,4 млрд</a:t>
            </a:r>
            <a:r>
              <a:rPr lang="kk-KZ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.</a:t>
            </a:r>
            <a:r>
              <a:rPr lang="ru-RU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 </a:t>
            </a:r>
            <a:r>
              <a:rPr lang="ru-RU" sz="1200" i="1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теңге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) </a:t>
            </a:r>
            <a:r>
              <a:rPr lang="ru-RU" sz="140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және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 авиация (</a:t>
            </a:r>
            <a:r>
              <a:rPr lang="ru-RU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6,</a:t>
            </a:r>
            <a:r>
              <a:rPr lang="en-US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7</a:t>
            </a:r>
            <a:r>
              <a:rPr lang="ru-RU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 млрд</a:t>
            </a:r>
            <a:r>
              <a:rPr lang="kk-KZ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.</a:t>
            </a:r>
            <a:r>
              <a:rPr lang="ru-RU" sz="1200" i="1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 </a:t>
            </a:r>
            <a:r>
              <a:rPr lang="ru-RU" sz="1200" i="1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теңге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) </a:t>
            </a:r>
            <a:r>
              <a:rPr lang="ru-RU" sz="140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тасымалдарын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субсидиялау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 ; </a:t>
            </a:r>
            <a:endParaRPr lang="en-US" sz="1400" dirty="0">
              <a:solidFill>
                <a:prstClr val="black"/>
              </a:solidFill>
              <a:latin typeface="Century Gothic" panose="020B0502020202020204" pitchFamily="34" charset="0"/>
              <a:cs typeface="Arial" pitchFamily="34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66</a:t>
            </a:r>
            <a:r>
              <a:rPr kumimoji="0" lang="kk-KZ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,</a:t>
            </a: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7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LRT жобасын жүзеге асыру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63,3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«БАКАД» МЖ</a:t>
            </a:r>
            <a:r>
              <a:rPr lang="kk-KZ" sz="14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Ә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50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kk-KZ" sz="1400" strike="noStrike" cap="none" spc="0" normalizeH="0" baseline="0" noProof="0" dirty="0">
                <a:ln>
                  <a:noFill/>
                </a:ln>
                <a:solidFill>
                  <a:schemeClr val="dk1"/>
                </a:solidFill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</a:t>
            </a:r>
            <a:r>
              <a:rPr lang="kk-KZ" sz="1400" b="0" i="0" kern="1200" dirty="0" err="1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олаушы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kern="1200" dirty="0" err="1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вагондар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kern="1200" dirty="0" err="1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паркін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kern="1200" dirty="0" err="1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жаңарту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0" i="0" kern="1200" dirty="0" err="1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үшін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АО «</a:t>
            </a:r>
            <a:r>
              <a:rPr lang="kk-KZ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Жолаушыларды тасымалдау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» </a:t>
            </a:r>
            <a:r>
              <a:rPr lang="ru-RU" sz="1400" b="0" i="0" kern="1200" dirty="0" err="1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несиелеу</a:t>
            </a:r>
            <a:r>
              <a:rPr lang="ru-RU" sz="1400" b="0" i="0" kern="1200" dirty="0">
                <a:solidFill>
                  <a:schemeClr val="dk1"/>
                </a:solidFill>
                <a:effectLst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48,6</a:t>
            </a:r>
            <a:r>
              <a:rPr kumimoji="0" lang="kk-KZ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lang="ru-RU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>
                <a:latin typeface="Century Gothic" panose="020B0502020202020204" pitchFamily="34" charset="0"/>
                <a:cs typeface="Arial" panose="020B0604020202020204" pitchFamily="34" charset="0"/>
              </a:rPr>
              <a:t>а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втожолдарды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күтіп-баптау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және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нормативтік-құқықтық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базаны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жетілдіру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32,1 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еме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қозғалысының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қауіпсіздігін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қамтамасыз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ету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18,3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Алматы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қаласында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метрополитен салу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  <a:r>
              <a:rPr kumimoji="0" lang="en-US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3,9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kumimoji="0" lang="ru-RU" sz="1400" b="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Арқалық</a:t>
            </a:r>
            <a:r>
              <a:rPr kumimoji="0" lang="ru-RU" sz="14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kk-KZ" sz="14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және Шымкент </a:t>
            </a:r>
            <a:r>
              <a:rPr kumimoji="0" lang="kk-KZ" sz="1400" b="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қалаларынң</a:t>
            </a:r>
            <a:r>
              <a:rPr kumimoji="0" lang="kk-KZ" sz="14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ә</a:t>
            </a:r>
            <a:r>
              <a:rPr kumimoji="0" lang="ru-RU" sz="1400" b="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уежайыларын</a:t>
            </a:r>
            <a:r>
              <a:rPr kumimoji="0" lang="ru-RU" sz="14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реконструкциялау</a:t>
            </a:r>
            <a:endParaRPr kumimoji="0" lang="ru-RU" sz="1400" b="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6,3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 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ш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екара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бөлімінің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жобалау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жұмыстары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(20 </a:t>
            </a:r>
            <a:r>
              <a:rPr kumimoji="0" lang="ru-RU" sz="1200" b="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бір</a:t>
            </a:r>
            <a:r>
              <a:rPr kumimoji="0" lang="ru-RU" sz="12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.)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5,8 млрд. </a:t>
            </a:r>
            <a:r>
              <a:rPr kumimoji="0" lang="ru-RU" sz="1400" b="1" i="0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400" b="1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ru-RU" sz="1400" dirty="0">
                <a:solidFill>
                  <a:prstClr val="black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втожолдардың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құрылыс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, реконструкция,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жөндеу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және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күтіп-баптау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жұмыстарын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жүзеге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асыру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сапасын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қамтамасыз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ету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(АО «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Қазавтожол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» – 3,1 млрд 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, РГП «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Ұлттық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жол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активтерінің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сапа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орталығы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» – 2,7 млрд 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);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D3C562-E6BD-096D-E22E-44E3242FC5DA}"/>
              </a:ext>
            </a:extLst>
          </p:cNvPr>
          <p:cNvSpPr txBox="1"/>
          <p:nvPr/>
        </p:nvSpPr>
        <p:spPr>
          <a:xfrm>
            <a:off x="286767" y="4584071"/>
            <a:ext cx="11509830" cy="2198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Республика </a:t>
            </a:r>
            <a:r>
              <a:rPr lang="ru-RU" sz="1500" b="1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маңызы</a:t>
            </a:r>
            <a:r>
              <a:rPr lang="ru-RU" sz="15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</a:t>
            </a:r>
            <a:r>
              <a:rPr lang="ru-RU" sz="1500" b="1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автожолдар</a:t>
            </a:r>
            <a:r>
              <a:rPr lang="ru-RU" sz="15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желісін</a:t>
            </a:r>
            <a:r>
              <a:rPr lang="ru-RU" sz="15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5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17 070 </a:t>
            </a:r>
            <a:r>
              <a:rPr lang="ru-RU" sz="15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км </a:t>
            </a:r>
            <a:r>
              <a:rPr lang="ru-RU" sz="1500" b="1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күтіп-баптау</a:t>
            </a:r>
            <a:r>
              <a:rPr lang="ru-RU" sz="15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Жолаушы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вагондарының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тозуы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– 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41,5%;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маңызы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бар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әуекоммуникациялық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маршруттар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тасымалданған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жолаушылар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саны – 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520 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мың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адам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мәні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бар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теміржол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маршруттарында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жолаушылар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айналымы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– 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13,7 млрд 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жол.км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Ішкі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су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көлігімен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тасымалданатын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жүк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көлемі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– 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1,55 млн 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тоннаға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дейін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«</a:t>
            </a:r>
            <a:r>
              <a:rPr lang="en-US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Stadler»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технологиясымен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91 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пасажирлік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вагон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алу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"/>
              <a:tabLst>
                <a:tab pos="457200" algn="l"/>
                <a:tab pos="630555" algn="l"/>
              </a:tabLst>
            </a:pP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Теңіз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көлігімен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 млн </a:t>
            </a:r>
            <a:r>
              <a:rPr lang="ru-RU" sz="1500" b="1" dirty="0" err="1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тоннаға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дейін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жүк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тасымалданатын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болады</a:t>
            </a:r>
            <a:r>
              <a:rPr lang="ru-RU" sz="1500" b="1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ru-KZ" sz="15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BE0B7F1D-82AB-E3B2-F3EA-38DBDCE71EED}"/>
              </a:ext>
            </a:extLst>
          </p:cNvPr>
          <p:cNvSpPr/>
          <p:nvPr/>
        </p:nvSpPr>
        <p:spPr>
          <a:xfrm flipV="1">
            <a:off x="3462541" y="4396727"/>
            <a:ext cx="5241235" cy="23094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5B56DF66-60FD-E0B1-1621-B12216D0B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16"/>
            <a:ext cx="1219200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lIns="27000" rIns="27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МИНИСТРЛІГІНІҢ ШЫҒЫСТАРЫ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8E904-1CF5-3B84-2D3A-1E1A0787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9B997DF-B010-0A5B-DF55-B0150DC94995}"/>
              </a:ext>
            </a:extLst>
          </p:cNvPr>
          <p:cNvSpPr/>
          <p:nvPr/>
        </p:nvSpPr>
        <p:spPr>
          <a:xfrm>
            <a:off x="127000" y="4728789"/>
            <a:ext cx="11912319" cy="2032789"/>
          </a:xfrm>
          <a:prstGeom prst="roundRect">
            <a:avLst>
              <a:gd name="adj" fmla="val 735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B589C20-1F03-8A15-01D0-4799D2FC5E4E}"/>
              </a:ext>
            </a:extLst>
          </p:cNvPr>
          <p:cNvSpPr/>
          <p:nvPr/>
        </p:nvSpPr>
        <p:spPr>
          <a:xfrm>
            <a:off x="127000" y="1079035"/>
            <a:ext cx="11912319" cy="3362305"/>
          </a:xfrm>
          <a:prstGeom prst="roundRect">
            <a:avLst>
              <a:gd name="adj" fmla="val 7350"/>
            </a:avLst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386" name="TextBox 24">
            <a:extLst>
              <a:ext uri="{FF2B5EF4-FFF2-40B4-BE49-F238E27FC236}">
                <a16:creationId xmlns:a16="http://schemas.microsoft.com/office/drawing/2014/main" id="{6C8477FC-ED41-AA6F-B3A8-7BC4B8657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765" y="582237"/>
            <a:ext cx="116722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en-US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Стратегиялық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бағыт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ҚР </a:t>
            </a:r>
            <a:r>
              <a:rPr lang="ru-RU" altLang="en-US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транзиттік-көліктік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әлеуетін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847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млрд. </a:t>
            </a:r>
            <a:r>
              <a:rPr lang="ru-RU" altLang="en-US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r>
              <a:rPr lang="ru-RU" altLang="en-US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809FF2D-6BF6-05F2-E072-34463BEAEC7F}"/>
              </a:ext>
            </a:extLst>
          </p:cNvPr>
          <p:cNvSpPr/>
          <p:nvPr/>
        </p:nvSpPr>
        <p:spPr>
          <a:xfrm>
            <a:off x="127000" y="1079035"/>
            <a:ext cx="11912319" cy="900092"/>
          </a:xfrm>
          <a:prstGeom prst="roundRect">
            <a:avLst>
              <a:gd name="adj" fmla="val 73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C000C-B62B-9163-4E8C-5E047FFDF23F}"/>
              </a:ext>
            </a:extLst>
          </p:cNvPr>
          <p:cNvSpPr txBox="1"/>
          <p:nvPr/>
        </p:nvSpPr>
        <p:spPr>
          <a:xfrm>
            <a:off x="236765" y="1022534"/>
            <a:ext cx="84931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sz="2400" b="1" i="0" kern="1200" baseline="0" dirty="0" err="1">
                <a:latin typeface="Arial" panose="020B0604020202020204" pitchFamily="34" charset="0"/>
                <a:cs typeface="Arial" pitchFamily="34" charset="0"/>
              </a:rPr>
              <a:t>Көлік</a:t>
            </a:r>
            <a:r>
              <a:rPr kumimoji="0" lang="ru-RU" sz="2400" b="1" i="0" kern="1200" baseline="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kumimoji="0" lang="ru-RU" sz="2400" b="1" i="0" kern="1200" baseline="0" dirty="0" err="1">
                <a:latin typeface="Arial" panose="020B0604020202020204" pitchFamily="34" charset="0"/>
                <a:cs typeface="Arial" pitchFamily="34" charset="0"/>
              </a:rPr>
              <a:t>дәліздерінің</a:t>
            </a:r>
            <a:r>
              <a:rPr kumimoji="0" lang="ru-RU" sz="2400" b="1" i="0" kern="1200" baseline="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kumimoji="0" lang="ru-RU" sz="2400" b="1" i="0" kern="1200" baseline="0" dirty="0" err="1">
                <a:latin typeface="Arial" panose="020B0604020202020204" pitchFamily="34" charset="0"/>
                <a:cs typeface="Arial" pitchFamily="34" charset="0"/>
              </a:rPr>
              <a:t>инфрақұрылымын</a:t>
            </a:r>
            <a:r>
              <a:rPr kumimoji="0" lang="ru-RU" sz="2400" b="1" i="0" kern="1200" baseline="0" dirty="0"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kumimoji="0" lang="ru-RU" sz="2400" b="1" i="0" kern="1200" baseline="0" dirty="0" err="1">
                <a:latin typeface="Arial" panose="020B0604020202020204" pitchFamily="34" charset="0"/>
                <a:cs typeface="Arial" pitchFamily="34" charset="0"/>
              </a:rPr>
              <a:t>дамыту</a:t>
            </a:r>
            <a:endParaRPr kumimoji="0" lang="ru-RU" sz="2400" b="1" i="0" kern="1200" baseline="0" dirty="0">
              <a:latin typeface="Arial" panose="020B0604020202020204" pitchFamily="34" charset="0"/>
              <a:cs typeface="Arial" pitchFamily="34" charset="0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ru-RU" sz="1600" i="1" kern="1200" baseline="0" dirty="0">
                <a:solidFill>
                  <a:schemeClr val="dk1"/>
                </a:solidFill>
                <a:latin typeface="Century Gothic" panose="020B0502020202020204" pitchFamily="34" charset="0"/>
                <a:cs typeface="Arial" pitchFamily="34" charset="0"/>
              </a:rPr>
              <a:t>(003, 233, 212, 240 </a:t>
            </a:r>
            <a:r>
              <a:rPr kumimoji="0" lang="kk-KZ" sz="1600" i="1" kern="1200" baseline="0" dirty="0">
                <a:solidFill>
                  <a:schemeClr val="dk1"/>
                </a:solidFill>
                <a:latin typeface="Century Gothic" panose="020B0502020202020204" pitchFamily="34" charset="0"/>
                <a:cs typeface="Arial" pitchFamily="34" charset="0"/>
              </a:rPr>
              <a:t>ББ</a:t>
            </a:r>
            <a:r>
              <a:rPr kumimoji="0" lang="ru-RU" sz="1600" i="1" kern="1200" baseline="0" dirty="0">
                <a:solidFill>
                  <a:schemeClr val="dk1"/>
                </a:solidFill>
                <a:latin typeface="Century Gothic" panose="020B0502020202020204" pitchFamily="34" charset="0"/>
                <a:cs typeface="Arial" pitchFamily="34" charset="0"/>
              </a:rPr>
              <a:t>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itchFamily="34" charset="0"/>
              </a:rPr>
              <a:t> </a:t>
            </a:r>
            <a:endParaRPr kumimoji="0" lang="ru-RU" sz="14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687A0-C930-9B87-DF2C-E476607CAD47}"/>
              </a:ext>
            </a:extLst>
          </p:cNvPr>
          <p:cNvSpPr txBox="1"/>
          <p:nvPr/>
        </p:nvSpPr>
        <p:spPr>
          <a:xfrm>
            <a:off x="9768318" y="1055797"/>
            <a:ext cx="20825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altLang="en-US" sz="40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en-US" altLang="en-US" sz="40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70,9</a:t>
            </a:r>
            <a:r>
              <a:rPr lang="ru-RU" altLang="en-US" sz="40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en-US" sz="1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en-US" sz="1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KZ" sz="1400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E5317-AAE9-67F2-E4F9-51684DBB3501}"/>
              </a:ext>
            </a:extLst>
          </p:cNvPr>
          <p:cNvSpPr txBox="1"/>
          <p:nvPr/>
        </p:nvSpPr>
        <p:spPr>
          <a:xfrm>
            <a:off x="127000" y="2001355"/>
            <a:ext cx="1188663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263,1 млрд. </a:t>
            </a:r>
            <a:r>
              <a:rPr kumimoji="0" lang="ru-RU" b="1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теңге</a:t>
            </a: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–  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АО «НК «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Қазавтожол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»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тартып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жатқан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несиелер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есебінен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автожолдарды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салу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және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реконструкциялау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(</a:t>
            </a:r>
            <a:r>
              <a:rPr kumimoji="0" lang="ru-RU" sz="14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18 </a:t>
            </a:r>
            <a:r>
              <a:rPr kumimoji="0" lang="ru-RU" sz="1400" b="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жоба</a:t>
            </a:r>
            <a:r>
              <a:rPr kumimoji="0" lang="ru-RU" sz="1400" b="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);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97,4</a:t>
            </a: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млрд. </a:t>
            </a:r>
            <a:r>
              <a:rPr kumimoji="0" lang="ru-RU" b="1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теңге</a:t>
            </a: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–  </a:t>
            </a:r>
            <a:r>
              <a:rPr kumimoji="0" lang="ru-RU" sz="160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м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емлекеттік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шекарадағы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өткізу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пункттерін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жаңғырту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;</a:t>
            </a:r>
            <a:endParaRPr kumimoji="0" lang="ru-RU" sz="1600" b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68</a:t>
            </a:r>
            <a:r>
              <a:rPr kumimoji="0" lang="ru-RU" b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млрд. </a:t>
            </a:r>
            <a:r>
              <a:rPr kumimoji="0" lang="ru-RU" b="1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теңге</a:t>
            </a:r>
            <a:r>
              <a:rPr lang="ru-RU" b="1" dirty="0">
                <a:solidFill>
                  <a:srgbClr val="00B050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–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т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асымалдаушылар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мен вагон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операторларының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вагондарды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сатып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алғаны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үшін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сыйақы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мөлшерлемелерін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субсидиялау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 pitchFamily="34" charset="0"/>
                <a:cs typeface="Arial" pitchFamily="34" charset="0"/>
              </a:rPr>
              <a:t>;</a:t>
            </a:r>
            <a:endParaRPr kumimoji="0" lang="ru-RU" sz="1600" b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4</a:t>
            </a:r>
            <a:r>
              <a:rPr kumimoji="0" lang="en-US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2,4</a:t>
            </a: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млрд. </a:t>
            </a:r>
            <a:r>
              <a:rPr kumimoji="0" lang="ru-RU" b="1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теңге</a:t>
            </a:r>
            <a:r>
              <a:rPr kumimoji="0" lang="ru-RU" b="1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– республика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маңызы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бар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автожолдарды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600" b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дамыту</a:t>
            </a:r>
            <a:r>
              <a:rPr kumimoji="0" lang="ru-RU" sz="1600" b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140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(8 </a:t>
            </a:r>
            <a:r>
              <a:rPr kumimoji="0" lang="ru-RU" sz="1400" i="1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жоба</a:t>
            </a:r>
            <a:r>
              <a:rPr kumimoji="0" lang="ru-RU" sz="1400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Arial" pitchFamily="34" charset="0"/>
              </a:rPr>
              <a:t>).</a:t>
            </a:r>
            <a:endParaRPr kumimoji="0" lang="ru-RU" sz="1600" i="1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9E70EC-F2EB-463E-2A76-F2EB89C47B10}"/>
              </a:ext>
            </a:extLst>
          </p:cNvPr>
          <p:cNvSpPr txBox="1"/>
          <p:nvPr/>
        </p:nvSpPr>
        <p:spPr>
          <a:xfrm>
            <a:off x="315404" y="5164615"/>
            <a:ext cx="115098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Реконструкцияланған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автожолдардың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үлесі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– </a:t>
            </a:r>
            <a:r>
              <a:rPr kumimoji="0" lang="ru-RU" sz="2000" b="1" kern="1200" baseline="0" dirty="0">
                <a:solidFill>
                  <a:schemeClr val="accent1"/>
                </a:solidFill>
                <a:latin typeface="Century Gothic" panose="020B0502020202020204" pitchFamily="34" charset="0"/>
                <a:cs typeface="Arial" pitchFamily="34" charset="0"/>
              </a:rPr>
              <a:t>49%;</a:t>
            </a:r>
          </a:p>
          <a:p>
            <a:pPr marL="285750" marR="0" indent="-28575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Республика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маңызы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бар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автожолдар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нормативтік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жағдайда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– </a:t>
            </a:r>
            <a:r>
              <a:rPr kumimoji="0" lang="ru-RU" sz="2000" b="1" kern="1200" baseline="0" dirty="0">
                <a:solidFill>
                  <a:schemeClr val="accent1"/>
                </a:solidFill>
                <a:latin typeface="Century Gothic" panose="020B0502020202020204" pitchFamily="34" charset="0"/>
                <a:cs typeface="Arial" pitchFamily="34" charset="0"/>
              </a:rPr>
              <a:t>95%;</a:t>
            </a:r>
          </a:p>
          <a:p>
            <a:pPr marL="285750" marR="0" indent="-28575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Субсидиялау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арқылы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сатып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алынатын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</a:t>
            </a:r>
            <a:r>
              <a:rPr kumimoji="0" lang="ru-RU" sz="2000" b="1" kern="1200" baseline="0" dirty="0" err="1">
                <a:latin typeface="Century Gothic" panose="020B0502020202020204" pitchFamily="34" charset="0"/>
                <a:cs typeface="Arial" pitchFamily="34" charset="0"/>
              </a:rPr>
              <a:t>вагондар</a:t>
            </a:r>
            <a:r>
              <a:rPr kumimoji="0" lang="ru-RU" sz="2000" b="1" kern="1200" baseline="0" dirty="0">
                <a:latin typeface="Century Gothic" panose="020B0502020202020204" pitchFamily="34" charset="0"/>
                <a:cs typeface="Arial" pitchFamily="34" charset="0"/>
              </a:rPr>
              <a:t> саны – </a:t>
            </a:r>
            <a:r>
              <a:rPr kumimoji="0" lang="ru-RU" sz="2000" b="1" kern="1200" baseline="0" dirty="0">
                <a:solidFill>
                  <a:schemeClr val="accent1"/>
                </a:solidFill>
                <a:latin typeface="Century Gothic" panose="020B0502020202020204" pitchFamily="34" charset="0"/>
                <a:cs typeface="Arial" pitchFamily="34" charset="0"/>
              </a:rPr>
              <a:t>15 729 дана.</a:t>
            </a:r>
            <a:endParaRPr lang="ru-RU" sz="2000" b="1" dirty="0">
              <a:solidFill>
                <a:schemeClr val="accent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3A2BBD5F-0442-2D3E-8D83-ED81D50CF0E6}"/>
              </a:ext>
            </a:extLst>
          </p:cNvPr>
          <p:cNvSpPr/>
          <p:nvPr/>
        </p:nvSpPr>
        <p:spPr>
          <a:xfrm flipV="1">
            <a:off x="3475383" y="4441340"/>
            <a:ext cx="5241235" cy="23094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3A884EA1-BD7D-6ABA-0765-2FB2B4AA1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16"/>
            <a:ext cx="12192000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lIns="27000" rIns="27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МИНИСТРЛІГІНІҢ ШЫҒЫСТАРЫ </a:t>
            </a:r>
          </a:p>
        </p:txBody>
      </p:sp>
    </p:spTree>
    <p:extLst>
      <p:ext uri="{BB962C8B-B14F-4D97-AF65-F5344CB8AC3E}">
        <p14:creationId xmlns:p14="http://schemas.microsoft.com/office/powerpoint/2010/main" val="1909848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Скругленный прямоугольник 60"/>
          <p:cNvSpPr/>
          <p:nvPr/>
        </p:nvSpPr>
        <p:spPr>
          <a:xfrm>
            <a:off x="128041" y="1876425"/>
            <a:ext cx="3707903" cy="4840289"/>
          </a:xfrm>
          <a:prstGeom prst="roundRect">
            <a:avLst>
              <a:gd name="adj" fmla="val 1923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ru-RU" sz="1350" b="1" kern="0" dirty="0">
              <a:solidFill>
                <a:srgbClr val="FFFFFF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11" name="Rectangle 35"/>
          <p:cNvSpPr>
            <a:spLocks noChangeArrowheads="1"/>
          </p:cNvSpPr>
          <p:nvPr/>
        </p:nvSpPr>
        <p:spPr bwMode="auto">
          <a:xfrm>
            <a:off x="140601" y="1876176"/>
            <a:ext cx="3752310" cy="4789028"/>
          </a:xfrm>
          <a:prstGeom prst="rect">
            <a:avLst/>
          </a:prstGeom>
          <a:noFill/>
          <a:ln>
            <a:noFill/>
          </a:ln>
        </p:spPr>
        <p:txBody>
          <a:bodyPr lIns="26986" tIns="26986" rIns="26986" bIns="26986"/>
          <a:lstStyle>
            <a:lvl1pPr defTabSz="984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84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84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84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842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8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8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8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842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Кұрты-Бұрылбайтал</a:t>
            </a:r>
            <a:r>
              <a:rPr lang="ru-RU" altLang="ru-RU" sz="1000" dirty="0">
                <a:solidFill>
                  <a:prstClr val="black"/>
                </a:solidFill>
              </a:rPr>
              <a:t> </a:t>
            </a:r>
            <a:r>
              <a:rPr lang="ru-RU" altLang="ru-RU" sz="1000" dirty="0">
                <a:solidFill>
                  <a:srgbClr val="0070C0"/>
                </a:solidFill>
              </a:rPr>
              <a:t>–</a:t>
            </a:r>
            <a:r>
              <a:rPr lang="en-US" altLang="ru-RU" sz="1000" dirty="0">
                <a:solidFill>
                  <a:srgbClr val="0070C0"/>
                </a:solidFill>
              </a:rPr>
              <a:t> </a:t>
            </a:r>
            <a:r>
              <a:rPr lang="ru-RU" altLang="ru-RU" sz="1000" b="1" dirty="0">
                <a:solidFill>
                  <a:srgbClr val="0070C0"/>
                </a:solidFill>
              </a:rPr>
              <a:t>9,6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defRPr/>
            </a:pPr>
            <a:r>
              <a:rPr lang="ru-RU" sz="1000" b="1" dirty="0" err="1">
                <a:solidFill>
                  <a:prstClr val="black"/>
                </a:solidFill>
              </a:rPr>
              <a:t>Талдықорған</a:t>
            </a:r>
            <a:r>
              <a:rPr lang="ru-RU" sz="1000" b="1" dirty="0">
                <a:solidFill>
                  <a:prstClr val="black"/>
                </a:solidFill>
              </a:rPr>
              <a:t> - </a:t>
            </a:r>
            <a:r>
              <a:rPr lang="kk-KZ" sz="1000" b="1" dirty="0">
                <a:solidFill>
                  <a:prstClr val="black"/>
                </a:solidFill>
              </a:rPr>
              <a:t>Өскемен</a:t>
            </a:r>
            <a:r>
              <a:rPr lang="ru-RU" sz="1000" b="1" dirty="0">
                <a:solidFill>
                  <a:prstClr val="black"/>
                </a:solidFill>
              </a:rPr>
              <a:t> 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>
                <a:solidFill>
                  <a:srgbClr val="0070C0"/>
                </a:solidFill>
              </a:rPr>
              <a:t>–</a:t>
            </a:r>
            <a:r>
              <a:rPr lang="ru-RU" altLang="ru-RU" sz="1000" b="1" dirty="0">
                <a:solidFill>
                  <a:prstClr val="black"/>
                </a:solidFill>
              </a:rPr>
              <a:t> </a:t>
            </a:r>
            <a:r>
              <a:rPr lang="ru-RU" altLang="ru-RU" sz="1000" b="1" dirty="0">
                <a:solidFill>
                  <a:srgbClr val="0070C0"/>
                </a:solidFill>
              </a:rPr>
              <a:t>35,3 млрд. </a:t>
            </a:r>
            <a:r>
              <a:rPr lang="ru-RU" altLang="ru-RU" sz="1000" b="1" dirty="0" err="1">
                <a:solidFill>
                  <a:srgbClr val="0070C0"/>
                </a:solidFill>
              </a:rPr>
              <a:t>тг</a:t>
            </a:r>
            <a:r>
              <a:rPr lang="ru-RU" altLang="ru-RU" sz="1000" b="1" dirty="0"/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>
                <a:solidFill>
                  <a:prstClr val="black"/>
                </a:solidFill>
              </a:rPr>
              <a:t>Мерке-</a:t>
            </a:r>
            <a:r>
              <a:rPr lang="kk-KZ" altLang="ru-RU" sz="1000" b="1" dirty="0" err="1">
                <a:solidFill>
                  <a:prstClr val="black"/>
                </a:solidFill>
              </a:rPr>
              <a:t>Бұрылбайтал</a:t>
            </a:r>
            <a:r>
              <a:rPr lang="kk-KZ" altLang="ru-RU" sz="1000" b="1" dirty="0">
                <a:solidFill>
                  <a:prstClr val="black"/>
                </a:solidFill>
              </a:rPr>
              <a:t> – </a:t>
            </a:r>
            <a:r>
              <a:rPr lang="ru-RU" altLang="ru-RU" sz="1000" b="1" dirty="0">
                <a:solidFill>
                  <a:srgbClr val="0070C0"/>
                </a:solidFill>
              </a:rPr>
              <a:t>11,2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/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>
                <a:solidFill>
                  <a:prstClr val="black"/>
                </a:solidFill>
              </a:rPr>
              <a:t>Астана қ. оңтүстік-батыс айналма жолы</a:t>
            </a:r>
            <a:r>
              <a:rPr lang="kk-KZ" altLang="ru-RU" sz="1000" dirty="0">
                <a:solidFill>
                  <a:srgbClr val="0070C0"/>
                </a:solidFill>
              </a:rPr>
              <a:t>– </a:t>
            </a:r>
            <a:r>
              <a:rPr lang="ru-RU" altLang="ru-RU" sz="1000" b="1" dirty="0">
                <a:solidFill>
                  <a:srgbClr val="0070C0"/>
                </a:solidFill>
              </a:rPr>
              <a:t>5</a:t>
            </a:r>
            <a:r>
              <a:rPr lang="en-US" altLang="ru-RU" sz="1000" b="1" dirty="0">
                <a:solidFill>
                  <a:srgbClr val="0070C0"/>
                </a:solidFill>
              </a:rPr>
              <a:t>,</a:t>
            </a:r>
            <a:r>
              <a:rPr lang="kk-KZ" altLang="ru-RU" sz="1000" b="1" dirty="0">
                <a:solidFill>
                  <a:srgbClr val="0070C0"/>
                </a:solidFill>
              </a:rPr>
              <a:t>8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қарызға</a:t>
            </a:r>
            <a:r>
              <a:rPr lang="ru-RU" altLang="ru-RU" sz="1000" i="1" dirty="0"/>
              <a:t> </a:t>
            </a:r>
            <a:r>
              <a:rPr lang="ru-RU" altLang="ru-RU" sz="1000" i="1" dirty="0" err="1"/>
              <a:t>қызмет</a:t>
            </a:r>
            <a:r>
              <a:rPr lang="ru-RU" altLang="ru-RU" sz="1000" i="1" dirty="0"/>
              <a:t> </a:t>
            </a:r>
            <a:r>
              <a:rPr lang="ru-RU" altLang="ru-RU" sz="1000" i="1" dirty="0" err="1"/>
              <a:t>көрсету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Қалбатау-Майқапшағай</a:t>
            </a:r>
            <a:r>
              <a:rPr lang="ru-RU" altLang="ru-RU" sz="1000" dirty="0">
                <a:solidFill>
                  <a:prstClr val="black"/>
                </a:solidFill>
              </a:rPr>
              <a:t> </a:t>
            </a:r>
            <a:r>
              <a:rPr lang="ru-RU" altLang="ru-RU" sz="1000" dirty="0">
                <a:solidFill>
                  <a:srgbClr val="0070C0"/>
                </a:solidFill>
              </a:rPr>
              <a:t>–</a:t>
            </a:r>
            <a:r>
              <a:rPr lang="en-US" altLang="ru-RU" sz="1000" dirty="0">
                <a:solidFill>
                  <a:srgbClr val="0070C0"/>
                </a:solidFill>
              </a:rPr>
              <a:t> </a:t>
            </a:r>
            <a:r>
              <a:rPr lang="en-US" altLang="ru-RU" sz="1000" b="1" dirty="0">
                <a:solidFill>
                  <a:srgbClr val="0070C0"/>
                </a:solidFill>
              </a:rPr>
              <a:t>1</a:t>
            </a:r>
            <a:r>
              <a:rPr lang="ru-RU" altLang="ru-RU" sz="1000" b="1" dirty="0">
                <a:solidFill>
                  <a:srgbClr val="0070C0"/>
                </a:solidFill>
              </a:rPr>
              <a:t>6</a:t>
            </a:r>
            <a:r>
              <a:rPr lang="en-US" altLang="ru-RU" sz="1000" b="1" dirty="0">
                <a:solidFill>
                  <a:srgbClr val="0070C0"/>
                </a:solidFill>
              </a:rPr>
              <a:t>,</a:t>
            </a:r>
            <a:r>
              <a:rPr lang="kk-KZ" altLang="ru-RU" sz="1000" b="1" dirty="0">
                <a:solidFill>
                  <a:srgbClr val="0070C0"/>
                </a:solidFill>
              </a:rPr>
              <a:t>9 </a:t>
            </a:r>
            <a:r>
              <a:rPr lang="ru-RU" altLang="ru-RU" sz="1000" b="1" dirty="0">
                <a:solidFill>
                  <a:srgbClr val="0070C0"/>
                </a:solidFill>
              </a:rPr>
              <a:t>млрд. </a:t>
            </a:r>
            <a:r>
              <a:rPr lang="ru-RU" altLang="ru-RU" sz="1000" b="1" dirty="0" err="1">
                <a:solidFill>
                  <a:srgbClr val="0070C0"/>
                </a:solidFill>
              </a:rPr>
              <a:t>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b="1" dirty="0"/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Қарағанды</a:t>
            </a:r>
            <a:r>
              <a:rPr lang="ru-RU" altLang="ru-RU" sz="1000" b="1" dirty="0">
                <a:solidFill>
                  <a:prstClr val="black"/>
                </a:solidFill>
              </a:rPr>
              <a:t>-Балхаш </a:t>
            </a:r>
            <a:r>
              <a:rPr lang="ru-RU" altLang="ru-RU" sz="1000" dirty="0">
                <a:solidFill>
                  <a:srgbClr val="0070C0"/>
                </a:solidFill>
              </a:rPr>
              <a:t>–</a:t>
            </a:r>
            <a:r>
              <a:rPr lang="en-US" altLang="ru-RU" sz="1000" dirty="0">
                <a:solidFill>
                  <a:srgbClr val="0070C0"/>
                </a:solidFill>
              </a:rPr>
              <a:t> </a:t>
            </a:r>
            <a:r>
              <a:rPr lang="en-US" altLang="ru-RU" sz="1000" b="1" dirty="0">
                <a:solidFill>
                  <a:srgbClr val="0070C0"/>
                </a:solidFill>
              </a:rPr>
              <a:t>3</a:t>
            </a:r>
            <a:r>
              <a:rPr lang="kk-KZ" altLang="ru-RU" sz="1000" b="1" dirty="0">
                <a:solidFill>
                  <a:srgbClr val="0070C0"/>
                </a:solidFill>
              </a:rPr>
              <a:t>2</a:t>
            </a:r>
            <a:r>
              <a:rPr lang="en-US" altLang="ru-RU" sz="1000" b="1" dirty="0">
                <a:solidFill>
                  <a:srgbClr val="0070C0"/>
                </a:solidFill>
              </a:rPr>
              <a:t>,</a:t>
            </a:r>
            <a:r>
              <a:rPr lang="kk-KZ" altLang="ru-RU" sz="1000" b="1" dirty="0">
                <a:solidFill>
                  <a:srgbClr val="0070C0"/>
                </a:solidFill>
              </a:rPr>
              <a:t>5</a:t>
            </a:r>
            <a:r>
              <a:rPr lang="ru-RU" altLang="ru-RU" sz="1000" b="1" dirty="0">
                <a:solidFill>
                  <a:srgbClr val="0070C0"/>
                </a:solidFill>
              </a:rPr>
              <a:t>  млрд. </a:t>
            </a:r>
            <a:r>
              <a:rPr lang="ru-RU" altLang="ru-RU" sz="1000" b="1" dirty="0" err="1">
                <a:solidFill>
                  <a:srgbClr val="0070C0"/>
                </a:solidFill>
              </a:rPr>
              <a:t>тг</a:t>
            </a:r>
            <a:r>
              <a:rPr lang="ru-RU" altLang="ru-RU" sz="1000" b="1" dirty="0"/>
              <a:t> 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Ақтөбе-Қандыағаш</a:t>
            </a:r>
            <a:r>
              <a:rPr lang="ru-RU" altLang="ru-RU" sz="1000" dirty="0">
                <a:solidFill>
                  <a:srgbClr val="0070C0"/>
                </a:solidFill>
              </a:rPr>
              <a:t> – </a:t>
            </a:r>
            <a:r>
              <a:rPr lang="ru-RU" altLang="ru-RU" sz="1000" b="1" dirty="0">
                <a:solidFill>
                  <a:srgbClr val="0070C0"/>
                </a:solidFill>
              </a:rPr>
              <a:t>12,4 млрд. </a:t>
            </a:r>
            <a:r>
              <a:rPr lang="ru-RU" altLang="ru-RU" sz="1000" b="1" dirty="0" err="1">
                <a:solidFill>
                  <a:srgbClr val="0070C0"/>
                </a:solidFill>
              </a:rPr>
              <a:t>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>
                <a:solidFill>
                  <a:prstClr val="black"/>
                </a:solidFill>
              </a:rPr>
              <a:t>Атырау-Астрахань</a:t>
            </a:r>
            <a:r>
              <a:rPr lang="ru-RU" altLang="ru-RU" sz="1000" dirty="0">
                <a:solidFill>
                  <a:prstClr val="black"/>
                </a:solidFill>
              </a:rPr>
              <a:t> – </a:t>
            </a:r>
            <a:r>
              <a:rPr lang="ru-RU" altLang="ru-RU" sz="1000" b="1" dirty="0">
                <a:solidFill>
                  <a:srgbClr val="0070C0"/>
                </a:solidFill>
              </a:rPr>
              <a:t>28,6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Құрты-Қапшагай</a:t>
            </a:r>
            <a:r>
              <a:rPr lang="ru-RU" altLang="ru-RU" sz="1000" b="1" dirty="0">
                <a:solidFill>
                  <a:prstClr val="black"/>
                </a:solidFill>
              </a:rPr>
              <a:t> </a:t>
            </a:r>
            <a:r>
              <a:rPr lang="ru-RU" altLang="ru-RU" sz="1000" dirty="0">
                <a:solidFill>
                  <a:srgbClr val="0070C0"/>
                </a:solidFill>
              </a:rPr>
              <a:t>– </a:t>
            </a:r>
            <a:r>
              <a:rPr lang="kk-KZ" altLang="ru-RU" sz="1000" b="1" dirty="0">
                <a:solidFill>
                  <a:srgbClr val="0070C0"/>
                </a:solidFill>
              </a:rPr>
              <a:t>9,6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</a:t>
            </a:r>
            <a:r>
              <a:rPr lang="ru-RU" altLang="ru-RU" sz="1000" i="1" dirty="0" err="1"/>
              <a:t>аяқтау</a:t>
            </a:r>
            <a:r>
              <a:rPr lang="ru-RU" altLang="ru-RU" sz="1000" i="1" dirty="0"/>
              <a:t>)</a:t>
            </a:r>
            <a:endParaRPr lang="ru-RU" altLang="ru-RU" sz="1000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>
                <a:solidFill>
                  <a:prstClr val="black"/>
                </a:solidFill>
              </a:rPr>
              <a:t>Қызылорда-Жезқазған –</a:t>
            </a:r>
            <a:r>
              <a:rPr lang="kk-KZ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b="1" dirty="0">
                <a:solidFill>
                  <a:srgbClr val="0070C0"/>
                </a:solidFill>
              </a:rPr>
              <a:t>32,1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</a:t>
            </a:r>
            <a:r>
              <a:rPr lang="kk-KZ" sz="1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құрылысты жалғастыру</a:t>
            </a:r>
            <a:r>
              <a:rPr lang="ru-RU" altLang="ru-RU" sz="1000" i="1" dirty="0"/>
              <a:t>)</a:t>
            </a: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>
                <a:solidFill>
                  <a:prstClr val="black"/>
                </a:solidFill>
              </a:rPr>
              <a:t>Республикалық маңызы бар автомобиль жолдарын жөндеу </a:t>
            </a:r>
            <a:r>
              <a:rPr lang="kk-KZ" altLang="ru-RU" sz="1000" b="1" dirty="0">
                <a:solidFill>
                  <a:srgbClr val="0070C0"/>
                </a:solidFill>
              </a:rPr>
              <a:t>– 21,6 </a:t>
            </a:r>
            <a:r>
              <a:rPr lang="kk-KZ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dirty="0"/>
              <a:t> </a:t>
            </a:r>
            <a:r>
              <a:rPr lang="ru-RU" altLang="ru-RU" sz="1000" i="1" dirty="0"/>
              <a:t>(</a:t>
            </a:r>
            <a:r>
              <a:rPr lang="kk-KZ" sz="1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құрылысты жалғастыру</a:t>
            </a:r>
            <a:r>
              <a:rPr lang="ru-RU" altLang="ru-RU" sz="1000" i="1" dirty="0"/>
              <a:t>)</a:t>
            </a: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>
                <a:solidFill>
                  <a:prstClr val="black"/>
                </a:solidFill>
              </a:rPr>
              <a:t>Ақтөбе-Ұлғайсын-Қызылорда </a:t>
            </a:r>
            <a:r>
              <a:rPr lang="kk-KZ" altLang="ru-RU" sz="1000" b="1" dirty="0">
                <a:solidFill>
                  <a:srgbClr val="0070C0"/>
                </a:solidFill>
              </a:rPr>
              <a:t>– 10,1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i="1" dirty="0"/>
              <a:t>( </a:t>
            </a:r>
            <a:r>
              <a:rPr lang="ru-RU" altLang="ru-RU" sz="1000" i="1" dirty="0" err="1"/>
              <a:t>жаңа</a:t>
            </a:r>
            <a:r>
              <a:rPr lang="ru-RU" altLang="ru-RU" sz="1000" dirty="0"/>
              <a:t>)</a:t>
            </a: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 err="1">
                <a:solidFill>
                  <a:prstClr val="black"/>
                </a:solidFill>
              </a:rPr>
              <a:t>Қараганды</a:t>
            </a:r>
            <a:r>
              <a:rPr lang="kk-KZ" altLang="ru-RU" sz="1000" b="1" dirty="0">
                <a:solidFill>
                  <a:prstClr val="black"/>
                </a:solidFill>
              </a:rPr>
              <a:t>-Жезқазған </a:t>
            </a:r>
            <a:r>
              <a:rPr lang="kk-KZ" altLang="ru-RU" sz="1000" b="1" dirty="0">
                <a:solidFill>
                  <a:srgbClr val="0070C0"/>
                </a:solidFill>
              </a:rPr>
              <a:t>– 17 </a:t>
            </a:r>
            <a:r>
              <a:rPr lang="kk-KZ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kk-KZ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жаңа</a:t>
            </a:r>
            <a:r>
              <a:rPr lang="ru-RU" altLang="ru-RU" sz="1000" i="1" dirty="0"/>
              <a:t>)</a:t>
            </a:r>
            <a:endParaRPr lang="ru-RU" altLang="ru-RU" sz="10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Сарыағаш</a:t>
            </a:r>
            <a:r>
              <a:rPr lang="ru-RU" altLang="ru-RU" sz="1000" b="1" dirty="0">
                <a:solidFill>
                  <a:prstClr val="black"/>
                </a:solidFill>
              </a:rPr>
              <a:t> қ. </a:t>
            </a:r>
            <a:r>
              <a:rPr lang="kk-KZ" altLang="ru-RU" sz="1000" b="1" dirty="0">
                <a:solidFill>
                  <a:prstClr val="black"/>
                </a:solidFill>
              </a:rPr>
              <a:t>айналма жолы </a:t>
            </a:r>
            <a:r>
              <a:rPr lang="kk-KZ" altLang="ru-RU" sz="1000" b="1" dirty="0">
                <a:solidFill>
                  <a:srgbClr val="0070C0"/>
                </a:solidFill>
              </a:rPr>
              <a:t>– 5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жаңа</a:t>
            </a:r>
            <a:r>
              <a:rPr lang="ru-RU" altLang="ru-RU" sz="1000" i="1" dirty="0"/>
              <a:t>)</a:t>
            </a:r>
            <a:endParaRPr lang="ru-RU" altLang="ru-RU" sz="10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kk-KZ" altLang="ru-RU" sz="1000" b="1" dirty="0"/>
              <a:t>Рудный қ. шығыс айналма жолы </a:t>
            </a:r>
            <a:r>
              <a:rPr lang="kk-KZ" altLang="ru-RU" sz="1000" b="1" dirty="0">
                <a:solidFill>
                  <a:srgbClr val="0070C0"/>
                </a:solidFill>
              </a:rPr>
              <a:t>–</a:t>
            </a:r>
            <a:r>
              <a:rPr lang="kk-KZ" altLang="ru-RU" sz="1000" b="1" dirty="0">
                <a:solidFill>
                  <a:prstClr val="black"/>
                </a:solidFill>
              </a:rPr>
              <a:t> </a:t>
            </a:r>
            <a:r>
              <a:rPr lang="kk-KZ" altLang="ru-RU" sz="1000" b="1" dirty="0">
                <a:solidFill>
                  <a:srgbClr val="0070C0"/>
                </a:solidFill>
              </a:rPr>
              <a:t>0,5</a:t>
            </a:r>
            <a:r>
              <a:rPr lang="en-US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жаңа</a:t>
            </a:r>
            <a:r>
              <a:rPr lang="ru-RU" altLang="ru-RU" sz="1000" i="1" dirty="0"/>
              <a:t>)</a:t>
            </a:r>
            <a:endParaRPr lang="ru-RU" altLang="ru-RU" sz="10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 err="1">
                <a:solidFill>
                  <a:prstClr val="black"/>
                </a:solidFill>
              </a:rPr>
              <a:t>Қызылорда</a:t>
            </a:r>
            <a:r>
              <a:rPr lang="ru-RU" altLang="ru-RU" sz="1000" b="1" dirty="0">
                <a:solidFill>
                  <a:prstClr val="black"/>
                </a:solidFill>
              </a:rPr>
              <a:t> қ. </a:t>
            </a:r>
            <a:r>
              <a:rPr lang="ru-RU" altLang="ru-RU" sz="1000" b="1" dirty="0" err="1">
                <a:solidFill>
                  <a:prstClr val="black"/>
                </a:solidFill>
              </a:rPr>
              <a:t>айналма</a:t>
            </a:r>
            <a:r>
              <a:rPr lang="ru-RU" altLang="ru-RU" sz="1000" b="1" dirty="0">
                <a:solidFill>
                  <a:prstClr val="black"/>
                </a:solidFill>
              </a:rPr>
              <a:t> </a:t>
            </a:r>
            <a:r>
              <a:rPr lang="ru-RU" altLang="ru-RU" sz="1000" b="1" dirty="0" err="1">
                <a:solidFill>
                  <a:prstClr val="black"/>
                </a:solidFill>
              </a:rPr>
              <a:t>жолы</a:t>
            </a:r>
            <a:r>
              <a:rPr lang="ru-RU" altLang="ru-RU" sz="1000" b="1" dirty="0">
                <a:solidFill>
                  <a:prstClr val="black"/>
                </a:solidFill>
              </a:rPr>
              <a:t> </a:t>
            </a:r>
            <a:r>
              <a:rPr lang="ru-RU" altLang="ru-RU" sz="1000" b="1" dirty="0">
                <a:solidFill>
                  <a:srgbClr val="0070C0"/>
                </a:solidFill>
              </a:rPr>
              <a:t>– 1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жаңа</a:t>
            </a:r>
            <a:r>
              <a:rPr lang="ru-RU" altLang="ru-RU" sz="1000" i="1" dirty="0"/>
              <a:t>)</a:t>
            </a:r>
            <a:endParaRPr lang="ru-RU" altLang="ru-RU" sz="10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>
                <a:solidFill>
                  <a:prstClr val="black"/>
                </a:solidFill>
              </a:rPr>
              <a:t>Атырау – Доссор </a:t>
            </a:r>
            <a:r>
              <a:rPr lang="ru-RU" altLang="ru-RU" sz="1000" b="1" dirty="0">
                <a:solidFill>
                  <a:srgbClr val="0070C0"/>
                </a:solidFill>
              </a:rPr>
              <a:t>– 3,3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жаңа</a:t>
            </a:r>
            <a:r>
              <a:rPr lang="ru-RU" altLang="ru-RU" sz="1000" i="1" dirty="0"/>
              <a:t>)</a:t>
            </a:r>
            <a:endParaRPr lang="ru-RU" altLang="ru-RU" sz="1000" b="1" i="1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r>
              <a:rPr lang="ru-RU" altLang="ru-RU" sz="1000" b="1" dirty="0">
                <a:solidFill>
                  <a:prstClr val="black"/>
                </a:solidFill>
              </a:rPr>
              <a:t>АӨЖ </a:t>
            </a:r>
            <a:r>
              <a:rPr lang="ru-RU" altLang="ru-RU" sz="1000" b="1" dirty="0" err="1">
                <a:solidFill>
                  <a:prstClr val="black"/>
                </a:solidFill>
              </a:rPr>
              <a:t>және</a:t>
            </a:r>
            <a:r>
              <a:rPr lang="ru-RU" altLang="ru-RU" sz="1000" b="1" dirty="0">
                <a:solidFill>
                  <a:prstClr val="black"/>
                </a:solidFill>
              </a:rPr>
              <a:t> ЖПТ </a:t>
            </a:r>
            <a:r>
              <a:rPr lang="ru-RU" altLang="ru-RU" sz="1000" b="1" dirty="0">
                <a:solidFill>
                  <a:srgbClr val="0070C0"/>
                </a:solidFill>
              </a:rPr>
              <a:t>– 10,6 </a:t>
            </a:r>
            <a:r>
              <a:rPr lang="ru-RU" altLang="ru-RU" sz="1000" b="1" dirty="0" err="1">
                <a:solidFill>
                  <a:srgbClr val="0070C0"/>
                </a:solidFill>
              </a:rPr>
              <a:t>млрд.тг</a:t>
            </a:r>
            <a:r>
              <a:rPr lang="ru-RU" altLang="ru-RU" sz="1000" b="1" dirty="0">
                <a:solidFill>
                  <a:srgbClr val="0070C0"/>
                </a:solidFill>
              </a:rPr>
              <a:t> </a:t>
            </a:r>
            <a:r>
              <a:rPr lang="ru-RU" altLang="ru-RU" sz="1000" dirty="0"/>
              <a:t>(</a:t>
            </a:r>
            <a:r>
              <a:rPr lang="ru-RU" altLang="ru-RU" sz="1000" i="1" dirty="0" err="1"/>
              <a:t>жаңа</a:t>
            </a:r>
            <a:r>
              <a:rPr lang="ru-RU" altLang="ru-RU" sz="1000" i="1" dirty="0"/>
              <a:t>)</a:t>
            </a:r>
          </a:p>
          <a:p>
            <a:pPr>
              <a:lnSpc>
                <a:spcPct val="150000"/>
              </a:lnSpc>
              <a:buClr>
                <a:srgbClr val="0070C0"/>
              </a:buClr>
              <a:defRPr/>
            </a:pPr>
            <a:endParaRPr lang="ru-RU" altLang="ru-RU" sz="90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Скругленный прямоугольник 73"/>
          <p:cNvSpPr>
            <a:spLocks noChangeArrowheads="1"/>
          </p:cNvSpPr>
          <p:nvPr/>
        </p:nvSpPr>
        <p:spPr bwMode="auto">
          <a:xfrm>
            <a:off x="33300" y="514700"/>
            <a:ext cx="3699327" cy="1198664"/>
          </a:xfrm>
          <a:prstGeom prst="round2SameRect">
            <a:avLst>
              <a:gd name="adj1" fmla="val 13434"/>
              <a:gd name="adj2" fmla="val 0"/>
            </a:avLst>
          </a:prstGeom>
          <a:noFill/>
          <a:ln>
            <a:noFill/>
          </a:ln>
        </p:spPr>
        <p:txBody>
          <a:bodyPr lIns="13500" tIns="27000" rIns="13500" bIns="27000" anchor="ctr"/>
          <a:lstStyle/>
          <a:p>
            <a:pPr algn="ctr">
              <a:defRPr/>
            </a:pPr>
            <a:r>
              <a:rPr lang="ru-RU" altLang="ru-RU" sz="1200" b="1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ru-RU" altLang="ru-RU" sz="36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263,1</a:t>
            </a:r>
            <a:r>
              <a:rPr lang="ru-RU" altLang="ru-RU" sz="40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ru-RU" altLang="ru-RU" sz="1200" b="1" i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млрд. </a:t>
            </a:r>
            <a:r>
              <a:rPr lang="ru-RU" altLang="ru-RU" sz="1200" b="1" i="1" dirty="0" err="1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теңге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altLang="ru-RU" sz="7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18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жоба</a:t>
            </a: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іске</a:t>
            </a: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асырылатын</a:t>
            </a:r>
            <a:r>
              <a:rPr lang="ru-RU" altLang="ru-RU" sz="1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болады</a:t>
            </a:r>
            <a:endParaRPr lang="ru-RU" altLang="ru-RU" sz="1200" b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Заголовок 5">
            <a:extLst>
              <a:ext uri="{FF2B5EF4-FFF2-40B4-BE49-F238E27FC236}">
                <a16:creationId xmlns:a16="http://schemas.microsoft.com/office/drawing/2014/main" id="{66224FCB-094B-4185-AFBE-5684BC253F6C}"/>
              </a:ext>
            </a:extLst>
          </p:cNvPr>
          <p:cNvSpPr>
            <a:spLocks/>
          </p:cNvSpPr>
          <p:nvPr/>
        </p:nvSpPr>
        <p:spPr bwMode="auto">
          <a:xfrm>
            <a:off x="0" y="1654"/>
            <a:ext cx="12192000" cy="46166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lIns="27000" rIns="2700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233  «МЕМЛЕКЕТТІК КЕПІЛДІК ЕСЕБІНЕН САЛУ ЖӘНЕ РЕКОНСТРУКЦИЯЛАУ»</a:t>
            </a:r>
          </a:p>
        </p:txBody>
      </p:sp>
      <p:pic>
        <p:nvPicPr>
          <p:cNvPr id="103" name="Picture 2" descr="L:\Нурлан\computer 2\Map\All\Коридоры\Основа кор.tif">
            <a:extLst>
              <a:ext uri="{FF2B5EF4-FFF2-40B4-BE49-F238E27FC236}">
                <a16:creationId xmlns:a16="http://schemas.microsoft.com/office/drawing/2014/main" id="{DC056CA1-8A6B-7EE3-A96D-CC5FBCF64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416" y="1647826"/>
            <a:ext cx="7194476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Скругленный прямоугольник 187">
            <a:extLst>
              <a:ext uri="{FF2B5EF4-FFF2-40B4-BE49-F238E27FC236}">
                <a16:creationId xmlns:a16="http://schemas.microsoft.com/office/drawing/2014/main" id="{FE35BF8F-2A20-60E0-7B65-B3EF14982328}"/>
              </a:ext>
            </a:extLst>
          </p:cNvPr>
          <p:cNvSpPr/>
          <p:nvPr/>
        </p:nvSpPr>
        <p:spPr>
          <a:xfrm>
            <a:off x="3944229" y="576126"/>
            <a:ext cx="7935084" cy="6140588"/>
          </a:xfrm>
          <a:prstGeom prst="roundRect">
            <a:avLst>
              <a:gd name="adj" fmla="val 2256"/>
            </a:avLst>
          </a:prstGeom>
          <a:noFill/>
          <a:ln w="952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ru-RU" b="1" kern="0" dirty="0">
              <a:solidFill>
                <a:srgbClr val="FFFFFF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06" name="Полилиния 27">
            <a:extLst>
              <a:ext uri="{FF2B5EF4-FFF2-40B4-BE49-F238E27FC236}">
                <a16:creationId xmlns:a16="http://schemas.microsoft.com/office/drawing/2014/main" id="{AA5A1ABF-F397-7687-6D3D-45F19EDCCD6E}"/>
              </a:ext>
            </a:extLst>
          </p:cNvPr>
          <p:cNvSpPr/>
          <p:nvPr/>
        </p:nvSpPr>
        <p:spPr>
          <a:xfrm>
            <a:off x="9987103" y="3079751"/>
            <a:ext cx="490347" cy="1403350"/>
          </a:xfrm>
          <a:custGeom>
            <a:avLst/>
            <a:gdLst>
              <a:gd name="connsiteX0" fmla="*/ 382761 w 382761"/>
              <a:gd name="connsiteY0" fmla="*/ 0 h 1403350"/>
              <a:gd name="connsiteX1" fmla="*/ 331961 w 382761"/>
              <a:gd name="connsiteY1" fmla="*/ 76200 h 1403350"/>
              <a:gd name="connsiteX2" fmla="*/ 293861 w 382761"/>
              <a:gd name="connsiteY2" fmla="*/ 171450 h 1403350"/>
              <a:gd name="connsiteX3" fmla="*/ 217661 w 382761"/>
              <a:gd name="connsiteY3" fmla="*/ 247650 h 1403350"/>
              <a:gd name="connsiteX4" fmla="*/ 204961 w 382761"/>
              <a:gd name="connsiteY4" fmla="*/ 355600 h 1403350"/>
              <a:gd name="connsiteX5" fmla="*/ 166861 w 382761"/>
              <a:gd name="connsiteY5" fmla="*/ 419100 h 1403350"/>
              <a:gd name="connsiteX6" fmla="*/ 192261 w 382761"/>
              <a:gd name="connsiteY6" fmla="*/ 546100 h 1403350"/>
              <a:gd name="connsiteX7" fmla="*/ 224011 w 382761"/>
              <a:gd name="connsiteY7" fmla="*/ 660400 h 1403350"/>
              <a:gd name="connsiteX8" fmla="*/ 243061 w 382761"/>
              <a:gd name="connsiteY8" fmla="*/ 762000 h 1403350"/>
              <a:gd name="connsiteX9" fmla="*/ 262111 w 382761"/>
              <a:gd name="connsiteY9" fmla="*/ 908050 h 1403350"/>
              <a:gd name="connsiteX10" fmla="*/ 312911 w 382761"/>
              <a:gd name="connsiteY10" fmla="*/ 971550 h 1403350"/>
              <a:gd name="connsiteX11" fmla="*/ 300211 w 382761"/>
              <a:gd name="connsiteY11" fmla="*/ 1104900 h 1403350"/>
              <a:gd name="connsiteX12" fmla="*/ 249411 w 382761"/>
              <a:gd name="connsiteY12" fmla="*/ 1136650 h 1403350"/>
              <a:gd name="connsiteX13" fmla="*/ 230361 w 382761"/>
              <a:gd name="connsiteY13" fmla="*/ 1238250 h 1403350"/>
              <a:gd name="connsiteX14" fmla="*/ 33511 w 382761"/>
              <a:gd name="connsiteY14" fmla="*/ 1308100 h 1403350"/>
              <a:gd name="connsiteX15" fmla="*/ 1761 w 382761"/>
              <a:gd name="connsiteY15" fmla="*/ 1403350 h 140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2761" h="1403350">
                <a:moveTo>
                  <a:pt x="382761" y="0"/>
                </a:moveTo>
                <a:cubicBezTo>
                  <a:pt x="364769" y="23812"/>
                  <a:pt x="346778" y="47625"/>
                  <a:pt x="331961" y="76200"/>
                </a:cubicBezTo>
                <a:cubicBezTo>
                  <a:pt x="317144" y="104775"/>
                  <a:pt x="312911" y="142875"/>
                  <a:pt x="293861" y="171450"/>
                </a:cubicBezTo>
                <a:cubicBezTo>
                  <a:pt x="274811" y="200025"/>
                  <a:pt x="232478" y="216958"/>
                  <a:pt x="217661" y="247650"/>
                </a:cubicBezTo>
                <a:cubicBezTo>
                  <a:pt x="202844" y="278342"/>
                  <a:pt x="213428" y="327025"/>
                  <a:pt x="204961" y="355600"/>
                </a:cubicBezTo>
                <a:cubicBezTo>
                  <a:pt x="196494" y="384175"/>
                  <a:pt x="168978" y="387350"/>
                  <a:pt x="166861" y="419100"/>
                </a:cubicBezTo>
                <a:cubicBezTo>
                  <a:pt x="164744" y="450850"/>
                  <a:pt x="182736" y="505883"/>
                  <a:pt x="192261" y="546100"/>
                </a:cubicBezTo>
                <a:cubicBezTo>
                  <a:pt x="201786" y="586317"/>
                  <a:pt x="215544" y="624417"/>
                  <a:pt x="224011" y="660400"/>
                </a:cubicBezTo>
                <a:cubicBezTo>
                  <a:pt x="232478" y="696383"/>
                  <a:pt x="236711" y="720725"/>
                  <a:pt x="243061" y="762000"/>
                </a:cubicBezTo>
                <a:cubicBezTo>
                  <a:pt x="249411" y="803275"/>
                  <a:pt x="250469" y="873125"/>
                  <a:pt x="262111" y="908050"/>
                </a:cubicBezTo>
                <a:cubicBezTo>
                  <a:pt x="273753" y="942975"/>
                  <a:pt x="306561" y="938742"/>
                  <a:pt x="312911" y="971550"/>
                </a:cubicBezTo>
                <a:cubicBezTo>
                  <a:pt x="319261" y="1004358"/>
                  <a:pt x="310794" y="1077383"/>
                  <a:pt x="300211" y="1104900"/>
                </a:cubicBezTo>
                <a:cubicBezTo>
                  <a:pt x="289628" y="1132417"/>
                  <a:pt x="261053" y="1114425"/>
                  <a:pt x="249411" y="1136650"/>
                </a:cubicBezTo>
                <a:cubicBezTo>
                  <a:pt x="237769" y="1158875"/>
                  <a:pt x="266344" y="1209675"/>
                  <a:pt x="230361" y="1238250"/>
                </a:cubicBezTo>
                <a:cubicBezTo>
                  <a:pt x="194378" y="1266825"/>
                  <a:pt x="71611" y="1280583"/>
                  <a:pt x="33511" y="1308100"/>
                </a:cubicBezTo>
                <a:cubicBezTo>
                  <a:pt x="-4589" y="1335617"/>
                  <a:pt x="-1414" y="1369483"/>
                  <a:pt x="1761" y="1403350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7" name="AutoShape 20">
            <a:extLst>
              <a:ext uri="{FF2B5EF4-FFF2-40B4-BE49-F238E27FC236}">
                <a16:creationId xmlns:a16="http://schemas.microsoft.com/office/drawing/2014/main" id="{FD739DBF-BB28-09E0-0176-7C97DB092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3854" y="4464051"/>
            <a:ext cx="87489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8" name="AutoShape 20">
            <a:extLst>
              <a:ext uri="{FF2B5EF4-FFF2-40B4-BE49-F238E27FC236}">
                <a16:creationId xmlns:a16="http://schemas.microsoft.com/office/drawing/2014/main" id="{95F0ECAA-21D7-3F44-3E40-A2197B5C4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4550" y="3011489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09" name="Полилиния 28">
            <a:extLst>
              <a:ext uri="{FF2B5EF4-FFF2-40B4-BE49-F238E27FC236}">
                <a16:creationId xmlns:a16="http://schemas.microsoft.com/office/drawing/2014/main" id="{A67C621B-A345-CCCD-7665-0A24CD7B9A90}"/>
              </a:ext>
            </a:extLst>
          </p:cNvPr>
          <p:cNvSpPr/>
          <p:nvPr/>
        </p:nvSpPr>
        <p:spPr>
          <a:xfrm>
            <a:off x="10404201" y="3284541"/>
            <a:ext cx="821993" cy="312737"/>
          </a:xfrm>
          <a:custGeom>
            <a:avLst/>
            <a:gdLst>
              <a:gd name="connsiteX0" fmla="*/ 0 w 641350"/>
              <a:gd name="connsiteY0" fmla="*/ 0 h 311985"/>
              <a:gd name="connsiteX1" fmla="*/ 95250 w 641350"/>
              <a:gd name="connsiteY1" fmla="*/ 114300 h 311985"/>
              <a:gd name="connsiteX2" fmla="*/ 222250 w 641350"/>
              <a:gd name="connsiteY2" fmla="*/ 247650 h 311985"/>
              <a:gd name="connsiteX3" fmla="*/ 330200 w 641350"/>
              <a:gd name="connsiteY3" fmla="*/ 292100 h 311985"/>
              <a:gd name="connsiteX4" fmla="*/ 508000 w 641350"/>
              <a:gd name="connsiteY4" fmla="*/ 311150 h 311985"/>
              <a:gd name="connsiteX5" fmla="*/ 552450 w 641350"/>
              <a:gd name="connsiteY5" fmla="*/ 266700 h 311985"/>
              <a:gd name="connsiteX6" fmla="*/ 641350 w 641350"/>
              <a:gd name="connsiteY6" fmla="*/ 304800 h 31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1350" h="311985">
                <a:moveTo>
                  <a:pt x="0" y="0"/>
                </a:moveTo>
                <a:cubicBezTo>
                  <a:pt x="29104" y="36512"/>
                  <a:pt x="58208" y="73025"/>
                  <a:pt x="95250" y="114300"/>
                </a:cubicBezTo>
                <a:cubicBezTo>
                  <a:pt x="132292" y="155575"/>
                  <a:pt x="183092" y="218017"/>
                  <a:pt x="222250" y="247650"/>
                </a:cubicBezTo>
                <a:cubicBezTo>
                  <a:pt x="261408" y="277283"/>
                  <a:pt x="282575" y="281517"/>
                  <a:pt x="330200" y="292100"/>
                </a:cubicBezTo>
                <a:cubicBezTo>
                  <a:pt x="377825" y="302683"/>
                  <a:pt x="470958" y="315383"/>
                  <a:pt x="508000" y="311150"/>
                </a:cubicBezTo>
                <a:cubicBezTo>
                  <a:pt x="545042" y="306917"/>
                  <a:pt x="530225" y="267758"/>
                  <a:pt x="552450" y="266700"/>
                </a:cubicBezTo>
                <a:cubicBezTo>
                  <a:pt x="574675" y="265642"/>
                  <a:pt x="608012" y="285221"/>
                  <a:pt x="641350" y="304800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0" name="AutoShape 20">
            <a:extLst>
              <a:ext uri="{FF2B5EF4-FFF2-40B4-BE49-F238E27FC236}">
                <a16:creationId xmlns:a16="http://schemas.microsoft.com/office/drawing/2014/main" id="{B82C73F1-0D60-903B-FA66-83F5E6DFD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7234" y="3236914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1" name="Скругленный прямоугольник 89">
            <a:extLst>
              <a:ext uri="{FF2B5EF4-FFF2-40B4-BE49-F238E27FC236}">
                <a16:creationId xmlns:a16="http://schemas.microsoft.com/office/drawing/2014/main" id="{BC6BE212-EEF5-E5F4-BEB5-4E0BDD126BAA}"/>
              </a:ext>
            </a:extLst>
          </p:cNvPr>
          <p:cNvSpPr/>
          <p:nvPr/>
        </p:nvSpPr>
        <p:spPr bwMode="auto">
          <a:xfrm>
            <a:off x="9362469" y="5898542"/>
            <a:ext cx="2340080" cy="766662"/>
          </a:xfrm>
          <a:prstGeom prst="roundRect">
            <a:avLst>
              <a:gd name="adj" fmla="val 6540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Құрты-Бұрылбайтал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143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67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(ЕБРР)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9,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6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2017 -2026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14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00B050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sp>
        <p:nvSpPr>
          <p:cNvPr id="112" name="Скругленный прямоугольник 90">
            <a:extLst>
              <a:ext uri="{FF2B5EF4-FFF2-40B4-BE49-F238E27FC236}">
                <a16:creationId xmlns:a16="http://schemas.microsoft.com/office/drawing/2014/main" id="{7C76A17E-9AD7-3353-6D23-3CF448E218C3}"/>
              </a:ext>
            </a:extLst>
          </p:cNvPr>
          <p:cNvSpPr/>
          <p:nvPr/>
        </p:nvSpPr>
        <p:spPr bwMode="auto">
          <a:xfrm>
            <a:off x="6562237" y="620908"/>
            <a:ext cx="2699503" cy="888398"/>
          </a:xfrm>
          <a:prstGeom prst="roundRect">
            <a:avLst>
              <a:gd name="adj" fmla="val 11664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 eaLnBrk="0" hangingPunct="0">
              <a:defRPr/>
            </a:pPr>
            <a:r>
              <a:rPr 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Талдықорған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- </a:t>
            </a:r>
            <a:r>
              <a:rPr 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Өскемен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 768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382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,2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Эксимбанк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)</a:t>
            </a:r>
          </a:p>
          <a:p>
            <a:pPr defTabSz="0" eaLnBrk="0" hangingPunct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</a:t>
            </a: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6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ж. –</a:t>
            </a:r>
            <a:r>
              <a:rPr lang="en-US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35,3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2017 -2026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- 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7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6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8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км</a:t>
            </a:r>
            <a:endParaRPr lang="kk-KZ" altLang="ru-RU" sz="1000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</p:txBody>
      </p:sp>
      <p:sp>
        <p:nvSpPr>
          <p:cNvPr id="113" name="AutoShape 20">
            <a:extLst>
              <a:ext uri="{FF2B5EF4-FFF2-40B4-BE49-F238E27FC236}">
                <a16:creationId xmlns:a16="http://schemas.microsoft.com/office/drawing/2014/main" id="{F789EC1E-38B1-5953-069D-42FBB0D2D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991" y="2971801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114" name="Прямая со стрелкой 113">
            <a:extLst>
              <a:ext uri="{FF2B5EF4-FFF2-40B4-BE49-F238E27FC236}">
                <a16:creationId xmlns:a16="http://schemas.microsoft.com/office/drawing/2014/main" id="{907196F9-C9C3-1BAB-3CA9-99C61E363B8D}"/>
              </a:ext>
            </a:extLst>
          </p:cNvPr>
          <p:cNvCxnSpPr>
            <a:cxnSpLocks/>
            <a:stCxn id="112" idx="2"/>
            <a:endCxn id="106" idx="7"/>
          </p:cNvCxnSpPr>
          <p:nvPr/>
        </p:nvCxnSpPr>
        <p:spPr bwMode="auto">
          <a:xfrm>
            <a:off x="7911989" y="1509306"/>
            <a:ext cx="2362090" cy="2230845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>
            <a:extLst>
              <a:ext uri="{FF2B5EF4-FFF2-40B4-BE49-F238E27FC236}">
                <a16:creationId xmlns:a16="http://schemas.microsoft.com/office/drawing/2014/main" id="{71D5412A-3904-7FC1-407F-D96C626C6490}"/>
              </a:ext>
            </a:extLst>
          </p:cNvPr>
          <p:cNvCxnSpPr>
            <a:cxnSpLocks/>
            <a:stCxn id="11269" idx="2"/>
            <a:endCxn id="109" idx="3"/>
          </p:cNvCxnSpPr>
          <p:nvPr/>
        </p:nvCxnSpPr>
        <p:spPr bwMode="auto">
          <a:xfrm>
            <a:off x="10574376" y="1504863"/>
            <a:ext cx="253029" cy="2072482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олилиния 2">
            <a:extLst>
              <a:ext uri="{FF2B5EF4-FFF2-40B4-BE49-F238E27FC236}">
                <a16:creationId xmlns:a16="http://schemas.microsoft.com/office/drawing/2014/main" id="{75C7F5D7-6F6D-25ED-E231-4207DC00EA25}"/>
              </a:ext>
            </a:extLst>
          </p:cNvPr>
          <p:cNvSpPr/>
          <p:nvPr/>
        </p:nvSpPr>
        <p:spPr>
          <a:xfrm>
            <a:off x="4631936" y="3700464"/>
            <a:ext cx="382512" cy="112712"/>
          </a:xfrm>
          <a:custGeom>
            <a:avLst/>
            <a:gdLst>
              <a:gd name="connsiteX0" fmla="*/ 500062 w 500062"/>
              <a:gd name="connsiteY0" fmla="*/ 82038 h 113105"/>
              <a:gd name="connsiteX1" fmla="*/ 471487 w 500062"/>
              <a:gd name="connsiteY1" fmla="*/ 39175 h 113105"/>
              <a:gd name="connsiteX2" fmla="*/ 423862 w 500062"/>
              <a:gd name="connsiteY2" fmla="*/ 12982 h 113105"/>
              <a:gd name="connsiteX3" fmla="*/ 404812 w 500062"/>
              <a:gd name="connsiteY3" fmla="*/ 1075 h 113105"/>
              <a:gd name="connsiteX4" fmla="*/ 366712 w 500062"/>
              <a:gd name="connsiteY4" fmla="*/ 39175 h 113105"/>
              <a:gd name="connsiteX5" fmla="*/ 328612 w 500062"/>
              <a:gd name="connsiteY5" fmla="*/ 55844 h 113105"/>
              <a:gd name="connsiteX6" fmla="*/ 283369 w 500062"/>
              <a:gd name="connsiteY6" fmla="*/ 74894 h 113105"/>
              <a:gd name="connsiteX7" fmla="*/ 252412 w 500062"/>
              <a:gd name="connsiteY7" fmla="*/ 96325 h 113105"/>
              <a:gd name="connsiteX8" fmla="*/ 200025 w 500062"/>
              <a:gd name="connsiteY8" fmla="*/ 112994 h 113105"/>
              <a:gd name="connsiteX9" fmla="*/ 138112 w 500062"/>
              <a:gd name="connsiteY9" fmla="*/ 103469 h 113105"/>
              <a:gd name="connsiteX10" fmla="*/ 90487 w 500062"/>
              <a:gd name="connsiteY10" fmla="*/ 101088 h 113105"/>
              <a:gd name="connsiteX11" fmla="*/ 40481 w 500062"/>
              <a:gd name="connsiteY11" fmla="*/ 101088 h 113105"/>
              <a:gd name="connsiteX12" fmla="*/ 0 w 500062"/>
              <a:gd name="connsiteY12" fmla="*/ 86800 h 113105"/>
              <a:gd name="connsiteX0" fmla="*/ 500062 w 500062"/>
              <a:gd name="connsiteY0" fmla="*/ 82038 h 113035"/>
              <a:gd name="connsiteX1" fmla="*/ 471487 w 500062"/>
              <a:gd name="connsiteY1" fmla="*/ 39175 h 113035"/>
              <a:gd name="connsiteX2" fmla="*/ 423862 w 500062"/>
              <a:gd name="connsiteY2" fmla="*/ 12982 h 113035"/>
              <a:gd name="connsiteX3" fmla="*/ 404812 w 500062"/>
              <a:gd name="connsiteY3" fmla="*/ 1075 h 113035"/>
              <a:gd name="connsiteX4" fmla="*/ 366712 w 500062"/>
              <a:gd name="connsiteY4" fmla="*/ 39175 h 113035"/>
              <a:gd name="connsiteX5" fmla="*/ 328612 w 500062"/>
              <a:gd name="connsiteY5" fmla="*/ 55844 h 113035"/>
              <a:gd name="connsiteX6" fmla="*/ 283369 w 500062"/>
              <a:gd name="connsiteY6" fmla="*/ 74894 h 113035"/>
              <a:gd name="connsiteX7" fmla="*/ 252412 w 500062"/>
              <a:gd name="connsiteY7" fmla="*/ 96325 h 113035"/>
              <a:gd name="connsiteX8" fmla="*/ 200025 w 500062"/>
              <a:gd name="connsiteY8" fmla="*/ 112994 h 113035"/>
              <a:gd name="connsiteX9" fmla="*/ 90487 w 500062"/>
              <a:gd name="connsiteY9" fmla="*/ 101088 h 113035"/>
              <a:gd name="connsiteX10" fmla="*/ 40481 w 500062"/>
              <a:gd name="connsiteY10" fmla="*/ 101088 h 113035"/>
              <a:gd name="connsiteX11" fmla="*/ 0 w 500062"/>
              <a:gd name="connsiteY11" fmla="*/ 86800 h 113035"/>
              <a:gd name="connsiteX0" fmla="*/ 500062 w 500062"/>
              <a:gd name="connsiteY0" fmla="*/ 82038 h 113046"/>
              <a:gd name="connsiteX1" fmla="*/ 471487 w 500062"/>
              <a:gd name="connsiteY1" fmla="*/ 39175 h 113046"/>
              <a:gd name="connsiteX2" fmla="*/ 423862 w 500062"/>
              <a:gd name="connsiteY2" fmla="*/ 12982 h 113046"/>
              <a:gd name="connsiteX3" fmla="*/ 404812 w 500062"/>
              <a:gd name="connsiteY3" fmla="*/ 1075 h 113046"/>
              <a:gd name="connsiteX4" fmla="*/ 366712 w 500062"/>
              <a:gd name="connsiteY4" fmla="*/ 39175 h 113046"/>
              <a:gd name="connsiteX5" fmla="*/ 328612 w 500062"/>
              <a:gd name="connsiteY5" fmla="*/ 55844 h 113046"/>
              <a:gd name="connsiteX6" fmla="*/ 283369 w 500062"/>
              <a:gd name="connsiteY6" fmla="*/ 74894 h 113046"/>
              <a:gd name="connsiteX7" fmla="*/ 252412 w 500062"/>
              <a:gd name="connsiteY7" fmla="*/ 96325 h 113046"/>
              <a:gd name="connsiteX8" fmla="*/ 200025 w 500062"/>
              <a:gd name="connsiteY8" fmla="*/ 112994 h 113046"/>
              <a:gd name="connsiteX9" fmla="*/ 40481 w 500062"/>
              <a:gd name="connsiteY9" fmla="*/ 101088 h 113046"/>
              <a:gd name="connsiteX10" fmla="*/ 0 w 500062"/>
              <a:gd name="connsiteY10" fmla="*/ 86800 h 113046"/>
              <a:gd name="connsiteX0" fmla="*/ 500062 w 500062"/>
              <a:gd name="connsiteY0" fmla="*/ 82038 h 113138"/>
              <a:gd name="connsiteX1" fmla="*/ 471487 w 500062"/>
              <a:gd name="connsiteY1" fmla="*/ 39175 h 113138"/>
              <a:gd name="connsiteX2" fmla="*/ 423862 w 500062"/>
              <a:gd name="connsiteY2" fmla="*/ 12982 h 113138"/>
              <a:gd name="connsiteX3" fmla="*/ 404812 w 500062"/>
              <a:gd name="connsiteY3" fmla="*/ 1075 h 113138"/>
              <a:gd name="connsiteX4" fmla="*/ 366712 w 500062"/>
              <a:gd name="connsiteY4" fmla="*/ 39175 h 113138"/>
              <a:gd name="connsiteX5" fmla="*/ 328612 w 500062"/>
              <a:gd name="connsiteY5" fmla="*/ 55844 h 113138"/>
              <a:gd name="connsiteX6" fmla="*/ 283369 w 500062"/>
              <a:gd name="connsiteY6" fmla="*/ 74894 h 113138"/>
              <a:gd name="connsiteX7" fmla="*/ 252412 w 500062"/>
              <a:gd name="connsiteY7" fmla="*/ 96325 h 113138"/>
              <a:gd name="connsiteX8" fmla="*/ 200025 w 500062"/>
              <a:gd name="connsiteY8" fmla="*/ 112994 h 113138"/>
              <a:gd name="connsiteX9" fmla="*/ 0 w 500062"/>
              <a:gd name="connsiteY9" fmla="*/ 86800 h 113138"/>
              <a:gd name="connsiteX0" fmla="*/ 300037 w 300037"/>
              <a:gd name="connsiteY0" fmla="*/ 82038 h 113138"/>
              <a:gd name="connsiteX1" fmla="*/ 271462 w 300037"/>
              <a:gd name="connsiteY1" fmla="*/ 39175 h 113138"/>
              <a:gd name="connsiteX2" fmla="*/ 223837 w 300037"/>
              <a:gd name="connsiteY2" fmla="*/ 12982 h 113138"/>
              <a:gd name="connsiteX3" fmla="*/ 204787 w 300037"/>
              <a:gd name="connsiteY3" fmla="*/ 1075 h 113138"/>
              <a:gd name="connsiteX4" fmla="*/ 166687 w 300037"/>
              <a:gd name="connsiteY4" fmla="*/ 39175 h 113138"/>
              <a:gd name="connsiteX5" fmla="*/ 128587 w 300037"/>
              <a:gd name="connsiteY5" fmla="*/ 55844 h 113138"/>
              <a:gd name="connsiteX6" fmla="*/ 83344 w 300037"/>
              <a:gd name="connsiteY6" fmla="*/ 74894 h 113138"/>
              <a:gd name="connsiteX7" fmla="*/ 52387 w 300037"/>
              <a:gd name="connsiteY7" fmla="*/ 96325 h 113138"/>
              <a:gd name="connsiteX8" fmla="*/ 0 w 300037"/>
              <a:gd name="connsiteY8" fmla="*/ 112994 h 11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037" h="113138">
                <a:moveTo>
                  <a:pt x="300037" y="82038"/>
                </a:moveTo>
                <a:cubicBezTo>
                  <a:pt x="292099" y="66361"/>
                  <a:pt x="284162" y="50684"/>
                  <a:pt x="271462" y="39175"/>
                </a:cubicBezTo>
                <a:cubicBezTo>
                  <a:pt x="258762" y="27666"/>
                  <a:pt x="234949" y="19332"/>
                  <a:pt x="223837" y="12982"/>
                </a:cubicBezTo>
                <a:cubicBezTo>
                  <a:pt x="212725" y="6632"/>
                  <a:pt x="214312" y="-3291"/>
                  <a:pt x="204787" y="1075"/>
                </a:cubicBezTo>
                <a:cubicBezTo>
                  <a:pt x="195262" y="5440"/>
                  <a:pt x="179387" y="30047"/>
                  <a:pt x="166687" y="39175"/>
                </a:cubicBezTo>
                <a:cubicBezTo>
                  <a:pt x="153987" y="48303"/>
                  <a:pt x="128587" y="55844"/>
                  <a:pt x="128587" y="55844"/>
                </a:cubicBezTo>
                <a:cubicBezTo>
                  <a:pt x="114697" y="61797"/>
                  <a:pt x="96044" y="68147"/>
                  <a:pt x="83344" y="74894"/>
                </a:cubicBezTo>
                <a:cubicBezTo>
                  <a:pt x="70644" y="81641"/>
                  <a:pt x="66278" y="89975"/>
                  <a:pt x="52387" y="96325"/>
                </a:cubicBezTo>
                <a:cubicBezTo>
                  <a:pt x="38496" y="102675"/>
                  <a:pt x="42069" y="114581"/>
                  <a:pt x="0" y="112994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7" name="Прямая со стрелкой 116">
            <a:extLst>
              <a:ext uri="{FF2B5EF4-FFF2-40B4-BE49-F238E27FC236}">
                <a16:creationId xmlns:a16="http://schemas.microsoft.com/office/drawing/2014/main" id="{4D965514-3D4A-8115-2FB1-259E67ED9FA3}"/>
              </a:ext>
            </a:extLst>
          </p:cNvPr>
          <p:cNvCxnSpPr>
            <a:cxnSpLocks/>
            <a:stCxn id="120" idx="2"/>
            <a:endCxn id="116" idx="5"/>
          </p:cNvCxnSpPr>
          <p:nvPr/>
        </p:nvCxnSpPr>
        <p:spPr bwMode="auto">
          <a:xfrm flipH="1">
            <a:off x="4795869" y="3237360"/>
            <a:ext cx="449697" cy="51873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AutoShape 20">
            <a:extLst>
              <a:ext uri="{FF2B5EF4-FFF2-40B4-BE49-F238E27FC236}">
                <a16:creationId xmlns:a16="http://schemas.microsoft.com/office/drawing/2014/main" id="{05F46249-40BB-C122-5623-EBD688079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861" y="3749676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20" name="Скругленный прямоугольник 45">
            <a:extLst>
              <a:ext uri="{FF2B5EF4-FFF2-40B4-BE49-F238E27FC236}">
                <a16:creationId xmlns:a16="http://schemas.microsoft.com/office/drawing/2014/main" id="{8A377F8C-1B9E-3512-CD72-1705C4B251E3}"/>
              </a:ext>
            </a:extLst>
          </p:cNvPr>
          <p:cNvSpPr/>
          <p:nvPr/>
        </p:nvSpPr>
        <p:spPr bwMode="auto">
          <a:xfrm>
            <a:off x="4014159" y="2460695"/>
            <a:ext cx="2462814" cy="776665"/>
          </a:xfrm>
          <a:prstGeom prst="round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Атырау-Астрахань - 212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107,6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	ЕБРР)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8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,6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2019-2026 гг.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212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00B050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defTabSz="0">
              <a:defRPr/>
            </a:pPr>
            <a:endParaRPr lang="ru-RU" altLang="ru-RU" sz="1000" dirty="0">
              <a:solidFill>
                <a:srgbClr val="1F7EE7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sp>
        <p:nvSpPr>
          <p:cNvPr id="123" name="Полилиния 16386">
            <a:extLst>
              <a:ext uri="{FF2B5EF4-FFF2-40B4-BE49-F238E27FC236}">
                <a16:creationId xmlns:a16="http://schemas.microsoft.com/office/drawing/2014/main" id="{48AF5485-8501-09B9-D122-E99BFB656504}"/>
              </a:ext>
            </a:extLst>
          </p:cNvPr>
          <p:cNvSpPr/>
          <p:nvPr/>
        </p:nvSpPr>
        <p:spPr>
          <a:xfrm>
            <a:off x="9150867" y="4594228"/>
            <a:ext cx="467967" cy="200025"/>
          </a:xfrm>
          <a:custGeom>
            <a:avLst/>
            <a:gdLst>
              <a:gd name="connsiteX0" fmla="*/ 0 w 365125"/>
              <a:gd name="connsiteY0" fmla="*/ 0 h 200635"/>
              <a:gd name="connsiteX1" fmla="*/ 73025 w 365125"/>
              <a:gd name="connsiteY1" fmla="*/ 66675 h 200635"/>
              <a:gd name="connsiteX2" fmla="*/ 117475 w 365125"/>
              <a:gd name="connsiteY2" fmla="*/ 79375 h 200635"/>
              <a:gd name="connsiteX3" fmla="*/ 165100 w 365125"/>
              <a:gd name="connsiteY3" fmla="*/ 104775 h 200635"/>
              <a:gd name="connsiteX4" fmla="*/ 215900 w 365125"/>
              <a:gd name="connsiteY4" fmla="*/ 120650 h 200635"/>
              <a:gd name="connsiteX5" fmla="*/ 244475 w 365125"/>
              <a:gd name="connsiteY5" fmla="*/ 130175 h 200635"/>
              <a:gd name="connsiteX6" fmla="*/ 327025 w 365125"/>
              <a:gd name="connsiteY6" fmla="*/ 190500 h 200635"/>
              <a:gd name="connsiteX7" fmla="*/ 365125 w 365125"/>
              <a:gd name="connsiteY7" fmla="*/ 200025 h 2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125" h="200635">
                <a:moveTo>
                  <a:pt x="0" y="0"/>
                </a:moveTo>
                <a:cubicBezTo>
                  <a:pt x="26723" y="26723"/>
                  <a:pt x="53446" y="53446"/>
                  <a:pt x="73025" y="66675"/>
                </a:cubicBezTo>
                <a:cubicBezTo>
                  <a:pt x="92604" y="79904"/>
                  <a:pt x="102129" y="73025"/>
                  <a:pt x="117475" y="79375"/>
                </a:cubicBezTo>
                <a:cubicBezTo>
                  <a:pt x="132821" y="85725"/>
                  <a:pt x="148696" y="97896"/>
                  <a:pt x="165100" y="104775"/>
                </a:cubicBezTo>
                <a:cubicBezTo>
                  <a:pt x="181504" y="111654"/>
                  <a:pt x="202671" y="116417"/>
                  <a:pt x="215900" y="120650"/>
                </a:cubicBezTo>
                <a:cubicBezTo>
                  <a:pt x="229129" y="124883"/>
                  <a:pt x="225954" y="118533"/>
                  <a:pt x="244475" y="130175"/>
                </a:cubicBezTo>
                <a:cubicBezTo>
                  <a:pt x="262996" y="141817"/>
                  <a:pt x="306917" y="178858"/>
                  <a:pt x="327025" y="190500"/>
                </a:cubicBezTo>
                <a:cubicBezTo>
                  <a:pt x="347133" y="202142"/>
                  <a:pt x="356129" y="201083"/>
                  <a:pt x="365125" y="200025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4" name="AutoShape 20">
            <a:extLst>
              <a:ext uri="{FF2B5EF4-FFF2-40B4-BE49-F238E27FC236}">
                <a16:creationId xmlns:a16="http://schemas.microsoft.com/office/drawing/2014/main" id="{BD7B9632-6EAE-D25B-8815-D1963FE76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6105" y="4538664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125" name="Прямая со стрелкой 124">
            <a:extLst>
              <a:ext uri="{FF2B5EF4-FFF2-40B4-BE49-F238E27FC236}">
                <a16:creationId xmlns:a16="http://schemas.microsoft.com/office/drawing/2014/main" id="{D6E39D4A-0DCD-2C76-017C-E7ED87B54CFF}"/>
              </a:ext>
            </a:extLst>
          </p:cNvPr>
          <p:cNvCxnSpPr>
            <a:cxnSpLocks/>
            <a:stCxn id="111" idx="0"/>
            <a:endCxn id="123" idx="3"/>
          </p:cNvCxnSpPr>
          <p:nvPr/>
        </p:nvCxnSpPr>
        <p:spPr bwMode="auto">
          <a:xfrm flipH="1" flipV="1">
            <a:off x="9362469" y="4698684"/>
            <a:ext cx="1170040" cy="119985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Полилиния 16394">
            <a:extLst>
              <a:ext uri="{FF2B5EF4-FFF2-40B4-BE49-F238E27FC236}">
                <a16:creationId xmlns:a16="http://schemas.microsoft.com/office/drawing/2014/main" id="{EAE1D3B4-860B-22BB-4B53-EF29D53BFFED}"/>
              </a:ext>
            </a:extLst>
          </p:cNvPr>
          <p:cNvSpPr/>
          <p:nvPr/>
        </p:nvSpPr>
        <p:spPr>
          <a:xfrm>
            <a:off x="8863981" y="3332166"/>
            <a:ext cx="415066" cy="700087"/>
          </a:xfrm>
          <a:custGeom>
            <a:avLst/>
            <a:gdLst>
              <a:gd name="connsiteX0" fmla="*/ 0 w 323850"/>
              <a:gd name="connsiteY0" fmla="*/ 0 h 700087"/>
              <a:gd name="connsiteX1" fmla="*/ 28575 w 323850"/>
              <a:gd name="connsiteY1" fmla="*/ 52387 h 700087"/>
              <a:gd name="connsiteX2" fmla="*/ 52387 w 323850"/>
              <a:gd name="connsiteY2" fmla="*/ 142875 h 700087"/>
              <a:gd name="connsiteX3" fmla="*/ 80962 w 323850"/>
              <a:gd name="connsiteY3" fmla="*/ 200025 h 700087"/>
              <a:gd name="connsiteX4" fmla="*/ 100012 w 323850"/>
              <a:gd name="connsiteY4" fmla="*/ 252412 h 700087"/>
              <a:gd name="connsiteX5" fmla="*/ 109537 w 323850"/>
              <a:gd name="connsiteY5" fmla="*/ 309562 h 700087"/>
              <a:gd name="connsiteX6" fmla="*/ 123825 w 323850"/>
              <a:gd name="connsiteY6" fmla="*/ 376237 h 700087"/>
              <a:gd name="connsiteX7" fmla="*/ 128587 w 323850"/>
              <a:gd name="connsiteY7" fmla="*/ 414337 h 700087"/>
              <a:gd name="connsiteX8" fmla="*/ 142875 w 323850"/>
              <a:gd name="connsiteY8" fmla="*/ 442912 h 700087"/>
              <a:gd name="connsiteX9" fmla="*/ 171450 w 323850"/>
              <a:gd name="connsiteY9" fmla="*/ 466725 h 700087"/>
              <a:gd name="connsiteX10" fmla="*/ 176212 w 323850"/>
              <a:gd name="connsiteY10" fmla="*/ 500062 h 700087"/>
              <a:gd name="connsiteX11" fmla="*/ 209550 w 323850"/>
              <a:gd name="connsiteY11" fmla="*/ 552450 h 700087"/>
              <a:gd name="connsiteX12" fmla="*/ 257175 w 323850"/>
              <a:gd name="connsiteY12" fmla="*/ 619125 h 700087"/>
              <a:gd name="connsiteX13" fmla="*/ 295275 w 323850"/>
              <a:gd name="connsiteY13" fmla="*/ 652462 h 700087"/>
              <a:gd name="connsiteX14" fmla="*/ 323850 w 323850"/>
              <a:gd name="connsiteY14" fmla="*/ 700087 h 70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3850" h="700087">
                <a:moveTo>
                  <a:pt x="0" y="0"/>
                </a:moveTo>
                <a:cubicBezTo>
                  <a:pt x="9922" y="14287"/>
                  <a:pt x="19844" y="28575"/>
                  <a:pt x="28575" y="52387"/>
                </a:cubicBezTo>
                <a:cubicBezTo>
                  <a:pt x="37306" y="76199"/>
                  <a:pt x="43656" y="118269"/>
                  <a:pt x="52387" y="142875"/>
                </a:cubicBezTo>
                <a:cubicBezTo>
                  <a:pt x="61118" y="167481"/>
                  <a:pt x="73025" y="181769"/>
                  <a:pt x="80962" y="200025"/>
                </a:cubicBezTo>
                <a:cubicBezTo>
                  <a:pt x="88899" y="218281"/>
                  <a:pt x="95250" y="234156"/>
                  <a:pt x="100012" y="252412"/>
                </a:cubicBezTo>
                <a:cubicBezTo>
                  <a:pt x="104774" y="270668"/>
                  <a:pt x="105568" y="288924"/>
                  <a:pt x="109537" y="309562"/>
                </a:cubicBezTo>
                <a:cubicBezTo>
                  <a:pt x="113506" y="330200"/>
                  <a:pt x="120650" y="358775"/>
                  <a:pt x="123825" y="376237"/>
                </a:cubicBezTo>
                <a:cubicBezTo>
                  <a:pt x="127000" y="393700"/>
                  <a:pt x="125412" y="403224"/>
                  <a:pt x="128587" y="414337"/>
                </a:cubicBezTo>
                <a:cubicBezTo>
                  <a:pt x="131762" y="425450"/>
                  <a:pt x="135731" y="434181"/>
                  <a:pt x="142875" y="442912"/>
                </a:cubicBezTo>
                <a:cubicBezTo>
                  <a:pt x="150019" y="451643"/>
                  <a:pt x="165894" y="457200"/>
                  <a:pt x="171450" y="466725"/>
                </a:cubicBezTo>
                <a:cubicBezTo>
                  <a:pt x="177006" y="476250"/>
                  <a:pt x="169862" y="485774"/>
                  <a:pt x="176212" y="500062"/>
                </a:cubicBezTo>
                <a:cubicBezTo>
                  <a:pt x="182562" y="514350"/>
                  <a:pt x="196056" y="532606"/>
                  <a:pt x="209550" y="552450"/>
                </a:cubicBezTo>
                <a:cubicBezTo>
                  <a:pt x="223044" y="572294"/>
                  <a:pt x="242888" y="602456"/>
                  <a:pt x="257175" y="619125"/>
                </a:cubicBezTo>
                <a:cubicBezTo>
                  <a:pt x="271462" y="635794"/>
                  <a:pt x="284163" y="638968"/>
                  <a:pt x="295275" y="652462"/>
                </a:cubicBezTo>
                <a:cubicBezTo>
                  <a:pt x="306388" y="665956"/>
                  <a:pt x="315119" y="683021"/>
                  <a:pt x="323850" y="700087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7" name="AutoShape 20">
            <a:extLst>
              <a:ext uri="{FF2B5EF4-FFF2-40B4-BE49-F238E27FC236}">
                <a16:creationId xmlns:a16="http://schemas.microsoft.com/office/drawing/2014/main" id="{D2079E45-73F8-86AF-B90B-AFC9CA67A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1256" y="3276601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64" name="AutoShape 20">
            <a:extLst>
              <a:ext uri="{FF2B5EF4-FFF2-40B4-BE49-F238E27FC236}">
                <a16:creationId xmlns:a16="http://schemas.microsoft.com/office/drawing/2014/main" id="{0CB49C97-907E-7EFF-64C7-15B6C984C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6147" y="4010026"/>
            <a:ext cx="87489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65" name="Скругленный прямоугольник 120">
            <a:extLst>
              <a:ext uri="{FF2B5EF4-FFF2-40B4-BE49-F238E27FC236}">
                <a16:creationId xmlns:a16="http://schemas.microsoft.com/office/drawing/2014/main" id="{9F1A2351-64FB-3F04-F35D-2BB64F44B3E8}"/>
              </a:ext>
            </a:extLst>
          </p:cNvPr>
          <p:cNvSpPr/>
          <p:nvPr/>
        </p:nvSpPr>
        <p:spPr bwMode="auto">
          <a:xfrm>
            <a:off x="6569945" y="1556071"/>
            <a:ext cx="2684087" cy="862931"/>
          </a:xfrm>
          <a:prstGeom prst="roundRect">
            <a:avLst>
              <a:gd name="adj" fmla="val 10044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 eaLnBrk="0" hangingPunct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Қарағанды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-Балхаш – 363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317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Эксимбанк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)</a:t>
            </a:r>
          </a:p>
          <a:p>
            <a:pPr defTabSz="0" eaLnBrk="0" hangingPunct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</a:t>
            </a: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6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ж. –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32,5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2019-2026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363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00B050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cxnSp>
        <p:nvCxnSpPr>
          <p:cNvPr id="11267" name="Прямая со стрелкой 11266">
            <a:extLst>
              <a:ext uri="{FF2B5EF4-FFF2-40B4-BE49-F238E27FC236}">
                <a16:creationId xmlns:a16="http://schemas.microsoft.com/office/drawing/2014/main" id="{846170C9-71C9-D433-83D9-E9E4D237B308}"/>
              </a:ext>
            </a:extLst>
          </p:cNvPr>
          <p:cNvCxnSpPr>
            <a:cxnSpLocks/>
            <a:stCxn id="11265" idx="3"/>
            <a:endCxn id="126" idx="8"/>
          </p:cNvCxnSpPr>
          <p:nvPr/>
        </p:nvCxnSpPr>
        <p:spPr bwMode="auto">
          <a:xfrm flipH="1">
            <a:off x="9047098" y="1987537"/>
            <a:ext cx="206934" cy="1787541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AutoShape 20">
            <a:extLst>
              <a:ext uri="{FF2B5EF4-FFF2-40B4-BE49-F238E27FC236}">
                <a16:creationId xmlns:a16="http://schemas.microsoft.com/office/drawing/2014/main" id="{CCBB9F75-BA8C-1F44-A25F-E7AB07463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174" y="3765551"/>
            <a:ext cx="87489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69" name="Скругленный прямоугольник 91">
            <a:extLst>
              <a:ext uri="{FF2B5EF4-FFF2-40B4-BE49-F238E27FC236}">
                <a16:creationId xmlns:a16="http://schemas.microsoft.com/office/drawing/2014/main" id="{C334EBAE-D5B8-F8B8-7E67-EC379DAEB1E8}"/>
              </a:ext>
            </a:extLst>
          </p:cNvPr>
          <p:cNvSpPr/>
          <p:nvPr/>
        </p:nvSpPr>
        <p:spPr bwMode="auto">
          <a:xfrm>
            <a:off x="9307815" y="620908"/>
            <a:ext cx="2533122" cy="883955"/>
          </a:xfrm>
          <a:prstGeom prst="roundRect">
            <a:avLst>
              <a:gd name="adj" fmla="val 8765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Қалбатау-Майқапшағай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415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214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Эксимбанк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)</a:t>
            </a:r>
          </a:p>
          <a:p>
            <a:pPr defTabSz="0" eaLnBrk="0" hangingPunct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ж. – 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16,9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 –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2017-2026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-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350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км</a:t>
            </a:r>
          </a:p>
        </p:txBody>
      </p:sp>
      <p:sp>
        <p:nvSpPr>
          <p:cNvPr id="11270" name="Полилиния 1">
            <a:extLst>
              <a:ext uri="{FF2B5EF4-FFF2-40B4-BE49-F238E27FC236}">
                <a16:creationId xmlns:a16="http://schemas.microsoft.com/office/drawing/2014/main" id="{5F489AF3-5819-43A6-41EB-1805B1827296}"/>
              </a:ext>
            </a:extLst>
          </p:cNvPr>
          <p:cNvSpPr/>
          <p:nvPr/>
        </p:nvSpPr>
        <p:spPr>
          <a:xfrm>
            <a:off x="9653420" y="4779964"/>
            <a:ext cx="111904" cy="42862"/>
          </a:xfrm>
          <a:custGeom>
            <a:avLst/>
            <a:gdLst>
              <a:gd name="connsiteX0" fmla="*/ 0 w 86264"/>
              <a:gd name="connsiteY0" fmla="*/ 0 h 43132"/>
              <a:gd name="connsiteX1" fmla="*/ 86264 w 86264"/>
              <a:gd name="connsiteY1" fmla="*/ 43132 h 4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264" h="43132">
                <a:moveTo>
                  <a:pt x="0" y="0"/>
                </a:moveTo>
                <a:lnTo>
                  <a:pt x="86264" y="43132"/>
                </a:ln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271" name="AutoShape 20">
            <a:extLst>
              <a:ext uri="{FF2B5EF4-FFF2-40B4-BE49-F238E27FC236}">
                <a16:creationId xmlns:a16="http://schemas.microsoft.com/office/drawing/2014/main" id="{E20A2947-DE42-48DC-D0E3-C430233F1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4072" y="4762501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72" name="AutoShape 20">
            <a:extLst>
              <a:ext uri="{FF2B5EF4-FFF2-40B4-BE49-F238E27FC236}">
                <a16:creationId xmlns:a16="http://schemas.microsoft.com/office/drawing/2014/main" id="{BDEE0571-0F13-C8A4-B2C7-7FE66778D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0912" y="4772026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73" name="Полилиния 19490">
            <a:extLst>
              <a:ext uri="{FF2B5EF4-FFF2-40B4-BE49-F238E27FC236}">
                <a16:creationId xmlns:a16="http://schemas.microsoft.com/office/drawing/2014/main" id="{5E719CDD-8AD1-D91A-D8F3-6785D860DFA4}"/>
              </a:ext>
            </a:extLst>
          </p:cNvPr>
          <p:cNvSpPr/>
          <p:nvPr/>
        </p:nvSpPr>
        <p:spPr>
          <a:xfrm>
            <a:off x="6072459" y="3149603"/>
            <a:ext cx="54935" cy="231775"/>
          </a:xfrm>
          <a:custGeom>
            <a:avLst/>
            <a:gdLst>
              <a:gd name="connsiteX0" fmla="*/ 8996 w 43582"/>
              <a:gd name="connsiteY0" fmla="*/ 0 h 232913"/>
              <a:gd name="connsiteX1" fmla="*/ 43502 w 43582"/>
              <a:gd name="connsiteY1" fmla="*/ 60385 h 232913"/>
              <a:gd name="connsiteX2" fmla="*/ 370 w 43582"/>
              <a:gd name="connsiteY2" fmla="*/ 120770 h 232913"/>
              <a:gd name="connsiteX3" fmla="*/ 26249 w 43582"/>
              <a:gd name="connsiteY3" fmla="*/ 232913 h 23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82" h="232913">
                <a:moveTo>
                  <a:pt x="8996" y="0"/>
                </a:moveTo>
                <a:cubicBezTo>
                  <a:pt x="26968" y="20128"/>
                  <a:pt x="44940" y="40257"/>
                  <a:pt x="43502" y="60385"/>
                </a:cubicBezTo>
                <a:cubicBezTo>
                  <a:pt x="42064" y="80513"/>
                  <a:pt x="3245" y="92015"/>
                  <a:pt x="370" y="120770"/>
                </a:cubicBezTo>
                <a:cubicBezTo>
                  <a:pt x="-2506" y="149525"/>
                  <a:pt x="11871" y="191219"/>
                  <a:pt x="26249" y="232913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274" name="AutoShape 20">
            <a:extLst>
              <a:ext uri="{FF2B5EF4-FFF2-40B4-BE49-F238E27FC236}">
                <a16:creationId xmlns:a16="http://schemas.microsoft.com/office/drawing/2014/main" id="{3223F212-49F6-C157-B5A4-8F6892A14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4149" y="3116264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75" name="AutoShape 20">
            <a:extLst>
              <a:ext uri="{FF2B5EF4-FFF2-40B4-BE49-F238E27FC236}">
                <a16:creationId xmlns:a16="http://schemas.microsoft.com/office/drawing/2014/main" id="{4356ED6A-2E5F-825D-9061-C5B1C6821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0080" y="3325814"/>
            <a:ext cx="87490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11277" name="Прямая со стрелкой 11276">
            <a:extLst>
              <a:ext uri="{FF2B5EF4-FFF2-40B4-BE49-F238E27FC236}">
                <a16:creationId xmlns:a16="http://schemas.microsoft.com/office/drawing/2014/main" id="{0362E8DA-859E-2AF8-0358-0AE3870C9F11}"/>
              </a:ext>
            </a:extLst>
          </p:cNvPr>
          <p:cNvCxnSpPr>
            <a:cxnSpLocks/>
            <a:stCxn id="11296" idx="2"/>
          </p:cNvCxnSpPr>
          <p:nvPr/>
        </p:nvCxnSpPr>
        <p:spPr bwMode="auto">
          <a:xfrm>
            <a:off x="5245566" y="2419002"/>
            <a:ext cx="1429878" cy="1189198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6" name="Скругленный прямоугольник 76">
            <a:extLst>
              <a:ext uri="{FF2B5EF4-FFF2-40B4-BE49-F238E27FC236}">
                <a16:creationId xmlns:a16="http://schemas.microsoft.com/office/drawing/2014/main" id="{AEB00826-C990-2439-756A-707D97B5C700}"/>
              </a:ext>
            </a:extLst>
          </p:cNvPr>
          <p:cNvSpPr/>
          <p:nvPr/>
        </p:nvSpPr>
        <p:spPr bwMode="auto">
          <a:xfrm>
            <a:off x="4014158" y="620909"/>
            <a:ext cx="2459429" cy="888398"/>
          </a:xfrm>
          <a:prstGeom prst="roundRect">
            <a:avLst>
              <a:gd name="adj" fmla="val 12378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 eaLnBrk="0" hangingPunct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Ақтөбе-Қандыағаш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96  км</a:t>
            </a:r>
          </a:p>
          <a:p>
            <a:pPr defTabSz="0" eaLnBrk="0" hangingPunct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111,9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	АБР)</a:t>
            </a:r>
          </a:p>
          <a:p>
            <a:pPr defTabSz="0" eaLnBrk="0" hangingPunct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ж.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12,4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2021-2026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-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96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1F7EE7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sp>
        <p:nvSpPr>
          <p:cNvPr id="11278" name="Скругленный прямоугольник 84">
            <a:extLst>
              <a:ext uri="{FF2B5EF4-FFF2-40B4-BE49-F238E27FC236}">
                <a16:creationId xmlns:a16="http://schemas.microsoft.com/office/drawing/2014/main" id="{B37F3938-8AB1-195E-50EF-38C2E6F90545}"/>
              </a:ext>
            </a:extLst>
          </p:cNvPr>
          <p:cNvSpPr/>
          <p:nvPr/>
        </p:nvSpPr>
        <p:spPr bwMode="auto">
          <a:xfrm>
            <a:off x="6570573" y="2459140"/>
            <a:ext cx="2711753" cy="778221"/>
          </a:xfrm>
          <a:prstGeom prst="round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Құрты-Қапшағай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67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53,3</a:t>
            </a:r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0070C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лрд.тг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(ЕБРР)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 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9,6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2020 -2026 гг</a:t>
            </a:r>
            <a:r>
              <a:rPr lang="ru-RU" altLang="ru-RU" sz="10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67 км</a:t>
            </a:r>
          </a:p>
        </p:txBody>
      </p:sp>
      <p:cxnSp>
        <p:nvCxnSpPr>
          <p:cNvPr id="11279" name="Прямая со стрелкой 11278">
            <a:extLst>
              <a:ext uri="{FF2B5EF4-FFF2-40B4-BE49-F238E27FC236}">
                <a16:creationId xmlns:a16="http://schemas.microsoft.com/office/drawing/2014/main" id="{1B078F68-EFF5-9D7D-AFB2-F7A928A826BA}"/>
              </a:ext>
            </a:extLst>
          </p:cNvPr>
          <p:cNvCxnSpPr>
            <a:cxnSpLocks/>
            <a:stCxn id="11278" idx="2"/>
            <a:endCxn id="11272" idx="1"/>
          </p:cNvCxnSpPr>
          <p:nvPr/>
        </p:nvCxnSpPr>
        <p:spPr bwMode="auto">
          <a:xfrm>
            <a:off x="7926450" y="3237361"/>
            <a:ext cx="1827275" cy="1547684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80" name="Группа 17">
            <a:extLst>
              <a:ext uri="{FF2B5EF4-FFF2-40B4-BE49-F238E27FC236}">
                <a16:creationId xmlns:a16="http://schemas.microsoft.com/office/drawing/2014/main" id="{7A247A4C-E9DF-DC6E-0FDF-B690443095C7}"/>
              </a:ext>
            </a:extLst>
          </p:cNvPr>
          <p:cNvGrpSpPr>
            <a:grpSpLocks/>
          </p:cNvGrpSpPr>
          <p:nvPr/>
        </p:nvGrpSpPr>
        <p:grpSpPr bwMode="auto">
          <a:xfrm>
            <a:off x="10347234" y="5389854"/>
            <a:ext cx="1355315" cy="261610"/>
            <a:chOff x="7453959" y="6600661"/>
            <a:chExt cx="762648" cy="275144"/>
          </a:xfrm>
        </p:grpSpPr>
        <p:sp>
          <p:nvSpPr>
            <p:cNvPr id="11282" name="TextBox 262">
              <a:extLst>
                <a:ext uri="{FF2B5EF4-FFF2-40B4-BE49-F238E27FC236}">
                  <a16:creationId xmlns:a16="http://schemas.microsoft.com/office/drawing/2014/main" id="{25EF3085-0E6D-6805-C009-F582F734B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6067" y="6600661"/>
              <a:ext cx="550540" cy="275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ru-RU" altLang="ru-RU" sz="1100" b="1" dirty="0">
                  <a:solidFill>
                    <a:prstClr val="black"/>
                  </a:solidFill>
                  <a:latin typeface="Century Gothic" panose="020B0502020202020204" pitchFamily="34" charset="0"/>
                </a:rPr>
                <a:t> </a:t>
              </a:r>
              <a:r>
                <a:rPr lang="ru-RU" altLang="ru-RU" sz="1100" b="1" dirty="0" err="1">
                  <a:solidFill>
                    <a:prstClr val="black"/>
                  </a:solidFill>
                  <a:latin typeface="Century Gothic" panose="020B0502020202020204" pitchFamily="34" charset="0"/>
                </a:rPr>
                <a:t>жобалар</a:t>
              </a:r>
              <a:endParaRPr lang="ru-RU" altLang="ru-RU" sz="1100" b="1" dirty="0">
                <a:solidFill>
                  <a:prstClr val="black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83" name="Полилиния 64">
              <a:extLst>
                <a:ext uri="{FF2B5EF4-FFF2-40B4-BE49-F238E27FC236}">
                  <a16:creationId xmlns:a16="http://schemas.microsoft.com/office/drawing/2014/main" id="{F9ED9B48-6459-A0A9-42DD-024E25C54ED2}"/>
                </a:ext>
              </a:extLst>
            </p:cNvPr>
            <p:cNvSpPr/>
            <p:nvPr/>
          </p:nvSpPr>
          <p:spPr bwMode="auto">
            <a:xfrm>
              <a:off x="7453959" y="6721622"/>
              <a:ext cx="255585" cy="0"/>
            </a:xfrm>
            <a:custGeom>
              <a:avLst/>
              <a:gdLst>
                <a:gd name="connsiteX0" fmla="*/ 0 w 419449"/>
                <a:gd name="connsiteY0" fmla="*/ 0 h 0"/>
                <a:gd name="connsiteX1" fmla="*/ 419449 w 41944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449">
                  <a:moveTo>
                    <a:pt x="0" y="0"/>
                  </a:moveTo>
                  <a:lnTo>
                    <a:pt x="419449" y="0"/>
                  </a:lnTo>
                </a:path>
              </a:pathLst>
            </a:custGeom>
            <a:ln w="63500">
              <a:solidFill>
                <a:srgbClr val="0082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dirty="0">
                <a:solidFill>
                  <a:prstClr val="black"/>
                </a:solidFill>
              </a:endParaRPr>
            </a:p>
          </p:txBody>
        </p:sp>
      </p:grpSp>
      <p:sp>
        <p:nvSpPr>
          <p:cNvPr id="11285" name="Полилиния 3">
            <a:extLst>
              <a:ext uri="{FF2B5EF4-FFF2-40B4-BE49-F238E27FC236}">
                <a16:creationId xmlns:a16="http://schemas.microsoft.com/office/drawing/2014/main" id="{3F96E4B3-2208-CB92-387E-5A384DAD7D8A}"/>
              </a:ext>
            </a:extLst>
          </p:cNvPr>
          <p:cNvSpPr/>
          <p:nvPr/>
        </p:nvSpPr>
        <p:spPr>
          <a:xfrm>
            <a:off x="7563850" y="3937001"/>
            <a:ext cx="400577" cy="730250"/>
          </a:xfrm>
          <a:custGeom>
            <a:avLst/>
            <a:gdLst>
              <a:gd name="connsiteX0" fmla="*/ 0 w 312545"/>
              <a:gd name="connsiteY0" fmla="*/ 730250 h 730250"/>
              <a:gd name="connsiteX1" fmla="*/ 44450 w 312545"/>
              <a:gd name="connsiteY1" fmla="*/ 704850 h 730250"/>
              <a:gd name="connsiteX2" fmla="*/ 95250 w 312545"/>
              <a:gd name="connsiteY2" fmla="*/ 673100 h 730250"/>
              <a:gd name="connsiteX3" fmla="*/ 152400 w 312545"/>
              <a:gd name="connsiteY3" fmla="*/ 527050 h 730250"/>
              <a:gd name="connsiteX4" fmla="*/ 171450 w 312545"/>
              <a:gd name="connsiteY4" fmla="*/ 444500 h 730250"/>
              <a:gd name="connsiteX5" fmla="*/ 165100 w 312545"/>
              <a:gd name="connsiteY5" fmla="*/ 361950 h 730250"/>
              <a:gd name="connsiteX6" fmla="*/ 247650 w 312545"/>
              <a:gd name="connsiteY6" fmla="*/ 285750 h 730250"/>
              <a:gd name="connsiteX7" fmla="*/ 279400 w 312545"/>
              <a:gd name="connsiteY7" fmla="*/ 209550 h 730250"/>
              <a:gd name="connsiteX8" fmla="*/ 311150 w 312545"/>
              <a:gd name="connsiteY8" fmla="*/ 146050 h 730250"/>
              <a:gd name="connsiteX9" fmla="*/ 304800 w 312545"/>
              <a:gd name="connsiteY9" fmla="*/ 82550 h 730250"/>
              <a:gd name="connsiteX10" fmla="*/ 285750 w 312545"/>
              <a:gd name="connsiteY10" fmla="*/ 38100 h 730250"/>
              <a:gd name="connsiteX11" fmla="*/ 285750 w 312545"/>
              <a:gd name="connsiteY11" fmla="*/ 0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2545" h="730250">
                <a:moveTo>
                  <a:pt x="0" y="730250"/>
                </a:moveTo>
                <a:cubicBezTo>
                  <a:pt x="14287" y="722312"/>
                  <a:pt x="28575" y="714375"/>
                  <a:pt x="44450" y="704850"/>
                </a:cubicBezTo>
                <a:cubicBezTo>
                  <a:pt x="60325" y="695325"/>
                  <a:pt x="77258" y="702733"/>
                  <a:pt x="95250" y="673100"/>
                </a:cubicBezTo>
                <a:cubicBezTo>
                  <a:pt x="113242" y="643467"/>
                  <a:pt x="139700" y="565150"/>
                  <a:pt x="152400" y="527050"/>
                </a:cubicBezTo>
                <a:cubicBezTo>
                  <a:pt x="165100" y="488950"/>
                  <a:pt x="169333" y="472017"/>
                  <a:pt x="171450" y="444500"/>
                </a:cubicBezTo>
                <a:cubicBezTo>
                  <a:pt x="173567" y="416983"/>
                  <a:pt x="152400" y="388408"/>
                  <a:pt x="165100" y="361950"/>
                </a:cubicBezTo>
                <a:cubicBezTo>
                  <a:pt x="177800" y="335492"/>
                  <a:pt x="228600" y="311150"/>
                  <a:pt x="247650" y="285750"/>
                </a:cubicBezTo>
                <a:cubicBezTo>
                  <a:pt x="266700" y="260350"/>
                  <a:pt x="268817" y="232833"/>
                  <a:pt x="279400" y="209550"/>
                </a:cubicBezTo>
                <a:cubicBezTo>
                  <a:pt x="289983" y="186267"/>
                  <a:pt x="306917" y="167217"/>
                  <a:pt x="311150" y="146050"/>
                </a:cubicBezTo>
                <a:cubicBezTo>
                  <a:pt x="315383" y="124883"/>
                  <a:pt x="309033" y="100542"/>
                  <a:pt x="304800" y="82550"/>
                </a:cubicBezTo>
                <a:cubicBezTo>
                  <a:pt x="300567" y="64558"/>
                  <a:pt x="288925" y="51858"/>
                  <a:pt x="285750" y="38100"/>
                </a:cubicBezTo>
                <a:cubicBezTo>
                  <a:pt x="282575" y="24342"/>
                  <a:pt x="282575" y="5292"/>
                  <a:pt x="285750" y="0"/>
                </a:cubicBezTo>
              </a:path>
            </a:pathLst>
          </a:custGeom>
          <a:noFill/>
          <a:ln w="88900">
            <a:solidFill>
              <a:srgbClr val="008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286" name="AutoShape 20">
            <a:extLst>
              <a:ext uri="{FF2B5EF4-FFF2-40B4-BE49-F238E27FC236}">
                <a16:creationId xmlns:a16="http://schemas.microsoft.com/office/drawing/2014/main" id="{FCC2839A-C677-CC80-FE28-9D4E270B1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4324" y="4624389"/>
            <a:ext cx="89524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87" name="AutoShape 20">
            <a:extLst>
              <a:ext uri="{FF2B5EF4-FFF2-40B4-BE49-F238E27FC236}">
                <a16:creationId xmlns:a16="http://schemas.microsoft.com/office/drawing/2014/main" id="{8E3EFBEC-31D6-F866-BFB1-79D3DF222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900" y="3862357"/>
            <a:ext cx="89524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88" name="Скругленный прямоугольник 55">
            <a:extLst>
              <a:ext uri="{FF2B5EF4-FFF2-40B4-BE49-F238E27FC236}">
                <a16:creationId xmlns:a16="http://schemas.microsoft.com/office/drawing/2014/main" id="{50CE8C0D-6ED3-CF18-95F9-467B3530488D}"/>
              </a:ext>
            </a:extLst>
          </p:cNvPr>
          <p:cNvSpPr/>
          <p:nvPr/>
        </p:nvSpPr>
        <p:spPr bwMode="auto">
          <a:xfrm>
            <a:off x="6646139" y="5135769"/>
            <a:ext cx="2632906" cy="742950"/>
          </a:xfrm>
          <a:prstGeom prst="roundRect">
            <a:avLst>
              <a:gd name="adj" fmla="val 7693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Қызылорда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- Жезказган – 400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180 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	ЕБРР/АБР)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32,1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2022-2027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.</a:t>
            </a:r>
            <a:endParaRPr lang="ru-RU" altLang="ru-RU" sz="1000" b="1" dirty="0">
              <a:solidFill>
                <a:srgbClr val="1F7EE7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cxnSp>
        <p:nvCxnSpPr>
          <p:cNvPr id="11289" name="Прямая со стрелкой 11288">
            <a:extLst>
              <a:ext uri="{FF2B5EF4-FFF2-40B4-BE49-F238E27FC236}">
                <a16:creationId xmlns:a16="http://schemas.microsoft.com/office/drawing/2014/main" id="{515AE53A-8792-781B-8BD1-AF8A6FEA1208}"/>
              </a:ext>
            </a:extLst>
          </p:cNvPr>
          <p:cNvCxnSpPr>
            <a:cxnSpLocks/>
            <a:endCxn id="11285" idx="6"/>
          </p:cNvCxnSpPr>
          <p:nvPr/>
        </p:nvCxnSpPr>
        <p:spPr bwMode="auto">
          <a:xfrm flipH="1" flipV="1">
            <a:off x="7881254" y="4222751"/>
            <a:ext cx="268570" cy="900042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0" name="Полилиния 68">
            <a:extLst>
              <a:ext uri="{FF2B5EF4-FFF2-40B4-BE49-F238E27FC236}">
                <a16:creationId xmlns:a16="http://schemas.microsoft.com/office/drawing/2014/main" id="{C34F2D62-B220-A247-5411-26619BFA9C69}"/>
              </a:ext>
            </a:extLst>
          </p:cNvPr>
          <p:cNvSpPr/>
          <p:nvPr/>
        </p:nvSpPr>
        <p:spPr>
          <a:xfrm>
            <a:off x="9043032" y="4648201"/>
            <a:ext cx="107835" cy="501650"/>
          </a:xfrm>
          <a:custGeom>
            <a:avLst/>
            <a:gdLst>
              <a:gd name="connsiteX0" fmla="*/ 77182 w 83657"/>
              <a:gd name="connsiteY0" fmla="*/ 0 h 501650"/>
              <a:gd name="connsiteX1" fmla="*/ 70832 w 83657"/>
              <a:gd name="connsiteY1" fmla="*/ 133350 h 501650"/>
              <a:gd name="connsiteX2" fmla="*/ 26382 w 83657"/>
              <a:gd name="connsiteY2" fmla="*/ 190500 h 501650"/>
              <a:gd name="connsiteX3" fmla="*/ 83532 w 83657"/>
              <a:gd name="connsiteY3" fmla="*/ 311150 h 501650"/>
              <a:gd name="connsiteX4" fmla="*/ 7332 w 83657"/>
              <a:gd name="connsiteY4" fmla="*/ 393700 h 501650"/>
              <a:gd name="connsiteX5" fmla="*/ 7332 w 83657"/>
              <a:gd name="connsiteY5" fmla="*/ 501650 h 50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657" h="501650">
                <a:moveTo>
                  <a:pt x="77182" y="0"/>
                </a:moveTo>
                <a:cubicBezTo>
                  <a:pt x="78240" y="50800"/>
                  <a:pt x="79299" y="101600"/>
                  <a:pt x="70832" y="133350"/>
                </a:cubicBezTo>
                <a:cubicBezTo>
                  <a:pt x="62365" y="165100"/>
                  <a:pt x="24265" y="160867"/>
                  <a:pt x="26382" y="190500"/>
                </a:cubicBezTo>
                <a:cubicBezTo>
                  <a:pt x="28499" y="220133"/>
                  <a:pt x="86707" y="277283"/>
                  <a:pt x="83532" y="311150"/>
                </a:cubicBezTo>
                <a:cubicBezTo>
                  <a:pt x="80357" y="345017"/>
                  <a:pt x="20032" y="361950"/>
                  <a:pt x="7332" y="393700"/>
                </a:cubicBezTo>
                <a:cubicBezTo>
                  <a:pt x="-5368" y="425450"/>
                  <a:pt x="982" y="463550"/>
                  <a:pt x="7332" y="501650"/>
                </a:cubicBezTo>
              </a:path>
            </a:pathLst>
          </a:custGeom>
          <a:noFill/>
          <a:ln w="88900">
            <a:solidFill>
              <a:srgbClr val="238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291" name="AutoShape 20">
            <a:extLst>
              <a:ext uri="{FF2B5EF4-FFF2-40B4-BE49-F238E27FC236}">
                <a16:creationId xmlns:a16="http://schemas.microsoft.com/office/drawing/2014/main" id="{D4FF0D8A-C3D1-4A89-6299-58D7D6749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8267" y="5095876"/>
            <a:ext cx="89524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292" name="Скругленный прямоугольник 70">
            <a:extLst>
              <a:ext uri="{FF2B5EF4-FFF2-40B4-BE49-F238E27FC236}">
                <a16:creationId xmlns:a16="http://schemas.microsoft.com/office/drawing/2014/main" id="{951D6316-D7AE-B30F-2E8A-0E111F90DA07}"/>
              </a:ext>
            </a:extLst>
          </p:cNvPr>
          <p:cNvSpPr/>
          <p:nvPr/>
        </p:nvSpPr>
        <p:spPr bwMode="auto">
          <a:xfrm>
            <a:off x="6646141" y="5898543"/>
            <a:ext cx="2632906" cy="766662"/>
          </a:xfrm>
          <a:prstGeom prst="roundRect">
            <a:avLst>
              <a:gd name="adj" fmla="val 10041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Мерке-</a:t>
            </a: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Бұрылбайтал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262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07 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Эксимбанк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11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,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2017 -2026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26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00B050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cxnSp>
        <p:nvCxnSpPr>
          <p:cNvPr id="11293" name="Прямая со стрелкой 11292">
            <a:extLst>
              <a:ext uri="{FF2B5EF4-FFF2-40B4-BE49-F238E27FC236}">
                <a16:creationId xmlns:a16="http://schemas.microsoft.com/office/drawing/2014/main" id="{F2EA5042-410E-CAD9-289B-CDD1097DCBBB}"/>
              </a:ext>
            </a:extLst>
          </p:cNvPr>
          <p:cNvCxnSpPr>
            <a:cxnSpLocks/>
            <a:stCxn id="11292" idx="3"/>
            <a:endCxn id="11290" idx="3"/>
          </p:cNvCxnSpPr>
          <p:nvPr/>
        </p:nvCxnSpPr>
        <p:spPr bwMode="auto">
          <a:xfrm flipH="1" flipV="1">
            <a:off x="9150706" y="4959351"/>
            <a:ext cx="128341" cy="1322523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4" name="AutoShape 20">
            <a:extLst>
              <a:ext uri="{FF2B5EF4-FFF2-40B4-BE49-F238E27FC236}">
                <a16:creationId xmlns:a16="http://schemas.microsoft.com/office/drawing/2014/main" id="{3BB365D5-758C-A595-E36E-EA7229389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8132" y="4256747"/>
            <a:ext cx="89524" cy="88900"/>
          </a:xfrm>
          <a:prstGeom prst="flowChartConnector">
            <a:avLst/>
          </a:prstGeom>
          <a:solidFill>
            <a:srgbClr val="C00000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lIns="91396" tIns="45700" rIns="91396" bIns="45700" anchor="ctr"/>
          <a:lstStyle/>
          <a:p>
            <a:pPr algn="ctr">
              <a:defRPr/>
            </a:pPr>
            <a:endParaRPr lang="ru-RU" sz="800" b="1" kern="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11295" name="Прямая со стрелкой 11294">
            <a:extLst>
              <a:ext uri="{FF2B5EF4-FFF2-40B4-BE49-F238E27FC236}">
                <a16:creationId xmlns:a16="http://schemas.microsoft.com/office/drawing/2014/main" id="{C0528291-288D-F064-3319-A1FC638BDF0B}"/>
              </a:ext>
            </a:extLst>
          </p:cNvPr>
          <p:cNvCxnSpPr>
            <a:cxnSpLocks/>
            <a:endCxn id="11285" idx="8"/>
          </p:cNvCxnSpPr>
          <p:nvPr/>
        </p:nvCxnSpPr>
        <p:spPr bwMode="auto">
          <a:xfrm flipH="1" flipV="1">
            <a:off x="7962639" y="4083051"/>
            <a:ext cx="208461" cy="1039742"/>
          </a:xfrm>
          <a:prstGeom prst="straightConnector1">
            <a:avLst/>
          </a:prstGeom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6" name="Скругленный прямоугольник 76">
            <a:extLst>
              <a:ext uri="{FF2B5EF4-FFF2-40B4-BE49-F238E27FC236}">
                <a16:creationId xmlns:a16="http://schemas.microsoft.com/office/drawing/2014/main" id="{A8843A82-8A8E-1AE1-61BE-DF3F89C89CE9}"/>
              </a:ext>
            </a:extLst>
          </p:cNvPr>
          <p:cNvSpPr/>
          <p:nvPr/>
        </p:nvSpPr>
        <p:spPr bwMode="auto">
          <a:xfrm>
            <a:off x="4014159" y="1556071"/>
            <a:ext cx="2462814" cy="862931"/>
          </a:xfrm>
          <a:prstGeom prst="roundRect">
            <a:avLst/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r>
              <a:rPr lang="ru-RU" altLang="ru-RU" sz="100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Ақтөбе-Ұлғайсын-Қызылорда</a:t>
            </a:r>
            <a:r>
              <a:rPr lang="ru-RU" altLang="ru-RU" sz="100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234</a:t>
            </a:r>
            <a:r>
              <a:rPr lang="ru-RU" altLang="ru-RU" sz="100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en-US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523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	ЕБРР,АБИИ)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10,1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2026-2029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- 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96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1F7EE7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sp>
        <p:nvSpPr>
          <p:cNvPr id="11297" name="Скругленный прямоугольник 120">
            <a:extLst>
              <a:ext uri="{FF2B5EF4-FFF2-40B4-BE49-F238E27FC236}">
                <a16:creationId xmlns:a16="http://schemas.microsoft.com/office/drawing/2014/main" id="{8D67D554-2D34-D73D-7F61-986FE88BA875}"/>
              </a:ext>
            </a:extLst>
          </p:cNvPr>
          <p:cNvSpPr/>
          <p:nvPr/>
        </p:nvSpPr>
        <p:spPr bwMode="auto">
          <a:xfrm>
            <a:off x="9335495" y="1567026"/>
            <a:ext cx="2514564" cy="862931"/>
          </a:xfrm>
          <a:prstGeom prst="roundRect">
            <a:avLst>
              <a:gd name="adj" fmla="val 5822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Қарағанда-Жезказған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513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трлн.тг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(МБРР)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17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2026-2029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>
              <a:defRPr/>
            </a:pPr>
            <a:r>
              <a:rPr lang="kk-KZ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Қозғалыстың ашылуы -</a:t>
            </a:r>
            <a:r>
              <a:rPr lang="en-US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363</a:t>
            </a:r>
            <a:r>
              <a:rPr lang="kk-KZ" altLang="ru-RU" sz="1000" b="1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км</a:t>
            </a:r>
          </a:p>
          <a:p>
            <a:pPr defTabSz="0">
              <a:defRPr/>
            </a:pPr>
            <a:endParaRPr lang="ru-RU" altLang="ru-RU" sz="1000" dirty="0">
              <a:solidFill>
                <a:srgbClr val="00B050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  <p:sp>
        <p:nvSpPr>
          <p:cNvPr id="11298" name="Скругленный прямоугольник 76">
            <a:extLst>
              <a:ext uri="{FF2B5EF4-FFF2-40B4-BE49-F238E27FC236}">
                <a16:creationId xmlns:a16="http://schemas.microsoft.com/office/drawing/2014/main" id="{4BD0B697-4BD8-35F6-D74F-F140BD49C7B9}"/>
              </a:ext>
            </a:extLst>
          </p:cNvPr>
          <p:cNvSpPr/>
          <p:nvPr/>
        </p:nvSpPr>
        <p:spPr bwMode="auto">
          <a:xfrm>
            <a:off x="4014159" y="4807617"/>
            <a:ext cx="2462814" cy="1860420"/>
          </a:xfrm>
          <a:prstGeom prst="roundRect">
            <a:avLst>
              <a:gd name="adj" fmla="val 3697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endParaRPr lang="ru-RU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  <a:cs typeface="MS PGothic"/>
            </a:endParaRPr>
          </a:p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Сарыағаш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 жолы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 102 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2E75B6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238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(АБР)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5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2026-2029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algn="ctr" defTabSz="0">
              <a:defRPr/>
            </a:pPr>
            <a:r>
              <a:rPr lang="kk-KZ" alt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Рудный қ. айналма жолы </a:t>
            </a:r>
            <a:r>
              <a:rPr lang="kk-KZ" altLang="ru-RU" sz="105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 17 км 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2E75B6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26</a:t>
            </a:r>
            <a:r>
              <a:rPr lang="ru-RU" altLang="ru-RU" sz="100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(БРК) 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0,5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2026-2029 </a:t>
            </a:r>
            <a:r>
              <a:rPr lang="ru-RU" altLang="ru-RU" sz="1000" b="1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algn="ctr" defTabSz="0">
              <a:defRPr/>
            </a:pP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Қызылорда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қ. </a:t>
            </a: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5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- 26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 </a:t>
            </a:r>
            <a:r>
              <a:rPr lang="ru-RU" altLang="ru-RU" sz="1000" b="1" dirty="0">
                <a:solidFill>
                  <a:srgbClr val="2E75B6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46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 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(ИБР)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</a:t>
            </a:r>
            <a:r>
              <a:rPr lang="kk-KZ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800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2026-2029 </a:t>
            </a:r>
            <a:r>
              <a:rPr lang="ru-RU" altLang="ru-RU" sz="1000" b="1" dirty="0" err="1">
                <a:solidFill>
                  <a:srgbClr val="00800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endParaRPr lang="ru-RU" altLang="ru-RU" sz="1000" b="1" dirty="0">
              <a:solidFill>
                <a:srgbClr val="00B050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algn="ctr" defTabSz="0">
              <a:defRPr/>
            </a:pPr>
            <a:endParaRPr lang="kk-KZ" altLang="ru-RU" sz="1000" dirty="0">
              <a:solidFill>
                <a:prstClr val="black"/>
              </a:solidFill>
              <a:latin typeface="Franklin Gothic Medium Cond" pitchFamily="34" charset="0"/>
              <a:ea typeface="MS PGothic"/>
            </a:endParaRPr>
          </a:p>
        </p:txBody>
      </p:sp>
      <p:sp>
        <p:nvSpPr>
          <p:cNvPr id="11300" name="Скругленный прямоугольник 45">
            <a:extLst>
              <a:ext uri="{FF2B5EF4-FFF2-40B4-BE49-F238E27FC236}">
                <a16:creationId xmlns:a16="http://schemas.microsoft.com/office/drawing/2014/main" id="{7C07E134-C982-FAEC-EA76-804D93DEA20E}"/>
              </a:ext>
            </a:extLst>
          </p:cNvPr>
          <p:cNvSpPr/>
          <p:nvPr/>
        </p:nvSpPr>
        <p:spPr bwMode="auto">
          <a:xfrm>
            <a:off x="4014160" y="4092115"/>
            <a:ext cx="2459428" cy="677849"/>
          </a:xfrm>
          <a:prstGeom prst="roundRect">
            <a:avLst>
              <a:gd name="adj" fmla="val 11983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36000" rIns="36000" anchor="ctr"/>
          <a:lstStyle/>
          <a:p>
            <a:pPr algn="ctr" defTabSz="0">
              <a:defRPr/>
            </a:pPr>
            <a:r>
              <a:rPr lang="ru-RU" altLang="ru-RU" sz="105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Атырау-Доссор - 87 км</a:t>
            </a: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– </a:t>
            </a:r>
            <a:r>
              <a:rPr lang="ru-RU" altLang="ru-RU" sz="1000" b="1" dirty="0">
                <a:solidFill>
                  <a:srgbClr val="2E75B6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138</a:t>
            </a:r>
            <a:r>
              <a:rPr lang="ru-RU" altLang="ru-RU" sz="100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тг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(АБИИ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)</a:t>
            </a:r>
          </a:p>
          <a:p>
            <a:pPr defTabSz="0">
              <a:defRPr/>
            </a:pP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г. –</a:t>
            </a:r>
            <a:r>
              <a:rPr lang="ru-RU" altLang="ru-RU" sz="10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b="1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3,3 </a:t>
            </a:r>
            <a:r>
              <a:rPr lang="ru-RU" altLang="ru-RU" sz="1000" b="1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endParaRPr lang="ru-RU" altLang="ru-RU" sz="1000" b="1" dirty="0">
              <a:solidFill>
                <a:srgbClr val="1F7EE7"/>
              </a:solidFill>
              <a:latin typeface="Times New Roman" panose="02020603050405020304" pitchFamily="18" charset="0"/>
              <a:ea typeface="MS PGothic"/>
              <a:cs typeface="Times New Roman" panose="02020603050405020304" pitchFamily="18" charset="0"/>
            </a:endParaRPr>
          </a:p>
          <a:p>
            <a:pPr defTabSz="0">
              <a:defRPr/>
            </a:pP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000" b="1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2026-2029жж</a:t>
            </a:r>
            <a:r>
              <a:rPr lang="ru-RU" altLang="ru-RU" sz="1000" b="1" dirty="0">
                <a:solidFill>
                  <a:srgbClr val="00B050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.</a:t>
            </a:r>
            <a:endParaRPr lang="ru-RU" altLang="ru-RU" sz="1000" dirty="0">
              <a:solidFill>
                <a:srgbClr val="00B050"/>
              </a:solidFill>
              <a:latin typeface="Franklin Gothic Medium Cond" pitchFamily="34" charset="0"/>
              <a:ea typeface="MS PGothic"/>
              <a:cs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45319463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5"/>
          <p:cNvSpPr>
            <a:spLocks/>
          </p:cNvSpPr>
          <p:nvPr/>
        </p:nvSpPr>
        <p:spPr bwMode="auto">
          <a:xfrm>
            <a:off x="0" y="-20459"/>
            <a:ext cx="12192000" cy="49244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lIns="27000" rIns="27000">
            <a:spAutoFit/>
          </a:bodyPr>
          <a:lstStyle/>
          <a:p>
            <a:pPr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003 «РЕСПУБЛИКАЛЫҚ ДЕҢГЕЙДЕ АВТОМОБИЛЬ ЖОЛДАРЫН ДАМЫТУ»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E80326A-878F-A22E-DB38-0BBF5ADF3670}"/>
              </a:ext>
            </a:extLst>
          </p:cNvPr>
          <p:cNvGrpSpPr/>
          <p:nvPr/>
        </p:nvGrpSpPr>
        <p:grpSpPr>
          <a:xfrm>
            <a:off x="4416424" y="642730"/>
            <a:ext cx="7616551" cy="6037752"/>
            <a:chOff x="4416424" y="387147"/>
            <a:chExt cx="6054753" cy="6293335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A15F08EC-D72F-42C9-9D7E-FD4D3B876326}"/>
                </a:ext>
              </a:extLst>
            </p:cNvPr>
            <p:cNvGrpSpPr/>
            <p:nvPr/>
          </p:nvGrpSpPr>
          <p:grpSpPr>
            <a:xfrm>
              <a:off x="4416424" y="387147"/>
              <a:ext cx="6054753" cy="6293335"/>
              <a:chOff x="5598087" y="369888"/>
              <a:chExt cx="6097589" cy="6443662"/>
            </a:xfrm>
          </p:grpSpPr>
          <p:pic>
            <p:nvPicPr>
              <p:cNvPr id="46" name="Picture 2" descr="L:\Нурлан\computer 2\Map\All\Коридоры\Основа кор.tif">
                <a:extLst>
                  <a:ext uri="{FF2B5EF4-FFF2-40B4-BE49-F238E27FC236}">
                    <a16:creationId xmlns:a16="http://schemas.microsoft.com/office/drawing/2014/main" id="{68527660-75B4-4CC5-AEBE-A5E105A4C3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656825" y="1686414"/>
                <a:ext cx="5613400" cy="41529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47" name="Скругленный прямоугольник 187">
                <a:extLst>
                  <a:ext uri="{FF2B5EF4-FFF2-40B4-BE49-F238E27FC236}">
                    <a16:creationId xmlns:a16="http://schemas.microsoft.com/office/drawing/2014/main" id="{7802EBD9-827E-4034-BD16-C27F4F1182C9}"/>
                  </a:ext>
                </a:extLst>
              </p:cNvPr>
              <p:cNvSpPr/>
              <p:nvPr/>
            </p:nvSpPr>
            <p:spPr>
              <a:xfrm>
                <a:off x="5598087" y="369888"/>
                <a:ext cx="6097588" cy="6443662"/>
              </a:xfrm>
              <a:prstGeom prst="roundRect">
                <a:avLst>
                  <a:gd name="adj" fmla="val 1605"/>
                </a:avLst>
              </a:prstGeom>
              <a:noFill/>
              <a:ln w="9525" cap="flat" cmpd="sng" algn="ctr">
                <a:solidFill>
                  <a:srgbClr val="00206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endParaRPr lang="ru-RU" b="1" kern="0">
                  <a:solidFill>
                    <a:srgbClr val="FFFFFF"/>
                  </a:solidFill>
                  <a:latin typeface="Calibri" panose="020F0502020204030204"/>
                  <a:cs typeface="Arial" panose="020B0604020202020204" pitchFamily="34" charset="0"/>
                </a:endParaRPr>
              </a:p>
            </p:txBody>
          </p:sp>
          <p:sp>
            <p:nvSpPr>
              <p:cNvPr id="49" name="Полилиния 18">
                <a:extLst>
                  <a:ext uri="{FF2B5EF4-FFF2-40B4-BE49-F238E27FC236}">
                    <a16:creationId xmlns:a16="http://schemas.microsoft.com/office/drawing/2014/main" id="{B665D3F1-2093-47FE-86FA-E35888D444A2}"/>
                  </a:ext>
                </a:extLst>
              </p:cNvPr>
              <p:cNvSpPr/>
              <p:nvPr/>
            </p:nvSpPr>
            <p:spPr>
              <a:xfrm>
                <a:off x="7877740" y="2506666"/>
                <a:ext cx="207963" cy="166687"/>
              </a:xfrm>
              <a:custGeom>
                <a:avLst/>
                <a:gdLst>
                  <a:gd name="connsiteX0" fmla="*/ 207818 w 207818"/>
                  <a:gd name="connsiteY0" fmla="*/ 0 h 166254"/>
                  <a:gd name="connsiteX1" fmla="*/ 133003 w 207818"/>
                  <a:gd name="connsiteY1" fmla="*/ 66501 h 166254"/>
                  <a:gd name="connsiteX2" fmla="*/ 66502 w 207818"/>
                  <a:gd name="connsiteY2" fmla="*/ 141316 h 166254"/>
                  <a:gd name="connsiteX3" fmla="*/ 0 w 207818"/>
                  <a:gd name="connsiteY3" fmla="*/ 166254 h 16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818" h="166254">
                    <a:moveTo>
                      <a:pt x="207818" y="0"/>
                    </a:moveTo>
                    <a:cubicBezTo>
                      <a:pt x="182187" y="21474"/>
                      <a:pt x="156556" y="42948"/>
                      <a:pt x="133003" y="66501"/>
                    </a:cubicBezTo>
                    <a:cubicBezTo>
                      <a:pt x="109450" y="90054"/>
                      <a:pt x="88669" y="124691"/>
                      <a:pt x="66502" y="141316"/>
                    </a:cubicBezTo>
                    <a:cubicBezTo>
                      <a:pt x="44335" y="157941"/>
                      <a:pt x="22167" y="162097"/>
                      <a:pt x="0" y="166254"/>
                    </a:cubicBezTo>
                  </a:path>
                </a:pathLst>
              </a:custGeom>
              <a:noFill/>
              <a:ln w="57150">
                <a:solidFill>
                  <a:srgbClr val="238F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53" name="AutoShape 20">
                <a:extLst>
                  <a:ext uri="{FF2B5EF4-FFF2-40B4-BE49-F238E27FC236}">
                    <a16:creationId xmlns:a16="http://schemas.microsoft.com/office/drawing/2014/main" id="{CD816E6F-9B66-490D-8EA1-A15D030C5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19000" y="2667000"/>
                <a:ext cx="68262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59" name="Овал 58">
                <a:extLst>
                  <a:ext uri="{FF2B5EF4-FFF2-40B4-BE49-F238E27FC236}">
                    <a16:creationId xmlns:a16="http://schemas.microsoft.com/office/drawing/2014/main" id="{39BB7291-5EF8-478B-83B4-68D3ED56F11F}"/>
                  </a:ext>
                </a:extLst>
              </p:cNvPr>
              <p:cNvSpPr/>
              <p:nvPr/>
            </p:nvSpPr>
            <p:spPr bwMode="auto">
              <a:xfrm>
                <a:off x="7207812" y="3163888"/>
                <a:ext cx="914400" cy="914400"/>
              </a:xfrm>
              <a:prstGeom prst="ellipse">
                <a:avLst/>
              </a:prstGeom>
              <a:noFill/>
              <a:ln w="19050"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" name="Овал 59">
                <a:extLst>
                  <a:ext uri="{FF2B5EF4-FFF2-40B4-BE49-F238E27FC236}">
                    <a16:creationId xmlns:a16="http://schemas.microsoft.com/office/drawing/2014/main" id="{4EAFB067-C7EE-4493-B2FF-3D9A34F97484}"/>
                  </a:ext>
                </a:extLst>
              </p:cNvPr>
              <p:cNvSpPr/>
              <p:nvPr/>
            </p:nvSpPr>
            <p:spPr bwMode="auto">
              <a:xfrm>
                <a:off x="7179237" y="3132138"/>
                <a:ext cx="77788" cy="87312"/>
              </a:xfrm>
              <a:prstGeom prst="ellipse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3" name="AutoShape 20">
                <a:extLst>
                  <a:ext uri="{FF2B5EF4-FFF2-40B4-BE49-F238E27FC236}">
                    <a16:creationId xmlns:a16="http://schemas.microsoft.com/office/drawing/2014/main" id="{9B16A603-FA6D-49E5-8AC4-38A934A181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69825" y="2459038"/>
                <a:ext cx="68262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65" name="Группа 113">
                <a:extLst>
                  <a:ext uri="{FF2B5EF4-FFF2-40B4-BE49-F238E27FC236}">
                    <a16:creationId xmlns:a16="http://schemas.microsoft.com/office/drawing/2014/main" id="{80DDECF0-3DD1-4ADC-8E1A-BB4FB62E6D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19277" y="6469878"/>
                <a:ext cx="1610128" cy="229928"/>
                <a:chOff x="7390594" y="6461734"/>
                <a:chExt cx="1610110" cy="229424"/>
              </a:xfrm>
            </p:grpSpPr>
            <p:sp>
              <p:nvSpPr>
                <p:cNvPr id="116" name="TextBox 262">
                  <a:extLst>
                    <a:ext uri="{FF2B5EF4-FFF2-40B4-BE49-F238E27FC236}">
                      <a16:creationId xmlns:a16="http://schemas.microsoft.com/office/drawing/2014/main" id="{A9560423-3238-44EC-9B66-911EF7EA464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21167" y="6461734"/>
                  <a:ext cx="1379537" cy="229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ru-RU" altLang="ru-RU" sz="800" dirty="0" err="1">
                      <a:solidFill>
                        <a:srgbClr val="000000"/>
                      </a:solidFill>
                      <a:latin typeface="Impact" panose="020B0806030902050204" pitchFamily="34" charset="0"/>
                      <a:cs typeface="Arial" panose="020B0604020202020204" pitchFamily="34" charset="0"/>
                    </a:rPr>
                    <a:t>жобалар</a:t>
                  </a:r>
                  <a:endParaRPr lang="ru-RU" altLang="ru-RU" sz="800" dirty="0">
                    <a:solidFill>
                      <a:srgbClr val="000000"/>
                    </a:solidFill>
                    <a:latin typeface="Impact" panose="020B080603090205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Полилиния 119">
                  <a:extLst>
                    <a:ext uri="{FF2B5EF4-FFF2-40B4-BE49-F238E27FC236}">
                      <a16:creationId xmlns:a16="http://schemas.microsoft.com/office/drawing/2014/main" id="{10612BF3-D370-49E0-95B3-CC6DD91855C8}"/>
                    </a:ext>
                  </a:extLst>
                </p:cNvPr>
                <p:cNvSpPr/>
                <p:nvPr/>
              </p:nvSpPr>
              <p:spPr bwMode="auto">
                <a:xfrm>
                  <a:off x="7390594" y="6581301"/>
                  <a:ext cx="255584" cy="0"/>
                </a:xfrm>
                <a:custGeom>
                  <a:avLst/>
                  <a:gdLst>
                    <a:gd name="connsiteX0" fmla="*/ 0 w 419449"/>
                    <a:gd name="connsiteY0" fmla="*/ 0 h 0"/>
                    <a:gd name="connsiteX1" fmla="*/ 419449 w 419449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9449">
                      <a:moveTo>
                        <a:pt x="0" y="0"/>
                      </a:moveTo>
                      <a:lnTo>
                        <a:pt x="419449" y="0"/>
                      </a:lnTo>
                    </a:path>
                  </a:pathLst>
                </a:custGeom>
                <a:ln w="63500">
                  <a:solidFill>
                    <a:srgbClr val="00823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 sz="16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67" name="Полилиния 1">
                <a:extLst>
                  <a:ext uri="{FF2B5EF4-FFF2-40B4-BE49-F238E27FC236}">
                    <a16:creationId xmlns:a16="http://schemas.microsoft.com/office/drawing/2014/main" id="{F891AEC7-3562-4426-AA05-DD18FFEE34A6}"/>
                  </a:ext>
                </a:extLst>
              </p:cNvPr>
              <p:cNvSpPr/>
              <p:nvPr/>
            </p:nvSpPr>
            <p:spPr>
              <a:xfrm>
                <a:off x="6480737" y="2759078"/>
                <a:ext cx="234950" cy="30163"/>
              </a:xfrm>
              <a:custGeom>
                <a:avLst/>
                <a:gdLst>
                  <a:gd name="connsiteX0" fmla="*/ 0 w 235743"/>
                  <a:gd name="connsiteY0" fmla="*/ 28592 h 28592"/>
                  <a:gd name="connsiteX1" fmla="*/ 92868 w 235743"/>
                  <a:gd name="connsiteY1" fmla="*/ 26211 h 28592"/>
                  <a:gd name="connsiteX2" fmla="*/ 123825 w 235743"/>
                  <a:gd name="connsiteY2" fmla="*/ 14304 h 28592"/>
                  <a:gd name="connsiteX3" fmla="*/ 150018 w 235743"/>
                  <a:gd name="connsiteY3" fmla="*/ 9542 h 28592"/>
                  <a:gd name="connsiteX4" fmla="*/ 180975 w 235743"/>
                  <a:gd name="connsiteY4" fmla="*/ 17 h 28592"/>
                  <a:gd name="connsiteX5" fmla="*/ 204787 w 235743"/>
                  <a:gd name="connsiteY5" fmla="*/ 7161 h 28592"/>
                  <a:gd name="connsiteX6" fmla="*/ 221456 w 235743"/>
                  <a:gd name="connsiteY6" fmla="*/ 7161 h 28592"/>
                  <a:gd name="connsiteX7" fmla="*/ 235743 w 235743"/>
                  <a:gd name="connsiteY7" fmla="*/ 7161 h 28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5743" h="28592">
                    <a:moveTo>
                      <a:pt x="0" y="28592"/>
                    </a:moveTo>
                    <a:cubicBezTo>
                      <a:pt x="36115" y="28592"/>
                      <a:pt x="72231" y="28592"/>
                      <a:pt x="92868" y="26211"/>
                    </a:cubicBezTo>
                    <a:cubicBezTo>
                      <a:pt x="113505" y="23830"/>
                      <a:pt x="114300" y="17082"/>
                      <a:pt x="123825" y="14304"/>
                    </a:cubicBezTo>
                    <a:cubicBezTo>
                      <a:pt x="133350" y="11526"/>
                      <a:pt x="140493" y="11923"/>
                      <a:pt x="150018" y="9542"/>
                    </a:cubicBezTo>
                    <a:cubicBezTo>
                      <a:pt x="159543" y="7161"/>
                      <a:pt x="171847" y="414"/>
                      <a:pt x="180975" y="17"/>
                    </a:cubicBezTo>
                    <a:cubicBezTo>
                      <a:pt x="190103" y="-380"/>
                      <a:pt x="198040" y="5970"/>
                      <a:pt x="204787" y="7161"/>
                    </a:cubicBezTo>
                    <a:cubicBezTo>
                      <a:pt x="211534" y="8352"/>
                      <a:pt x="221456" y="7161"/>
                      <a:pt x="221456" y="7161"/>
                    </a:cubicBezTo>
                    <a:lnTo>
                      <a:pt x="235743" y="7161"/>
                    </a:lnTo>
                  </a:path>
                </a:pathLst>
              </a:custGeom>
              <a:noFill/>
              <a:ln w="57150">
                <a:solidFill>
                  <a:srgbClr val="008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Овал 67">
                <a:extLst>
                  <a:ext uri="{FF2B5EF4-FFF2-40B4-BE49-F238E27FC236}">
                    <a16:creationId xmlns:a16="http://schemas.microsoft.com/office/drawing/2014/main" id="{801926AA-211D-4A48-B32B-3CD404AEE9FA}"/>
                  </a:ext>
                </a:extLst>
              </p:cNvPr>
              <p:cNvSpPr/>
              <p:nvPr/>
            </p:nvSpPr>
            <p:spPr bwMode="auto">
              <a:xfrm>
                <a:off x="6634728" y="2714628"/>
                <a:ext cx="77787" cy="87313"/>
              </a:xfrm>
              <a:prstGeom prst="ellipse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69" name="AutoShape 20">
                <a:extLst>
                  <a:ext uri="{FF2B5EF4-FFF2-40B4-BE49-F238E27FC236}">
                    <a16:creationId xmlns:a16="http://schemas.microsoft.com/office/drawing/2014/main" id="{CC25EA8C-F358-4FF3-A983-6C7B55C6F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1253" y="3322638"/>
                <a:ext cx="66675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3" name="Полилиния 4">
                <a:extLst>
                  <a:ext uri="{FF2B5EF4-FFF2-40B4-BE49-F238E27FC236}">
                    <a16:creationId xmlns:a16="http://schemas.microsoft.com/office/drawing/2014/main" id="{896D239E-FD05-4FA7-AD45-557B24E8BA24}"/>
                  </a:ext>
                </a:extLst>
              </p:cNvPr>
              <p:cNvSpPr/>
              <p:nvPr/>
            </p:nvSpPr>
            <p:spPr>
              <a:xfrm>
                <a:off x="7249087" y="3200400"/>
                <a:ext cx="342900" cy="228600"/>
              </a:xfrm>
              <a:custGeom>
                <a:avLst/>
                <a:gdLst>
                  <a:gd name="connsiteX0" fmla="*/ 0 w 342900"/>
                  <a:gd name="connsiteY0" fmla="*/ 0 h 228600"/>
                  <a:gd name="connsiteX1" fmla="*/ 66675 w 342900"/>
                  <a:gd name="connsiteY1" fmla="*/ 28575 h 228600"/>
                  <a:gd name="connsiteX2" fmla="*/ 90488 w 342900"/>
                  <a:gd name="connsiteY2" fmla="*/ 28575 h 228600"/>
                  <a:gd name="connsiteX3" fmla="*/ 104775 w 342900"/>
                  <a:gd name="connsiteY3" fmla="*/ 28575 h 228600"/>
                  <a:gd name="connsiteX4" fmla="*/ 109538 w 342900"/>
                  <a:gd name="connsiteY4" fmla="*/ 52388 h 228600"/>
                  <a:gd name="connsiteX5" fmla="*/ 157163 w 342900"/>
                  <a:gd name="connsiteY5" fmla="*/ 61913 h 228600"/>
                  <a:gd name="connsiteX6" fmla="*/ 214313 w 342900"/>
                  <a:gd name="connsiteY6" fmla="*/ 76200 h 228600"/>
                  <a:gd name="connsiteX7" fmla="*/ 261938 w 342900"/>
                  <a:gd name="connsiteY7" fmla="*/ 90488 h 228600"/>
                  <a:gd name="connsiteX8" fmla="*/ 304800 w 342900"/>
                  <a:gd name="connsiteY8" fmla="*/ 114300 h 228600"/>
                  <a:gd name="connsiteX9" fmla="*/ 323850 w 342900"/>
                  <a:gd name="connsiteY9" fmla="*/ 133350 h 228600"/>
                  <a:gd name="connsiteX10" fmla="*/ 319088 w 342900"/>
                  <a:gd name="connsiteY10" fmla="*/ 171450 h 228600"/>
                  <a:gd name="connsiteX11" fmla="*/ 323850 w 342900"/>
                  <a:gd name="connsiteY11" fmla="*/ 180975 h 228600"/>
                  <a:gd name="connsiteX12" fmla="*/ 338138 w 342900"/>
                  <a:gd name="connsiteY12" fmla="*/ 209550 h 228600"/>
                  <a:gd name="connsiteX13" fmla="*/ 342900 w 342900"/>
                  <a:gd name="connsiteY13" fmla="*/ 22860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2900" h="228600">
                    <a:moveTo>
                      <a:pt x="0" y="0"/>
                    </a:moveTo>
                    <a:cubicBezTo>
                      <a:pt x="25797" y="11906"/>
                      <a:pt x="51594" y="23813"/>
                      <a:pt x="66675" y="28575"/>
                    </a:cubicBezTo>
                    <a:cubicBezTo>
                      <a:pt x="81756" y="33338"/>
                      <a:pt x="90488" y="28575"/>
                      <a:pt x="90488" y="28575"/>
                    </a:cubicBezTo>
                    <a:cubicBezTo>
                      <a:pt x="96838" y="28575"/>
                      <a:pt x="101600" y="24606"/>
                      <a:pt x="104775" y="28575"/>
                    </a:cubicBezTo>
                    <a:cubicBezTo>
                      <a:pt x="107950" y="32544"/>
                      <a:pt x="100807" y="46832"/>
                      <a:pt x="109538" y="52388"/>
                    </a:cubicBezTo>
                    <a:cubicBezTo>
                      <a:pt x="118269" y="57944"/>
                      <a:pt x="139700" y="57944"/>
                      <a:pt x="157163" y="61913"/>
                    </a:cubicBezTo>
                    <a:cubicBezTo>
                      <a:pt x="174626" y="65882"/>
                      <a:pt x="196850" y="71437"/>
                      <a:pt x="214313" y="76200"/>
                    </a:cubicBezTo>
                    <a:cubicBezTo>
                      <a:pt x="231776" y="80963"/>
                      <a:pt x="246857" y="84138"/>
                      <a:pt x="261938" y="90488"/>
                    </a:cubicBezTo>
                    <a:cubicBezTo>
                      <a:pt x="277019" y="96838"/>
                      <a:pt x="294481" y="107156"/>
                      <a:pt x="304800" y="114300"/>
                    </a:cubicBezTo>
                    <a:cubicBezTo>
                      <a:pt x="315119" y="121444"/>
                      <a:pt x="321469" y="123825"/>
                      <a:pt x="323850" y="133350"/>
                    </a:cubicBezTo>
                    <a:cubicBezTo>
                      <a:pt x="326231" y="142875"/>
                      <a:pt x="319088" y="163513"/>
                      <a:pt x="319088" y="171450"/>
                    </a:cubicBezTo>
                    <a:cubicBezTo>
                      <a:pt x="319088" y="179387"/>
                      <a:pt x="323850" y="180975"/>
                      <a:pt x="323850" y="180975"/>
                    </a:cubicBezTo>
                    <a:cubicBezTo>
                      <a:pt x="327025" y="187325"/>
                      <a:pt x="334963" y="201612"/>
                      <a:pt x="338138" y="209550"/>
                    </a:cubicBezTo>
                    <a:cubicBezTo>
                      <a:pt x="341313" y="217488"/>
                      <a:pt x="342106" y="223044"/>
                      <a:pt x="342900" y="228600"/>
                    </a:cubicBezTo>
                  </a:path>
                </a:pathLst>
              </a:custGeom>
              <a:noFill/>
              <a:ln w="57150">
                <a:solidFill>
                  <a:srgbClr val="008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Овал 73">
                <a:extLst>
                  <a:ext uri="{FF2B5EF4-FFF2-40B4-BE49-F238E27FC236}">
                    <a16:creationId xmlns:a16="http://schemas.microsoft.com/office/drawing/2014/main" id="{79F157EA-F968-43A4-88ED-DFFDBFFB82B2}"/>
                  </a:ext>
                </a:extLst>
              </p:cNvPr>
              <p:cNvSpPr/>
              <p:nvPr/>
            </p:nvSpPr>
            <p:spPr bwMode="auto">
              <a:xfrm>
                <a:off x="7179237" y="3132138"/>
                <a:ext cx="77788" cy="87312"/>
              </a:xfrm>
              <a:prstGeom prst="ellipse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75" name="Прямая со стрелкой 74">
                <a:extLst>
                  <a:ext uri="{FF2B5EF4-FFF2-40B4-BE49-F238E27FC236}">
                    <a16:creationId xmlns:a16="http://schemas.microsoft.com/office/drawing/2014/main" id="{EA0637B5-BCEA-4B05-B8FD-66E63C807A79}"/>
                  </a:ext>
                </a:extLst>
              </p:cNvPr>
              <p:cNvCxnSpPr>
                <a:cxnSpLocks/>
                <a:stCxn id="94" idx="2"/>
                <a:endCxn id="67" idx="1"/>
              </p:cNvCxnSpPr>
              <p:nvPr/>
            </p:nvCxnSpPr>
            <p:spPr bwMode="auto">
              <a:xfrm flipH="1">
                <a:off x="6573293" y="2241526"/>
                <a:ext cx="165785" cy="545202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Скругленный прямоугольник 97">
                <a:extLst>
                  <a:ext uri="{FF2B5EF4-FFF2-40B4-BE49-F238E27FC236}">
                    <a16:creationId xmlns:a16="http://schemas.microsoft.com/office/drawing/2014/main" id="{2586EC7C-FCD7-4FD6-88DC-9B4227EDEAF5}"/>
                  </a:ext>
                </a:extLst>
              </p:cNvPr>
              <p:cNvSpPr/>
              <p:nvPr/>
            </p:nvSpPr>
            <p:spPr bwMode="auto">
              <a:xfrm>
                <a:off x="5656825" y="5776051"/>
                <a:ext cx="1817196" cy="794840"/>
              </a:xfrm>
              <a:prstGeom prst="roundRect">
                <a:avLst/>
              </a:prstGeom>
              <a:solidFill>
                <a:schemeClr val="bg1">
                  <a:lumMod val="95000"/>
                  <a:alpha val="80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rIns="0" anchor="ctr"/>
              <a:lstStyle/>
              <a:p>
                <a:pPr algn="ctr"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Ақтөбе</a:t>
                </a: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- </a:t>
                </a:r>
                <a:r>
                  <a:rPr lang="ru-RU" alt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Ұлғайсын</a:t>
                </a: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– 262 км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Құны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– </a:t>
                </a:r>
                <a:r>
                  <a:rPr lang="en-US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57,1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2026 г. 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14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Іске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асыру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кезеңі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: 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2024-2027 </a:t>
                </a:r>
                <a:r>
                  <a:rPr lang="ru-RU" altLang="ru-RU" sz="1100" dirty="0" err="1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жж</a:t>
                </a:r>
                <a:r>
                  <a:rPr lang="ru-RU" altLang="ru-RU" sz="1050" dirty="0">
                    <a:solidFill>
                      <a:srgbClr val="00B050"/>
                    </a:solidFill>
                    <a:latin typeface="Franklin Gothic Medium Cond" pitchFamily="34" charset="0"/>
                    <a:ea typeface="MS PGothic"/>
                  </a:rPr>
                  <a:t>.</a:t>
                </a:r>
              </a:p>
            </p:txBody>
          </p:sp>
          <p:cxnSp>
            <p:nvCxnSpPr>
              <p:cNvPr id="82" name="Прямая со стрелкой 81">
                <a:extLst>
                  <a:ext uri="{FF2B5EF4-FFF2-40B4-BE49-F238E27FC236}">
                    <a16:creationId xmlns:a16="http://schemas.microsoft.com/office/drawing/2014/main" id="{7B3EAD7A-0C9E-4A44-8397-D6F69281A0D6}"/>
                  </a:ext>
                </a:extLst>
              </p:cNvPr>
              <p:cNvCxnSpPr>
                <a:cxnSpLocks/>
                <a:stCxn id="79" idx="0"/>
                <a:endCxn id="73" idx="5"/>
              </p:cNvCxnSpPr>
              <p:nvPr/>
            </p:nvCxnSpPr>
            <p:spPr bwMode="auto">
              <a:xfrm flipV="1">
                <a:off x="6565423" y="3262314"/>
                <a:ext cx="840828" cy="2513737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8102285C-91AC-46BA-B8EB-4D20FFE3BB17}"/>
                  </a:ext>
                </a:extLst>
              </p:cNvPr>
              <p:cNvSpPr/>
              <p:nvPr/>
            </p:nvSpPr>
            <p:spPr>
              <a:xfrm>
                <a:off x="8661965" y="2070103"/>
                <a:ext cx="104775" cy="49213"/>
              </a:xfrm>
              <a:custGeom>
                <a:avLst/>
                <a:gdLst>
                  <a:gd name="connsiteX0" fmla="*/ 103909 w 103909"/>
                  <a:gd name="connsiteY0" fmla="*/ 49876 h 49876"/>
                  <a:gd name="connsiteX1" fmla="*/ 54033 w 103909"/>
                  <a:gd name="connsiteY1" fmla="*/ 37407 h 49876"/>
                  <a:gd name="connsiteX2" fmla="*/ 12469 w 103909"/>
                  <a:gd name="connsiteY2" fmla="*/ 8313 h 49876"/>
                  <a:gd name="connsiteX3" fmla="*/ 0 w 103909"/>
                  <a:gd name="connsiteY3" fmla="*/ 0 h 49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3909" h="49876">
                    <a:moveTo>
                      <a:pt x="103909" y="49876"/>
                    </a:moveTo>
                    <a:cubicBezTo>
                      <a:pt x="86591" y="47105"/>
                      <a:pt x="69273" y="44334"/>
                      <a:pt x="54033" y="37407"/>
                    </a:cubicBezTo>
                    <a:cubicBezTo>
                      <a:pt x="38793" y="30480"/>
                      <a:pt x="12469" y="8313"/>
                      <a:pt x="12469" y="8313"/>
                    </a:cubicBezTo>
                    <a:cubicBezTo>
                      <a:pt x="3463" y="2078"/>
                      <a:pt x="1731" y="1039"/>
                      <a:pt x="0" y="0"/>
                    </a:cubicBezTo>
                  </a:path>
                </a:pathLst>
              </a:custGeom>
              <a:noFill/>
              <a:ln w="57150">
                <a:solidFill>
                  <a:srgbClr val="238F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x-none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Овал 86">
                <a:extLst>
                  <a:ext uri="{FF2B5EF4-FFF2-40B4-BE49-F238E27FC236}">
                    <a16:creationId xmlns:a16="http://schemas.microsoft.com/office/drawing/2014/main" id="{6E7333C9-A261-4D0E-A60E-2C7FB3B7614E}"/>
                  </a:ext>
                </a:extLst>
              </p:cNvPr>
              <p:cNvSpPr/>
              <p:nvPr/>
            </p:nvSpPr>
            <p:spPr bwMode="auto">
              <a:xfrm>
                <a:off x="7552303" y="3384553"/>
                <a:ext cx="77787" cy="87313"/>
              </a:xfrm>
              <a:prstGeom prst="ellipse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0" name="AutoShape 20">
                <a:extLst>
                  <a:ext uri="{FF2B5EF4-FFF2-40B4-BE49-F238E27FC236}">
                    <a16:creationId xmlns:a16="http://schemas.microsoft.com/office/drawing/2014/main" id="{3FEA6B68-E701-4746-BF6E-E7D65FAF36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1940" y="2622550"/>
                <a:ext cx="68263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2" name="Скругленный прямоугольник 87">
                <a:extLst>
                  <a:ext uri="{FF2B5EF4-FFF2-40B4-BE49-F238E27FC236}">
                    <a16:creationId xmlns:a16="http://schemas.microsoft.com/office/drawing/2014/main" id="{BAAC8F21-A9B0-430A-AFCE-6DE714EAF1D1}"/>
                  </a:ext>
                </a:extLst>
              </p:cNvPr>
              <p:cNvSpPr/>
              <p:nvPr/>
            </p:nvSpPr>
            <p:spPr bwMode="auto">
              <a:xfrm>
                <a:off x="9806121" y="547503"/>
                <a:ext cx="1889555" cy="876099"/>
              </a:xfrm>
              <a:prstGeom prst="roundRect">
                <a:avLst>
                  <a:gd name="adj" fmla="val 7723"/>
                </a:avLst>
              </a:prstGeom>
              <a:solidFill>
                <a:schemeClr val="bg1">
                  <a:lumMod val="95000"/>
                  <a:alpha val="80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rIns="0" anchor="ctr"/>
              <a:lstStyle/>
              <a:p>
                <a:pPr algn="ctr"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Ертіс</a:t>
                </a:r>
                <a:r>
                  <a:rPr 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ө. </a:t>
                </a:r>
                <a:r>
                  <a:rPr 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көпір</a:t>
                </a:r>
                <a:r>
                  <a:rPr 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 салу </a:t>
                </a: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– 3 км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құны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40 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2026 ж. </a:t>
                </a:r>
                <a:r>
                  <a:rPr lang="ru-RU" altLang="ru-RU" sz="10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16,9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Іске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асыру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кезеңі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: 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2023-202</a:t>
                </a:r>
                <a:r>
                  <a:rPr lang="en-US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6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жж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</p:txBody>
          </p:sp>
          <p:cxnSp>
            <p:nvCxnSpPr>
              <p:cNvPr id="93" name="Прямая со стрелкой 92">
                <a:extLst>
                  <a:ext uri="{FF2B5EF4-FFF2-40B4-BE49-F238E27FC236}">
                    <a16:creationId xmlns:a16="http://schemas.microsoft.com/office/drawing/2014/main" id="{4B1ED099-D8DE-4C06-B7DA-9850C75D9E1B}"/>
                  </a:ext>
                </a:extLst>
              </p:cNvPr>
              <p:cNvCxnSpPr>
                <a:cxnSpLocks/>
                <a:stCxn id="92" idx="2"/>
                <a:endCxn id="90" idx="7"/>
              </p:cNvCxnSpPr>
              <p:nvPr/>
            </p:nvCxnSpPr>
            <p:spPr bwMode="auto">
              <a:xfrm flipH="1">
                <a:off x="9790206" y="1423601"/>
                <a:ext cx="960693" cy="1211968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Скругленный прямоугольник 54">
                <a:extLst>
                  <a:ext uri="{FF2B5EF4-FFF2-40B4-BE49-F238E27FC236}">
                    <a16:creationId xmlns:a16="http://schemas.microsoft.com/office/drawing/2014/main" id="{F7A1E841-F4B0-44C8-89FA-3A427B26CDCF}"/>
                  </a:ext>
                </a:extLst>
              </p:cNvPr>
              <p:cNvSpPr/>
              <p:nvPr/>
            </p:nvSpPr>
            <p:spPr bwMode="auto">
              <a:xfrm>
                <a:off x="5762381" y="1560488"/>
                <a:ext cx="1953393" cy="681038"/>
              </a:xfrm>
              <a:prstGeom prst="roundRect">
                <a:avLst>
                  <a:gd name="adj" fmla="val 8457"/>
                </a:avLst>
              </a:prstGeom>
              <a:solidFill>
                <a:schemeClr val="bg1">
                  <a:lumMod val="95000"/>
                  <a:alpha val="80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rIns="0" anchor="ctr"/>
              <a:lstStyle/>
              <a:p>
                <a:pPr algn="ctr" defTabSz="0">
                  <a:defRPr/>
                </a:pP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Подстепное – Федоровка – 72 км</a:t>
                </a:r>
              </a:p>
              <a:p>
                <a:pPr defTabSz="0"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құны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–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38,9 млрд.тг.</a:t>
                </a:r>
              </a:p>
              <a:p>
                <a:pPr defTabSz="0">
                  <a:defRPr/>
                </a:pP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2026 ж. 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2,8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Іске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асыру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кезеңі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: 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2022-2026 гг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Arial" panose="020B0604020202020204" pitchFamily="34" charset="0"/>
                    <a:ea typeface="MS PGothic"/>
                    <a:cs typeface="Arial" panose="020B0604020202020204" pitchFamily="34" charset="0"/>
                  </a:rPr>
                  <a:t>.</a:t>
                </a:r>
              </a:p>
            </p:txBody>
          </p:sp>
          <p:sp>
            <p:nvSpPr>
              <p:cNvPr id="96" name="Скругленный прямоугольник 88">
                <a:extLst>
                  <a:ext uri="{FF2B5EF4-FFF2-40B4-BE49-F238E27FC236}">
                    <a16:creationId xmlns:a16="http://schemas.microsoft.com/office/drawing/2014/main" id="{9BE358DF-55FF-4ACD-9055-EF75360AFBEF}"/>
                  </a:ext>
                </a:extLst>
              </p:cNvPr>
              <p:cNvSpPr/>
              <p:nvPr/>
            </p:nvSpPr>
            <p:spPr bwMode="auto">
              <a:xfrm>
                <a:off x="9808906" y="1630338"/>
                <a:ext cx="1870067" cy="768352"/>
              </a:xfrm>
              <a:prstGeom prst="roundRect">
                <a:avLst/>
              </a:prstGeom>
              <a:solidFill>
                <a:schemeClr val="bg1">
                  <a:lumMod val="95000"/>
                  <a:alpha val="80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rIns="0" anchor="ctr"/>
              <a:lstStyle/>
              <a:p>
                <a:pPr algn="ctr"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Осиновский</a:t>
                </a: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асуы</a:t>
                </a: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– 32 км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құны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–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31,2 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2026 ж. 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1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Іске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асыру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кезеңі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: 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2023-2026 </a:t>
                </a:r>
                <a:r>
                  <a:rPr lang="ru-RU" altLang="ru-RU" sz="1100" dirty="0" err="1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жж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</p:txBody>
          </p:sp>
          <p:sp>
            <p:nvSpPr>
              <p:cNvPr id="97" name="Полилиния: фигура 96">
                <a:extLst>
                  <a:ext uri="{FF2B5EF4-FFF2-40B4-BE49-F238E27FC236}">
                    <a16:creationId xmlns:a16="http://schemas.microsoft.com/office/drawing/2014/main" id="{4C442B96-A099-490A-A88D-BA8229904B92}"/>
                  </a:ext>
                </a:extLst>
              </p:cNvPr>
              <p:cNvSpPr/>
              <p:nvPr/>
            </p:nvSpPr>
            <p:spPr>
              <a:xfrm rot="16587783">
                <a:off x="10676555" y="3090258"/>
                <a:ext cx="45719" cy="77134"/>
              </a:xfrm>
              <a:custGeom>
                <a:avLst/>
                <a:gdLst>
                  <a:gd name="connsiteX0" fmla="*/ 17929 w 27042"/>
                  <a:gd name="connsiteY0" fmla="*/ 0 h 134470"/>
                  <a:gd name="connsiteX1" fmla="*/ 17929 w 27042"/>
                  <a:gd name="connsiteY1" fmla="*/ 116541 h 134470"/>
                  <a:gd name="connsiteX2" fmla="*/ 0 w 27042"/>
                  <a:gd name="connsiteY2" fmla="*/ 134470 h 13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42" h="134470">
                    <a:moveTo>
                      <a:pt x="17929" y="0"/>
                    </a:moveTo>
                    <a:cubicBezTo>
                      <a:pt x="24479" y="45846"/>
                      <a:pt x="34657" y="71933"/>
                      <a:pt x="17929" y="116541"/>
                    </a:cubicBezTo>
                    <a:cubicBezTo>
                      <a:pt x="14961" y="124455"/>
                      <a:pt x="5976" y="128494"/>
                      <a:pt x="0" y="134470"/>
                    </a:cubicBezTo>
                  </a:path>
                </a:pathLst>
              </a:custGeom>
              <a:noFill/>
              <a:ln w="57150">
                <a:solidFill>
                  <a:srgbClr val="0082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x-none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99" name="Прямая со стрелкой 98">
                <a:extLst>
                  <a:ext uri="{FF2B5EF4-FFF2-40B4-BE49-F238E27FC236}">
                    <a16:creationId xmlns:a16="http://schemas.microsoft.com/office/drawing/2014/main" id="{6CDF3AD5-B867-45A6-A242-F6610E416738}"/>
                  </a:ext>
                </a:extLst>
              </p:cNvPr>
              <p:cNvCxnSpPr>
                <a:cxnSpLocks/>
                <a:stCxn id="96" idx="2"/>
                <a:endCxn id="97" idx="1"/>
              </p:cNvCxnSpPr>
              <p:nvPr/>
            </p:nvCxnSpPr>
            <p:spPr bwMode="auto">
              <a:xfrm flipH="1">
                <a:off x="10728342" y="2398690"/>
                <a:ext cx="15598" cy="725965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AutoShape 20">
                <a:extLst>
                  <a:ext uri="{FF2B5EF4-FFF2-40B4-BE49-F238E27FC236}">
                    <a16:creationId xmlns:a16="http://schemas.microsoft.com/office/drawing/2014/main" id="{AED23B12-DF80-46C2-B3BE-8308BDBBF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14892" y="3057247"/>
                <a:ext cx="68262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2" name="AutoShape 20">
                <a:extLst>
                  <a:ext uri="{FF2B5EF4-FFF2-40B4-BE49-F238E27FC236}">
                    <a16:creationId xmlns:a16="http://schemas.microsoft.com/office/drawing/2014/main" id="{30282B07-8D79-4A45-A476-B7138A90E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9809" y="3101697"/>
                <a:ext cx="68262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" name="Полилиния: фигура 102">
                <a:extLst>
                  <a:ext uri="{FF2B5EF4-FFF2-40B4-BE49-F238E27FC236}">
                    <a16:creationId xmlns:a16="http://schemas.microsoft.com/office/drawing/2014/main" id="{CAB34C3A-F16D-4B30-AE98-EF87065A46BE}"/>
                  </a:ext>
                </a:extLst>
              </p:cNvPr>
              <p:cNvSpPr/>
              <p:nvPr/>
            </p:nvSpPr>
            <p:spPr>
              <a:xfrm>
                <a:off x="6317065" y="2778037"/>
                <a:ext cx="140086" cy="1010195"/>
              </a:xfrm>
              <a:custGeom>
                <a:avLst/>
                <a:gdLst>
                  <a:gd name="connsiteX0" fmla="*/ 749 w 140086"/>
                  <a:gd name="connsiteY0" fmla="*/ 1010195 h 1010195"/>
                  <a:gd name="connsiteX1" fmla="*/ 18166 w 140086"/>
                  <a:gd name="connsiteY1" fmla="*/ 731520 h 1010195"/>
                  <a:gd name="connsiteX2" fmla="*/ 122669 w 140086"/>
                  <a:gd name="connsiteY2" fmla="*/ 548640 h 1010195"/>
                  <a:gd name="connsiteX3" fmla="*/ 53001 w 140086"/>
                  <a:gd name="connsiteY3" fmla="*/ 217715 h 1010195"/>
                  <a:gd name="connsiteX4" fmla="*/ 140086 w 140086"/>
                  <a:gd name="connsiteY4" fmla="*/ 0 h 101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086" h="1010195">
                    <a:moveTo>
                      <a:pt x="749" y="1010195"/>
                    </a:moveTo>
                    <a:cubicBezTo>
                      <a:pt x="-703" y="909320"/>
                      <a:pt x="-2154" y="808446"/>
                      <a:pt x="18166" y="731520"/>
                    </a:cubicBezTo>
                    <a:cubicBezTo>
                      <a:pt x="38486" y="654594"/>
                      <a:pt x="116863" y="634274"/>
                      <a:pt x="122669" y="548640"/>
                    </a:cubicBezTo>
                    <a:cubicBezTo>
                      <a:pt x="128475" y="463006"/>
                      <a:pt x="50098" y="309155"/>
                      <a:pt x="53001" y="217715"/>
                    </a:cubicBezTo>
                    <a:cubicBezTo>
                      <a:pt x="55904" y="126275"/>
                      <a:pt x="131378" y="27577"/>
                      <a:pt x="140086" y="0"/>
                    </a:cubicBezTo>
                  </a:path>
                </a:pathLst>
              </a:custGeom>
              <a:noFill/>
              <a:ln w="57150">
                <a:solidFill>
                  <a:srgbClr val="238F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04" name="AutoShape 20">
                <a:extLst>
                  <a:ext uri="{FF2B5EF4-FFF2-40B4-BE49-F238E27FC236}">
                    <a16:creationId xmlns:a16="http://schemas.microsoft.com/office/drawing/2014/main" id="{36207AA8-E13F-4020-86DF-0FA256FA7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6590" y="3797306"/>
                <a:ext cx="68263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5" name="Овал 104">
                <a:extLst>
                  <a:ext uri="{FF2B5EF4-FFF2-40B4-BE49-F238E27FC236}">
                    <a16:creationId xmlns:a16="http://schemas.microsoft.com/office/drawing/2014/main" id="{64D9785E-487D-415A-9018-C0B04E11F885}"/>
                  </a:ext>
                </a:extLst>
              </p:cNvPr>
              <p:cNvSpPr/>
              <p:nvPr/>
            </p:nvSpPr>
            <p:spPr bwMode="auto">
              <a:xfrm>
                <a:off x="6428353" y="2705103"/>
                <a:ext cx="77787" cy="87313"/>
              </a:xfrm>
              <a:prstGeom prst="ellipse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109" name="Прямая со стрелкой 108">
                <a:extLst>
                  <a:ext uri="{FF2B5EF4-FFF2-40B4-BE49-F238E27FC236}">
                    <a16:creationId xmlns:a16="http://schemas.microsoft.com/office/drawing/2014/main" id="{D2A24849-6CA5-456F-BFE3-830017E581EC}"/>
                  </a:ext>
                </a:extLst>
              </p:cNvPr>
              <p:cNvCxnSpPr>
                <a:cxnSpLocks/>
                <a:endCxn id="111" idx="2"/>
              </p:cNvCxnSpPr>
              <p:nvPr/>
            </p:nvCxnSpPr>
            <p:spPr bwMode="auto">
              <a:xfrm>
                <a:off x="6739077" y="1339734"/>
                <a:ext cx="1886632" cy="760193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AutoShape 20">
                <a:extLst>
                  <a:ext uri="{FF2B5EF4-FFF2-40B4-BE49-F238E27FC236}">
                    <a16:creationId xmlns:a16="http://schemas.microsoft.com/office/drawing/2014/main" id="{0EB489BE-13BB-45ED-BDED-B6E7AD122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44916" y="2093114"/>
                <a:ext cx="68262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1" name="AutoShape 20">
                <a:extLst>
                  <a:ext uri="{FF2B5EF4-FFF2-40B4-BE49-F238E27FC236}">
                    <a16:creationId xmlns:a16="http://schemas.microsoft.com/office/drawing/2014/main" id="{B0FACE93-EB99-42C9-81FE-01AEAC3048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5709" y="2055477"/>
                <a:ext cx="68262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2" name="AutoShape 20">
                <a:extLst>
                  <a:ext uri="{FF2B5EF4-FFF2-40B4-BE49-F238E27FC236}">
                    <a16:creationId xmlns:a16="http://schemas.microsoft.com/office/drawing/2014/main" id="{B0413923-2CB4-45A4-9DFA-422BA2495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1935" y="2733587"/>
                <a:ext cx="68263" cy="88900"/>
              </a:xfrm>
              <a:prstGeom prst="flowChartConnector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bg1">
                    <a:lumMod val="95000"/>
                  </a:schemeClr>
                </a:solidFill>
                <a:prstDash val="solid"/>
              </a:ln>
              <a:effectLst/>
            </p:spPr>
            <p:txBody>
              <a:bodyPr lIns="91396" tIns="45700" rIns="91396" bIns="45700" anchor="ctr"/>
              <a:lstStyle/>
              <a:p>
                <a:pPr algn="ctr" eaLnBrk="0" hangingPunct="0">
                  <a:defRPr/>
                </a:pPr>
                <a:endParaRPr lang="ru-RU" sz="800" b="1" kern="0" dirty="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3" name="Скругленный прямоугольник 87">
                <a:extLst>
                  <a:ext uri="{FF2B5EF4-FFF2-40B4-BE49-F238E27FC236}">
                    <a16:creationId xmlns:a16="http://schemas.microsoft.com/office/drawing/2014/main" id="{A74DB58B-A1E1-43FB-8F08-EF0E609F4B44}"/>
                  </a:ext>
                </a:extLst>
              </p:cNvPr>
              <p:cNvSpPr/>
              <p:nvPr/>
            </p:nvSpPr>
            <p:spPr bwMode="auto">
              <a:xfrm>
                <a:off x="7942558" y="592186"/>
                <a:ext cx="1791829" cy="833438"/>
              </a:xfrm>
              <a:prstGeom prst="roundRect">
                <a:avLst>
                  <a:gd name="adj" fmla="val 6421"/>
                </a:avLst>
              </a:prstGeom>
              <a:solidFill>
                <a:schemeClr val="bg1">
                  <a:lumMod val="95000"/>
                  <a:alpha val="80000"/>
                </a:schemeClr>
              </a:solidFill>
              <a:ln w="63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rIns="0" anchor="ctr"/>
              <a:lstStyle/>
              <a:p>
                <a:pPr algn="ctr"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Центр-Восток  </a:t>
                </a:r>
                <a:r>
                  <a:rPr lang="ru-RU" sz="1100" b="1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ДЭУ </a:t>
                </a:r>
                <a:r>
                  <a:rPr lang="ru-RU" sz="1100" b="1" dirty="0" err="1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құрылысы</a:t>
                </a:r>
                <a:endParaRPr lang="ru-RU" altLang="ru-RU" sz="11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endParaRP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құны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44,34 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млрд.тг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2026 ж. </a:t>
                </a:r>
                <a:r>
                  <a:rPr lang="ru-RU" altLang="ru-RU" sz="10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– 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270,1 </a:t>
                </a:r>
                <a:r>
                  <a:rPr lang="ru-RU" altLang="ru-RU" sz="1100" dirty="0" err="1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млн.тг</a:t>
                </a:r>
                <a:r>
                  <a:rPr lang="ru-RU" altLang="ru-RU" sz="1100" dirty="0">
                    <a:solidFill>
                      <a:srgbClr val="1F7EE7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  <a:p>
                <a:pPr defTabSz="0">
                  <a:defRPr/>
                </a:pP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Іске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асыру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 </a:t>
                </a:r>
                <a:r>
                  <a:rPr lang="ru-RU" altLang="ru-RU" sz="1100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кезеңі</a:t>
                </a:r>
                <a:r>
                  <a:rPr lang="ru-RU" altLang="ru-RU" sz="110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: 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2023-2026 </a:t>
                </a:r>
                <a:r>
                  <a:rPr lang="ru-RU" altLang="ru-RU" sz="1100" dirty="0" err="1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жж</a:t>
                </a:r>
                <a:r>
                  <a:rPr lang="ru-RU" altLang="ru-RU" sz="1100" dirty="0">
                    <a:solidFill>
                      <a:srgbClr val="00B050"/>
                    </a:solidFill>
                    <a:latin typeface="Times New Roman" panose="02020603050405020304" pitchFamily="18" charset="0"/>
                    <a:ea typeface="MS PGothic"/>
                    <a:cs typeface="Times New Roman" panose="02020603050405020304" pitchFamily="18" charset="0"/>
                  </a:rPr>
                  <a:t>.</a:t>
                </a:r>
              </a:p>
            </p:txBody>
          </p:sp>
          <p:cxnSp>
            <p:nvCxnSpPr>
              <p:cNvPr id="114" name="Прямая со стрелкой 113">
                <a:extLst>
                  <a:ext uri="{FF2B5EF4-FFF2-40B4-BE49-F238E27FC236}">
                    <a16:creationId xmlns:a16="http://schemas.microsoft.com/office/drawing/2014/main" id="{FDADD522-3620-4549-B25E-DAE014F31C98}"/>
                  </a:ext>
                </a:extLst>
              </p:cNvPr>
              <p:cNvCxnSpPr>
                <a:cxnSpLocks/>
                <a:stCxn id="113" idx="2"/>
                <a:endCxn id="112" idx="1"/>
              </p:cNvCxnSpPr>
              <p:nvPr/>
            </p:nvCxnSpPr>
            <p:spPr bwMode="auto">
              <a:xfrm>
                <a:off x="8838473" y="1425625"/>
                <a:ext cx="793459" cy="1320981"/>
              </a:xfrm>
              <a:prstGeom prst="straightConnector1">
                <a:avLst/>
              </a:prstGeom>
              <a:ln w="31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Полилиния 4">
              <a:extLst>
                <a:ext uri="{FF2B5EF4-FFF2-40B4-BE49-F238E27FC236}">
                  <a16:creationId xmlns:a16="http://schemas.microsoft.com/office/drawing/2014/main" id="{69AD9FB1-3BF6-494A-AA46-48C0CDED2A79}"/>
                </a:ext>
              </a:extLst>
            </p:cNvPr>
            <p:cNvSpPr/>
            <p:nvPr/>
          </p:nvSpPr>
          <p:spPr>
            <a:xfrm>
              <a:off x="8553212" y="4898835"/>
              <a:ext cx="158750" cy="107950"/>
            </a:xfrm>
            <a:custGeom>
              <a:avLst/>
              <a:gdLst>
                <a:gd name="connsiteX0" fmla="*/ 157942 w 157942"/>
                <a:gd name="connsiteY0" fmla="*/ 0 h 108066"/>
                <a:gd name="connsiteX1" fmla="*/ 74815 w 157942"/>
                <a:gd name="connsiteY1" fmla="*/ 16626 h 108066"/>
                <a:gd name="connsiteX2" fmla="*/ 16626 w 157942"/>
                <a:gd name="connsiteY2" fmla="*/ 33251 h 108066"/>
                <a:gd name="connsiteX3" fmla="*/ 0 w 157942"/>
                <a:gd name="connsiteY3" fmla="*/ 108066 h 10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942" h="108066">
                  <a:moveTo>
                    <a:pt x="157942" y="0"/>
                  </a:moveTo>
                  <a:cubicBezTo>
                    <a:pt x="128155" y="5542"/>
                    <a:pt x="98368" y="11084"/>
                    <a:pt x="74815" y="16626"/>
                  </a:cubicBezTo>
                  <a:cubicBezTo>
                    <a:pt x="51262" y="22168"/>
                    <a:pt x="29095" y="18011"/>
                    <a:pt x="16626" y="33251"/>
                  </a:cubicBezTo>
                  <a:cubicBezTo>
                    <a:pt x="4157" y="48491"/>
                    <a:pt x="2078" y="78278"/>
                    <a:pt x="0" y="108066"/>
                  </a:cubicBezTo>
                </a:path>
              </a:pathLst>
            </a:custGeom>
            <a:noFill/>
            <a:ln w="88900">
              <a:solidFill>
                <a:srgbClr val="238F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0" name="AutoShape 20">
              <a:extLst>
                <a:ext uri="{FF2B5EF4-FFF2-40B4-BE49-F238E27FC236}">
                  <a16:creationId xmlns:a16="http://schemas.microsoft.com/office/drawing/2014/main" id="{51FF9E1F-B6FD-470B-AA99-DDF66DBA3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00850" y="4851210"/>
              <a:ext cx="68262" cy="88900"/>
            </a:xfrm>
            <a:prstGeom prst="flowChartConnector">
              <a:avLst/>
            </a:prstGeom>
            <a:solidFill>
              <a:srgbClr val="C00000"/>
            </a:solidFill>
            <a:ln w="190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91396" tIns="45700" rIns="91396" bIns="45700" anchor="ctr"/>
            <a:lstStyle/>
            <a:p>
              <a:pPr algn="ctr" eaLnBrk="0" hangingPunct="0">
                <a:defRPr/>
              </a:pPr>
              <a:endParaRPr lang="ru-RU" sz="800" b="1" kern="0" dirty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A1DE13B7-84F6-46BF-9E2F-90BE39AD3520}"/>
                </a:ext>
              </a:extLst>
            </p:cNvPr>
            <p:cNvSpPr/>
            <p:nvPr/>
          </p:nvSpPr>
          <p:spPr bwMode="auto">
            <a:xfrm>
              <a:off x="8489712" y="4981385"/>
              <a:ext cx="107950" cy="87312"/>
            </a:xfrm>
            <a:prstGeom prst="ellipse">
              <a:avLst/>
            </a:prstGeom>
            <a:solidFill>
              <a:srgbClr val="C00000"/>
            </a:solidFill>
            <a:ln w="190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91396" tIns="45700" rIns="91396" bIns="45700" anchor="ctr"/>
            <a:lstStyle/>
            <a:p>
              <a:pPr algn="ctr" eaLnBrk="0" hangingPunct="0">
                <a:defRPr/>
              </a:pPr>
              <a:endParaRPr lang="ru-RU" sz="800" b="1" kern="0" dirty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2" name="Полилиния 12">
              <a:extLst>
                <a:ext uri="{FF2B5EF4-FFF2-40B4-BE49-F238E27FC236}">
                  <a16:creationId xmlns:a16="http://schemas.microsoft.com/office/drawing/2014/main" id="{F53C7AE6-5F51-4383-B9D4-44A45C526DB0}"/>
                </a:ext>
              </a:extLst>
            </p:cNvPr>
            <p:cNvSpPr/>
            <p:nvPr/>
          </p:nvSpPr>
          <p:spPr>
            <a:xfrm>
              <a:off x="8237781" y="4024419"/>
              <a:ext cx="184150" cy="482600"/>
            </a:xfrm>
            <a:custGeom>
              <a:avLst/>
              <a:gdLst>
                <a:gd name="connsiteX0" fmla="*/ 114357 w 184207"/>
                <a:gd name="connsiteY0" fmla="*/ 482600 h 482600"/>
                <a:gd name="connsiteX1" fmla="*/ 76257 w 184207"/>
                <a:gd name="connsiteY1" fmla="*/ 419100 h 482600"/>
                <a:gd name="connsiteX2" fmla="*/ 25457 w 184207"/>
                <a:gd name="connsiteY2" fmla="*/ 374650 h 482600"/>
                <a:gd name="connsiteX3" fmla="*/ 57 w 184207"/>
                <a:gd name="connsiteY3" fmla="*/ 311150 h 482600"/>
                <a:gd name="connsiteX4" fmla="*/ 19107 w 184207"/>
                <a:gd name="connsiteY4" fmla="*/ 241300 h 482600"/>
                <a:gd name="connsiteX5" fmla="*/ 38157 w 184207"/>
                <a:gd name="connsiteY5" fmla="*/ 184150 h 482600"/>
                <a:gd name="connsiteX6" fmla="*/ 63557 w 184207"/>
                <a:gd name="connsiteY6" fmla="*/ 139700 h 482600"/>
                <a:gd name="connsiteX7" fmla="*/ 127057 w 184207"/>
                <a:gd name="connsiteY7" fmla="*/ 82550 h 482600"/>
                <a:gd name="connsiteX8" fmla="*/ 152457 w 184207"/>
                <a:gd name="connsiteY8" fmla="*/ 38100 h 482600"/>
                <a:gd name="connsiteX9" fmla="*/ 184207 w 184207"/>
                <a:gd name="connsiteY9" fmla="*/ 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207" h="482600">
                  <a:moveTo>
                    <a:pt x="114357" y="482600"/>
                  </a:moveTo>
                  <a:cubicBezTo>
                    <a:pt x="102715" y="459846"/>
                    <a:pt x="91074" y="437092"/>
                    <a:pt x="76257" y="419100"/>
                  </a:cubicBezTo>
                  <a:cubicBezTo>
                    <a:pt x="61440" y="401108"/>
                    <a:pt x="38157" y="392642"/>
                    <a:pt x="25457" y="374650"/>
                  </a:cubicBezTo>
                  <a:cubicBezTo>
                    <a:pt x="12757" y="356658"/>
                    <a:pt x="1115" y="333375"/>
                    <a:pt x="57" y="311150"/>
                  </a:cubicBezTo>
                  <a:cubicBezTo>
                    <a:pt x="-1001" y="288925"/>
                    <a:pt x="12757" y="262467"/>
                    <a:pt x="19107" y="241300"/>
                  </a:cubicBezTo>
                  <a:cubicBezTo>
                    <a:pt x="25457" y="220133"/>
                    <a:pt x="30749" y="201083"/>
                    <a:pt x="38157" y="184150"/>
                  </a:cubicBezTo>
                  <a:cubicBezTo>
                    <a:pt x="45565" y="167217"/>
                    <a:pt x="48740" y="156633"/>
                    <a:pt x="63557" y="139700"/>
                  </a:cubicBezTo>
                  <a:cubicBezTo>
                    <a:pt x="78374" y="122767"/>
                    <a:pt x="112240" y="99483"/>
                    <a:pt x="127057" y="82550"/>
                  </a:cubicBezTo>
                  <a:cubicBezTo>
                    <a:pt x="141874" y="65617"/>
                    <a:pt x="142932" y="51858"/>
                    <a:pt x="152457" y="38100"/>
                  </a:cubicBezTo>
                  <a:cubicBezTo>
                    <a:pt x="161982" y="24342"/>
                    <a:pt x="173094" y="12171"/>
                    <a:pt x="184207" y="0"/>
                  </a:cubicBezTo>
                </a:path>
              </a:pathLst>
            </a:custGeom>
            <a:noFill/>
            <a:ln w="88900">
              <a:solidFill>
                <a:srgbClr val="238F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AutoShape 20">
              <a:extLst>
                <a:ext uri="{FF2B5EF4-FFF2-40B4-BE49-F238E27FC236}">
                  <a16:creationId xmlns:a16="http://schemas.microsoft.com/office/drawing/2014/main" id="{A794B23C-4959-4FAA-946B-7CFCDC2C1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7156" y="4480031"/>
              <a:ext cx="68262" cy="88900"/>
            </a:xfrm>
            <a:prstGeom prst="flowChartConnector">
              <a:avLst/>
            </a:prstGeom>
            <a:solidFill>
              <a:srgbClr val="C00000"/>
            </a:solidFill>
            <a:ln w="190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91396" tIns="45700" rIns="91396" bIns="45700" anchor="ctr"/>
            <a:lstStyle/>
            <a:p>
              <a:pPr algn="ctr" eaLnBrk="0" hangingPunct="0">
                <a:defRPr/>
              </a:pPr>
              <a:endParaRPr lang="ru-RU" sz="800" b="1" kern="0" dirty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5" name="AutoShape 20">
              <a:extLst>
                <a:ext uri="{FF2B5EF4-FFF2-40B4-BE49-F238E27FC236}">
                  <a16:creationId xmlns:a16="http://schemas.microsoft.com/office/drawing/2014/main" id="{E38FDEA7-78B7-472A-8FD9-D63FC9866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0821" y="3951394"/>
              <a:ext cx="68263" cy="88900"/>
            </a:xfrm>
            <a:prstGeom prst="flowChartConnector">
              <a:avLst/>
            </a:prstGeom>
            <a:solidFill>
              <a:srgbClr val="C00000"/>
            </a:solidFill>
            <a:ln w="1905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91396" tIns="45700" rIns="91396" bIns="45700" anchor="ctr"/>
            <a:lstStyle/>
            <a:p>
              <a:pPr algn="ctr" eaLnBrk="0" hangingPunct="0">
                <a:defRPr/>
              </a:pPr>
              <a:endParaRPr lang="ru-RU" sz="800" b="1" kern="0" dirty="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6" name="Скругленный прямоугольник 97">
              <a:extLst>
                <a:ext uri="{FF2B5EF4-FFF2-40B4-BE49-F238E27FC236}">
                  <a16:creationId xmlns:a16="http://schemas.microsoft.com/office/drawing/2014/main" id="{3A9E7388-07EA-4CA3-B4BF-78B7C244F781}"/>
                </a:ext>
              </a:extLst>
            </p:cNvPr>
            <p:cNvSpPr/>
            <p:nvPr/>
          </p:nvSpPr>
          <p:spPr bwMode="auto">
            <a:xfrm>
              <a:off x="8305563" y="5270611"/>
              <a:ext cx="1914826" cy="842397"/>
            </a:xfrm>
            <a:prstGeom prst="roundRect">
              <a:avLst/>
            </a:prstGeom>
            <a:solidFill>
              <a:schemeClr val="bg1">
                <a:lumMod val="95000"/>
                <a:alpha val="8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rIns="3600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b="1" dirty="0">
                  <a:solidFill>
                    <a:prstClr val="black"/>
                  </a:solidFill>
                  <a:latin typeface="Franklin Gothic Medium Cond" pitchFamily="34" charset="0"/>
                  <a:cs typeface="Arial" charset="0"/>
                </a:rPr>
                <a:t> </a:t>
              </a:r>
              <a:r>
                <a:rPr lang="ru-RU" sz="1100" b="1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Ұзынагаш</a:t>
              </a:r>
              <a:r>
                <a:rPr lang="ru-RU" sz="11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-Отар  - 42 км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dirty="0" err="1">
                  <a:solidFill>
                    <a:srgbClr val="595959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құны</a:t>
              </a:r>
              <a:r>
                <a:rPr lang="ru-RU" sz="1100" dirty="0">
                  <a:solidFill>
                    <a:srgbClr val="595959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 – </a:t>
              </a:r>
              <a:r>
                <a:rPr lang="ru-RU" sz="1100" dirty="0">
                  <a:solidFill>
                    <a:srgbClr val="1F7EE7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86,3</a:t>
              </a:r>
              <a:r>
                <a:rPr lang="ru-RU" altLang="ru-RU" sz="1100" dirty="0">
                  <a:solidFill>
                    <a:srgbClr val="1F7EE7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 млрд. </a:t>
              </a:r>
              <a:r>
                <a:rPr lang="ru-RU" altLang="ru-RU" sz="1100" dirty="0" err="1">
                  <a:solidFill>
                    <a:srgbClr val="1F7EE7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тг</a:t>
              </a:r>
              <a:endPara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100" dirty="0">
                  <a:solidFill>
                    <a:srgbClr val="595959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202</a:t>
              </a:r>
              <a:r>
                <a:rPr lang="kk-KZ" altLang="ru-RU" sz="1100" dirty="0">
                  <a:solidFill>
                    <a:srgbClr val="595959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6</a:t>
              </a:r>
              <a:r>
                <a:rPr lang="ru-RU" altLang="ru-RU" sz="1100" dirty="0">
                  <a:solidFill>
                    <a:srgbClr val="595959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 ж. –</a:t>
              </a:r>
              <a:r>
                <a:rPr lang="ru-RU" altLang="ru-RU" sz="1100" dirty="0">
                  <a:solidFill>
                    <a:srgbClr val="1F7EE7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 4,3 млрд. </a:t>
              </a:r>
              <a:r>
                <a:rPr lang="ru-RU" altLang="ru-RU" sz="1100" dirty="0" err="1">
                  <a:solidFill>
                    <a:srgbClr val="1F7EE7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тг</a:t>
              </a:r>
              <a:endPara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endParaRPr>
            </a:p>
            <a:p>
              <a:pPr defTabSz="0">
                <a:defRPr/>
              </a:pP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Іске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</a:t>
              </a: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асыру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</a:t>
              </a: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кезеңі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: </a:t>
              </a:r>
              <a:r>
                <a:rPr lang="en-US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2017-202</a:t>
              </a:r>
              <a:r>
                <a:rPr lang="kk-KZ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6</a:t>
              </a:r>
              <a:r>
                <a:rPr lang="ru-RU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</a:t>
              </a:r>
              <a:r>
                <a:rPr lang="ru-RU" altLang="ru-RU" sz="1100" dirty="0" err="1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жж</a:t>
              </a:r>
              <a:endParaRPr lang="ru-RU" altLang="ru-RU" sz="11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endParaRPr>
            </a:p>
            <a:p>
              <a:pPr defTabSz="0">
                <a:defRPr/>
              </a:pPr>
              <a:r>
                <a:rPr lang="kk-KZ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Қозғалыстың ашылуы </a:t>
              </a:r>
              <a:r>
                <a:rPr lang="kk-KZ" sz="1100" b="1" i="1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– </a:t>
              </a:r>
              <a:r>
                <a:rPr lang="kk-KZ" sz="11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42 км</a:t>
              </a:r>
              <a:endParaRPr lang="ru-RU" alt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endParaRPr>
            </a:p>
          </p:txBody>
        </p:sp>
        <p:cxnSp>
          <p:nvCxnSpPr>
            <p:cNvPr id="57" name="Прямая со стрелкой 56">
              <a:extLst>
                <a:ext uri="{FF2B5EF4-FFF2-40B4-BE49-F238E27FC236}">
                  <a16:creationId xmlns:a16="http://schemas.microsoft.com/office/drawing/2014/main" id="{E0B1ADB8-B3F5-4EAE-B603-2C2DCA4CFCC7}"/>
                </a:ext>
              </a:extLst>
            </p:cNvPr>
            <p:cNvCxnSpPr>
              <a:cxnSpLocks/>
              <a:stCxn id="56" idx="0"/>
            </p:cNvCxnSpPr>
            <p:nvPr/>
          </p:nvCxnSpPr>
          <p:spPr bwMode="auto">
            <a:xfrm flipH="1" flipV="1">
              <a:off x="8642692" y="4932012"/>
              <a:ext cx="620284" cy="338598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Скругленный прямоугольник 101">
              <a:extLst>
                <a:ext uri="{FF2B5EF4-FFF2-40B4-BE49-F238E27FC236}">
                  <a16:creationId xmlns:a16="http://schemas.microsoft.com/office/drawing/2014/main" id="{EB35C440-BF3C-4AB0-ADC2-606B007CF226}"/>
                </a:ext>
              </a:extLst>
            </p:cNvPr>
            <p:cNvSpPr/>
            <p:nvPr/>
          </p:nvSpPr>
          <p:spPr bwMode="auto">
            <a:xfrm>
              <a:off x="6048689" y="3581612"/>
              <a:ext cx="1939670" cy="938568"/>
            </a:xfrm>
            <a:prstGeom prst="roundRect">
              <a:avLst/>
            </a:prstGeom>
            <a:solidFill>
              <a:schemeClr val="bg1">
                <a:lumMod val="95000"/>
                <a:alpha val="8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  <a:prstDash val="sysDot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lIns="36000" rIns="36000" anchor="ctr"/>
            <a:lstStyle/>
            <a:p>
              <a:pPr algn="ctr" defTabSz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altLang="ru-RU" sz="1100" b="1" dirty="0">
                <a:solidFill>
                  <a:prstClr val="black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endParaRPr>
            </a:p>
            <a:p>
              <a:pPr algn="ctr" defTabSz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1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Балхаш-</a:t>
              </a:r>
              <a:r>
                <a:rPr lang="ru-RU" altLang="ru-RU" sz="1100" b="1" dirty="0" err="1">
                  <a:solidFill>
                    <a:prstClr val="black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Бұрылбайтал</a:t>
              </a:r>
              <a:r>
                <a:rPr lang="ru-RU" altLang="ru-RU" sz="11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– 161 км</a:t>
              </a:r>
            </a:p>
            <a:p>
              <a:pPr defTabSz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құны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– </a:t>
              </a:r>
              <a:r>
                <a:rPr lang="ru-RU" altLang="ru-RU" sz="1100" dirty="0">
                  <a:solidFill>
                    <a:srgbClr val="0070C0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174,4  </a:t>
              </a:r>
              <a:r>
                <a:rPr lang="ru-RU" altLang="ru-RU" sz="1100" dirty="0" err="1">
                  <a:solidFill>
                    <a:srgbClr val="0070C0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млрд.т</a:t>
              </a:r>
              <a:r>
                <a:rPr lang="ru-RU" altLang="ru-RU" sz="1100" dirty="0">
                  <a:solidFill>
                    <a:srgbClr val="0070C0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 г  </a:t>
              </a:r>
              <a:r>
                <a:rPr lang="ru-RU" altLang="ru-RU" sz="1100" dirty="0">
                  <a:solidFill>
                    <a:prstClr val="black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(ВБ)</a:t>
              </a:r>
            </a:p>
            <a:p>
              <a:pPr defTabSz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202</a:t>
              </a:r>
              <a:r>
                <a:rPr lang="kk-KZ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6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ж. – </a:t>
              </a:r>
              <a:r>
                <a:rPr lang="ru-RU" altLang="ru-RU" sz="1100" dirty="0">
                  <a:solidFill>
                    <a:srgbClr val="1F7EE7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6,1  млрд. </a:t>
              </a:r>
              <a:r>
                <a:rPr lang="ru-RU" altLang="ru-RU" sz="1100" dirty="0" err="1">
                  <a:solidFill>
                    <a:srgbClr val="1F7EE7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тг</a:t>
              </a:r>
              <a:endPara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endParaRPr>
            </a:p>
            <a:p>
              <a:pPr defTabSz="0">
                <a:defRPr/>
              </a:pP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Іске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</a:t>
              </a: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асыру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</a:t>
              </a:r>
              <a:r>
                <a:rPr lang="ru-RU" altLang="ru-RU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кезеңі</a:t>
              </a:r>
              <a:r>
                <a:rPr lang="ru-RU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: </a:t>
              </a:r>
              <a:r>
                <a:rPr lang="en-US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2018-202</a:t>
              </a:r>
              <a:r>
                <a:rPr lang="kk-KZ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6</a:t>
              </a:r>
              <a:r>
                <a:rPr lang="ru-RU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 </a:t>
              </a:r>
              <a:r>
                <a:rPr lang="ru-RU" altLang="ru-RU" sz="1100" dirty="0" err="1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жж</a:t>
              </a:r>
              <a:r>
                <a:rPr lang="ru-RU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..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kk-KZ" altLang="ru-RU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Қозғалыстың ашылуы -</a:t>
              </a:r>
              <a:r>
                <a:rPr lang="ru-RU" altLang="ru-RU" sz="1100" b="1" i="1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 pitchFamily="34" charset="-128"/>
                  <a:cs typeface="Times New Roman" panose="02020603050405020304" pitchFamily="18" charset="0"/>
                </a:rPr>
                <a:t>161 км</a:t>
              </a:r>
            </a:p>
            <a:p>
              <a:pPr defTabSz="0">
                <a:defRPr/>
              </a:pPr>
              <a:r>
                <a:rPr lang="ru-RU" altLang="ru-RU" sz="1100" dirty="0">
                  <a:solidFill>
                    <a:srgbClr val="00B050"/>
                  </a:solidFill>
                  <a:latin typeface="Times New Roman" panose="02020603050405020304" pitchFamily="18" charset="0"/>
                  <a:ea typeface="MS PGothic"/>
                  <a:cs typeface="Times New Roman" panose="02020603050405020304" pitchFamily="18" charset="0"/>
                </a:rPr>
                <a:t>.</a:t>
              </a:r>
            </a:p>
          </p:txBody>
        </p:sp>
        <p:cxnSp>
          <p:nvCxnSpPr>
            <p:cNvPr id="61" name="Прямая со стрелкой 60">
              <a:extLst>
                <a:ext uri="{FF2B5EF4-FFF2-40B4-BE49-F238E27FC236}">
                  <a16:creationId xmlns:a16="http://schemas.microsoft.com/office/drawing/2014/main" id="{3862AA80-5D66-401C-A094-8FF21A03933A}"/>
                </a:ext>
              </a:extLst>
            </p:cNvPr>
            <p:cNvCxnSpPr>
              <a:cxnSpLocks/>
              <a:stCxn id="58" idx="3"/>
            </p:cNvCxnSpPr>
            <p:nvPr/>
          </p:nvCxnSpPr>
          <p:spPr bwMode="auto">
            <a:xfrm>
              <a:off x="7988360" y="4050895"/>
              <a:ext cx="265301" cy="153944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FCC8011-7D7F-9F12-D96E-6F9F709A40E3}"/>
              </a:ext>
            </a:extLst>
          </p:cNvPr>
          <p:cNvSpPr txBox="1"/>
          <p:nvPr/>
        </p:nvSpPr>
        <p:spPr>
          <a:xfrm>
            <a:off x="65136" y="509434"/>
            <a:ext cx="4141304" cy="1292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altLang="ru-RU" sz="1200" b="1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sz="12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20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қолдады</a:t>
            </a:r>
            <a:r>
              <a:rPr lang="ru-RU" altLang="ru-RU" sz="12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</a:p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altLang="ru-RU" sz="32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</a:t>
            </a:r>
            <a:r>
              <a:rPr lang="en-US" altLang="ru-RU" sz="32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2,4</a:t>
            </a:r>
            <a:r>
              <a:rPr lang="ru-RU" altLang="ru-RU" sz="3200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</a:t>
            </a:r>
          </a:p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altLang="ru-RU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altLang="ru-RU" sz="1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8 </a:t>
            </a: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жоба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іске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асырылатын</a:t>
            </a: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болады</a:t>
            </a:r>
            <a:endParaRPr lang="ru-RU" altLang="ru-RU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60">
            <a:extLst>
              <a:ext uri="{FF2B5EF4-FFF2-40B4-BE49-F238E27FC236}">
                <a16:creationId xmlns:a16="http://schemas.microsoft.com/office/drawing/2014/main" id="{DC8F24EC-414C-07E5-6C88-5D86A8CFF865}"/>
              </a:ext>
            </a:extLst>
          </p:cNvPr>
          <p:cNvSpPr/>
          <p:nvPr/>
        </p:nvSpPr>
        <p:spPr>
          <a:xfrm>
            <a:off x="164195" y="1758330"/>
            <a:ext cx="4131506" cy="4995618"/>
          </a:xfrm>
          <a:prstGeom prst="roundRect">
            <a:avLst>
              <a:gd name="adj" fmla="val 1923"/>
            </a:avLst>
          </a:prstGeom>
          <a:solidFill>
            <a:schemeClr val="bg1">
              <a:lumMod val="95000"/>
            </a:schemeClr>
          </a:solidFill>
          <a:ln w="952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ru-RU" sz="1350" b="1" kern="0" dirty="0">
              <a:solidFill>
                <a:srgbClr val="FFFFFF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84" name="Rectangle 35"/>
          <p:cNvSpPr>
            <a:spLocks noChangeArrowheads="1"/>
          </p:cNvSpPr>
          <p:nvPr/>
        </p:nvSpPr>
        <p:spPr bwMode="auto">
          <a:xfrm>
            <a:off x="275813" y="1784801"/>
            <a:ext cx="4236595" cy="3947160"/>
          </a:xfrm>
          <a:prstGeom prst="rect">
            <a:avLst/>
          </a:prstGeom>
          <a:noFill/>
          <a:ln>
            <a:noFill/>
          </a:ln>
        </p:spPr>
        <p:txBody>
          <a:bodyPr lIns="26986" tIns="26986" rIns="0" bIns="26986"/>
          <a:lstStyle/>
          <a:p>
            <a:pPr algn="just" defTabSz="738188">
              <a:buClr>
                <a:srgbClr val="0070C0"/>
              </a:buClr>
              <a:defRPr/>
            </a:pPr>
            <a:endParaRPr lang="ru-RU" altLang="ru-RU" sz="105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kk-KZ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Ақтөбе-Қарабұтақ – Ұлғайсын - 262 км </a:t>
            </a:r>
            <a:r>
              <a:rPr lang="kk-KZ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(ауыспалы)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kk-KZ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</a:t>
            </a:r>
            <a:r>
              <a:rPr lang="kk-KZ" sz="12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en-US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</a:t>
            </a:r>
            <a:r>
              <a:rPr lang="kk-KZ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kk-KZ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kk-KZ" sz="1200" b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Подстепное-Федоровка - 72км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</a:t>
            </a:r>
            <a:r>
              <a:rPr lang="ru-RU" sz="12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kk-KZ"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Осиновский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асуы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– </a:t>
            </a:r>
            <a:r>
              <a:rPr lang="en-US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млрд.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ru-RU"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Астана-</a:t>
            </a: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Петропавл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31 км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– 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млрд.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Ертіс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өзені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өтетін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көпір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 км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өтпелі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– 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 млрд.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ru-RU"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Орталық-Шығыс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kk-KZ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ДЭУ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– 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270,1 млн.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ru-RU"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Балқаш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-Бурылбайтал (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– 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6,1 млрд.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ru-RU"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Ұзынағаш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-Отар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ж. – 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 млрд. </a:t>
            </a:r>
            <a:r>
              <a:rPr lang="ru-RU" sz="1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1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738188">
              <a:buClr>
                <a:srgbClr val="0070C0"/>
              </a:buClr>
              <a:defRPr/>
            </a:pPr>
            <a:endParaRPr lang="ru-RU" altLang="ru-RU" sz="1050" i="1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Скругленный прямоугольник 54">
            <a:extLst>
              <a:ext uri="{FF2B5EF4-FFF2-40B4-BE49-F238E27FC236}">
                <a16:creationId xmlns:a16="http://schemas.microsoft.com/office/drawing/2014/main" id="{06F9B084-B163-466E-B1F1-D47DAB1143C9}"/>
              </a:ext>
            </a:extLst>
          </p:cNvPr>
          <p:cNvSpPr/>
          <p:nvPr/>
        </p:nvSpPr>
        <p:spPr bwMode="auto">
          <a:xfrm>
            <a:off x="4660674" y="781638"/>
            <a:ext cx="2440000" cy="772998"/>
          </a:xfrm>
          <a:prstGeom prst="roundRect">
            <a:avLst>
              <a:gd name="adj" fmla="val 9950"/>
            </a:avLst>
          </a:prstGeom>
          <a:solidFill>
            <a:schemeClr val="bg1">
              <a:lumMod val="95000"/>
              <a:alpha val="8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  <a:prstDash val="sysDot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0" rIns="0" anchor="ctr"/>
          <a:lstStyle/>
          <a:p>
            <a:pPr defTabSz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2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1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Астана – Петропавловск – </a:t>
            </a:r>
            <a:r>
              <a:rPr lang="en-US" altLang="ru-RU" sz="11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30,2</a:t>
            </a:r>
            <a:r>
              <a:rPr lang="ru-RU" altLang="ru-RU" sz="11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км</a:t>
            </a:r>
          </a:p>
          <a:p>
            <a:pPr defTabSz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құны</a:t>
            </a:r>
            <a:r>
              <a:rPr lang="ru-RU" altLang="ru-RU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–</a:t>
            </a:r>
            <a:r>
              <a: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40,9 </a:t>
            </a:r>
            <a:r>
              <a:rPr lang="ru-RU" altLang="ru-RU" sz="1100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2026 ж. – </a:t>
            </a:r>
            <a:r>
              <a: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3,5 </a:t>
            </a:r>
            <a:r>
              <a:rPr lang="ru-RU" altLang="ru-RU" sz="1100" dirty="0" err="1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млрд.тг</a:t>
            </a:r>
            <a:r>
              <a:rPr lang="ru-RU" altLang="ru-RU" sz="1100" dirty="0">
                <a:solidFill>
                  <a:srgbClr val="1F7EE7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  <a:p>
            <a:pPr defTabSz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Іске</a:t>
            </a:r>
            <a:r>
              <a:rPr lang="ru-RU" altLang="ru-RU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асыру</a:t>
            </a:r>
            <a:r>
              <a:rPr lang="ru-RU" altLang="ru-RU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 </a:t>
            </a:r>
            <a:r>
              <a:rPr lang="ru-RU" altLang="ru-RU" sz="11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кезеңі</a:t>
            </a:r>
            <a:r>
              <a:rPr lang="ru-RU" altLang="ru-RU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: </a:t>
            </a:r>
            <a:r>
              <a:rPr lang="ru-RU" altLang="ru-RU" sz="11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2023-2026 </a:t>
            </a:r>
            <a:r>
              <a:rPr lang="ru-RU" altLang="ru-RU" sz="1100" dirty="0" err="1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жж</a:t>
            </a:r>
            <a:r>
              <a:rPr lang="ru-RU" altLang="ru-RU" sz="1100" dirty="0">
                <a:solidFill>
                  <a:srgbClr val="00B050"/>
                </a:solidFill>
                <a:latin typeface="Times New Roman" panose="02020603050405020304" pitchFamily="18" charset="0"/>
                <a:ea typeface="MS PGothic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5F225B6-41FE-D134-779F-5B53B381928F}"/>
              </a:ext>
            </a:extLst>
          </p:cNvPr>
          <p:cNvSpPr/>
          <p:nvPr/>
        </p:nvSpPr>
        <p:spPr>
          <a:xfrm>
            <a:off x="6772894" y="894508"/>
            <a:ext cx="4484757" cy="1306208"/>
          </a:xfrm>
          <a:prstGeom prst="roundRect">
            <a:avLst>
              <a:gd name="adj" fmla="val 7350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solidFill>
                <a:schemeClr val="tx1"/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188AE05-55B7-50DB-E129-A943EED828CF}"/>
              </a:ext>
            </a:extLst>
          </p:cNvPr>
          <p:cNvSpPr/>
          <p:nvPr/>
        </p:nvSpPr>
        <p:spPr>
          <a:xfrm>
            <a:off x="971955" y="894508"/>
            <a:ext cx="4484757" cy="1306208"/>
          </a:xfrm>
          <a:prstGeom prst="roundRect">
            <a:avLst>
              <a:gd name="adj" fmla="val 7350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solidFill>
                <a:schemeClr val="tx1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3CFBBAB-51DE-AC80-5FA1-D27063D4AF99}"/>
              </a:ext>
            </a:extLst>
          </p:cNvPr>
          <p:cNvSpPr/>
          <p:nvPr/>
        </p:nvSpPr>
        <p:spPr>
          <a:xfrm>
            <a:off x="127000" y="2522237"/>
            <a:ext cx="11912320" cy="1484243"/>
          </a:xfrm>
          <a:prstGeom prst="roundRect">
            <a:avLst>
              <a:gd name="adj" fmla="val 7350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solidFill>
                <a:schemeClr val="tx1"/>
              </a:solidFill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7B2E1FD-DC49-30A3-C448-F0ED75D3715C}"/>
              </a:ext>
            </a:extLst>
          </p:cNvPr>
          <p:cNvSpPr/>
          <p:nvPr/>
        </p:nvSpPr>
        <p:spPr>
          <a:xfrm>
            <a:off x="127000" y="4035464"/>
            <a:ext cx="11912319" cy="1964698"/>
          </a:xfrm>
          <a:prstGeom prst="roundRect">
            <a:avLst>
              <a:gd name="adj" fmla="val 73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20EAD4A-F863-60A9-72CA-92A7FF1D423F}"/>
              </a:ext>
            </a:extLst>
          </p:cNvPr>
          <p:cNvSpPr/>
          <p:nvPr/>
        </p:nvSpPr>
        <p:spPr>
          <a:xfrm>
            <a:off x="126999" y="6069435"/>
            <a:ext cx="11912319" cy="735231"/>
          </a:xfrm>
          <a:prstGeom prst="roundRect">
            <a:avLst>
              <a:gd name="adj" fmla="val 735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4585" name="Заголовок 5"/>
          <p:cNvSpPr txBox="1">
            <a:spLocks noChangeArrowheads="1"/>
          </p:cNvSpPr>
          <p:nvPr/>
        </p:nvSpPr>
        <p:spPr bwMode="auto">
          <a:xfrm>
            <a:off x="0" y="32815"/>
            <a:ext cx="12192000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wrap="square" lIns="27000" rIns="27000" anchor="ctr">
            <a:spAutoFit/>
          </a:bodyPr>
          <a:lstStyle>
            <a:defPPr>
              <a:defRPr lang="en-US"/>
            </a:defPPr>
            <a:lvl1pPr algn="ctr" eaLnBrk="1" hangingPunct="1">
              <a:lnSpc>
                <a:spcPct val="100000"/>
              </a:lnSpc>
              <a:buFontTx/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 ЖОЛДАРЫН КҮРДЕЛІ, ОРТАША ЖӨНДЕУ ЖӘНЕ КҮТІП ҰСТАУ</a:t>
            </a:r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4F8D8A19-F5EF-4E98-BA5B-F8785E8B7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8137" y="1048974"/>
            <a:ext cx="1723262" cy="111995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ru-RU" altLang="ru-RU" sz="54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62,9</a:t>
            </a:r>
            <a:endParaRPr lang="kk-KZ" altLang="ru-RU" sz="5400" dirty="0">
              <a:solidFill>
                <a:srgbClr val="00B050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ru-RU" altLang="ru-RU" sz="1400" b="0" i="1" dirty="0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млрд </a:t>
            </a:r>
            <a:r>
              <a:rPr lang="ru-RU" altLang="ru-RU" sz="1400" b="0" i="1" dirty="0" err="1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теңге</a:t>
            </a:r>
            <a:endParaRPr lang="ru-RU" altLang="ru-RU" sz="1400" b="0" i="1" dirty="0">
              <a:solidFill>
                <a:srgbClr val="00B05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9DA852-03C5-47A4-BFFF-588E0A814D34}"/>
              </a:ext>
            </a:extLst>
          </p:cNvPr>
          <p:cNvSpPr txBox="1"/>
          <p:nvPr/>
        </p:nvSpPr>
        <p:spPr>
          <a:xfrm>
            <a:off x="2289748" y="733961"/>
            <a:ext cx="1720041" cy="2778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altLang="ru-RU" sz="1200" b="1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2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бекітілген</a:t>
            </a:r>
            <a:r>
              <a:rPr lang="ru-RU" altLang="ru-RU" sz="12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4" name="TextBox 1">
            <a:extLst>
              <a:ext uri="{FF2B5EF4-FFF2-40B4-BE49-F238E27FC236}">
                <a16:creationId xmlns:a16="http://schemas.microsoft.com/office/drawing/2014/main" id="{4F8D8A19-F5EF-4E98-BA5B-F8785E8B7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437" y="1048974"/>
            <a:ext cx="2967673" cy="111995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en-US" altLang="ru-RU" sz="54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54,4</a:t>
            </a:r>
            <a:endParaRPr lang="kk-KZ" altLang="ru-RU" sz="5400" dirty="0">
              <a:solidFill>
                <a:srgbClr val="00B050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ru-RU" altLang="ru-RU" sz="1400" b="0" i="1" dirty="0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млрд </a:t>
            </a:r>
            <a:r>
              <a:rPr lang="ru-RU" altLang="ru-RU" sz="1400" b="0" i="1" dirty="0" err="1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теңге</a:t>
            </a:r>
            <a:endParaRPr lang="ru-RU" altLang="ru-RU" sz="1400" b="0" i="1" dirty="0">
              <a:solidFill>
                <a:srgbClr val="00B05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19DA852-03C5-47A4-BFFF-588E0A814D34}"/>
              </a:ext>
            </a:extLst>
          </p:cNvPr>
          <p:cNvSpPr txBox="1"/>
          <p:nvPr/>
        </p:nvSpPr>
        <p:spPr>
          <a:xfrm>
            <a:off x="8122027" y="744526"/>
            <a:ext cx="1786493" cy="48199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r>
              <a:rPr lang="ru-RU" altLang="ru-RU" sz="1200" b="1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sz="12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қолдау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тапты</a:t>
            </a:r>
            <a:r>
              <a:rPr lang="ru-RU" altLang="ru-RU" sz="1200" i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endParaRPr lang="ru-RU" altLang="ru-RU" sz="1200" b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algn="ctr" defTabSz="738188">
              <a:lnSpc>
                <a:spcPct val="110000"/>
              </a:lnSpc>
              <a:buClr>
                <a:srgbClr val="0070C0"/>
              </a:buClr>
              <a:defRPr/>
            </a:pPr>
            <a:endParaRPr lang="ru-RU" altLang="ru-RU" sz="1200" i="1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9DA852-03C5-47A4-BFFF-588E0A814D34}"/>
              </a:ext>
            </a:extLst>
          </p:cNvPr>
          <p:cNvSpPr txBox="1"/>
          <p:nvPr/>
        </p:nvSpPr>
        <p:spPr>
          <a:xfrm>
            <a:off x="567559" y="2366792"/>
            <a:ext cx="14414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456388">
              <a:defRPr/>
            </a:pPr>
            <a:r>
              <a:rPr lang="ru-RU" altLang="ru-RU" sz="1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К</a:t>
            </a:r>
            <a:r>
              <a:rPr lang="kk-KZ" altLang="ru-RU" sz="1400" b="1" dirty="0" err="1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үтіп</a:t>
            </a:r>
            <a:r>
              <a:rPr lang="kk-KZ" altLang="ru-RU" sz="1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ұстау</a:t>
            </a:r>
            <a:endParaRPr lang="ru-RU" altLang="ru-RU" sz="1400" b="1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algn="ctr" defTabSz="456388">
              <a:defRPr/>
            </a:pPr>
            <a:endParaRPr lang="ru-RU" altLang="ru-RU" sz="1400" b="1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81" name="Равнобедренный треугольник 80">
            <a:extLst>
              <a:ext uri="{FF2B5EF4-FFF2-40B4-BE49-F238E27FC236}">
                <a16:creationId xmlns:a16="http://schemas.microsoft.com/office/drawing/2014/main" id="{B041ADE0-B034-4A10-95EF-A073DA28D5A1}"/>
              </a:ext>
            </a:extLst>
          </p:cNvPr>
          <p:cNvSpPr/>
          <p:nvPr/>
        </p:nvSpPr>
        <p:spPr>
          <a:xfrm rot="5400000">
            <a:off x="3382898" y="3083185"/>
            <a:ext cx="1177174" cy="267609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Century Gothic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19DA852-03C5-47A4-BFFF-588E0A814D34}"/>
              </a:ext>
            </a:extLst>
          </p:cNvPr>
          <p:cNvSpPr txBox="1"/>
          <p:nvPr/>
        </p:nvSpPr>
        <p:spPr>
          <a:xfrm>
            <a:off x="2937817" y="2366792"/>
            <a:ext cx="811421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456388">
              <a:defRPr/>
            </a:pPr>
            <a:r>
              <a:rPr lang="ru-RU" altLang="ru-RU" sz="1400" b="1" dirty="0" err="1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Қамту</a:t>
            </a:r>
            <a:endParaRPr lang="ru-RU" altLang="ru-RU" sz="1400" b="1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84" name="TextBox 1">
            <a:extLst>
              <a:ext uri="{FF2B5EF4-FFF2-40B4-BE49-F238E27FC236}">
                <a16:creationId xmlns:a16="http://schemas.microsoft.com/office/drawing/2014/main" id="{4F8D8A19-F5EF-4E98-BA5B-F8785E8B7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44" y="2692985"/>
            <a:ext cx="1536364" cy="93528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en-US" altLang="ru-RU" sz="4400" dirty="0">
                <a:solidFill>
                  <a:schemeClr val="tx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17</a:t>
            </a:r>
            <a:endParaRPr lang="kk-KZ" altLang="ru-RU" sz="4400" dirty="0">
              <a:solidFill>
                <a:schemeClr val="tx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kk-KZ" altLang="ru-RU" sz="1200" b="0" i="1" dirty="0">
                <a:solidFill>
                  <a:schemeClr val="tx1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мың км</a:t>
            </a:r>
            <a:endParaRPr lang="ru-RU" altLang="ru-RU" sz="1200" b="0" i="1" dirty="0">
              <a:solidFill>
                <a:schemeClr val="tx1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5" name="TextBox 19"/>
          <p:cNvSpPr txBox="1">
            <a:spLocks noChangeArrowheads="1"/>
          </p:cNvSpPr>
          <p:nvPr/>
        </p:nvSpPr>
        <p:spPr bwMode="auto">
          <a:xfrm>
            <a:off x="4193733" y="2644545"/>
            <a:ext cx="7871267" cy="1292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defTabSz="146843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46843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46843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46843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468438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468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468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468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468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/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Республикалық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маңызы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бар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автожолдың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жалпы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ұзындығы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25 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мың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км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құрайды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,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оның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ішінде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желкенді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учаскелерді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(5,2 </a:t>
            </a:r>
            <a:r>
              <a:rPr lang="ru-RU" altLang="ru-RU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мың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км)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және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реконструкциялау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және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күрделі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жөндеу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объектілерін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(2,6 </a:t>
            </a:r>
            <a:r>
              <a:rPr lang="ru-RU" altLang="ru-RU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мың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тонна)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қоспағанда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,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17 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мың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км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күтіп-ұстаумен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қамтамасыз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етілетін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болады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 км).</a:t>
            </a:r>
          </a:p>
          <a:p>
            <a:pPr algn="just"/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Жыл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сайынғы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қаржыландыру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:</a:t>
            </a:r>
          </a:p>
          <a:p>
            <a:pPr algn="just"/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2023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жылы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-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38,7 млрд. 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теңге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немесе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норманың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82%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(47 млрд. </a:t>
            </a:r>
            <a:r>
              <a:rPr lang="ru-RU" altLang="ru-RU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тг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.);</a:t>
            </a:r>
            <a:endParaRPr lang="ru-RU" altLang="ru-RU" sz="12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MS PGothic" pitchFamily="34" charset="-128"/>
            </a:endParaRPr>
          </a:p>
          <a:p>
            <a:pPr algn="just"/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2024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жылы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-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34 миллиард. 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тг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немесе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норманың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68%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(49,8 млрд. </a:t>
            </a:r>
            <a:r>
              <a:rPr lang="ru-RU" altLang="ru-RU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тг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.);</a:t>
            </a:r>
          </a:p>
          <a:p>
            <a:pPr algn="just"/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2025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жылы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 -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34,2 млрд. </a:t>
            </a:r>
            <a:r>
              <a:rPr lang="ru-RU" altLang="ru-RU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теңге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немесе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нормативтің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6</a:t>
            </a:r>
            <a:r>
              <a:rPr lang="en-US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6</a:t>
            </a:r>
            <a:r>
              <a:rPr lang="ru-RU" altLang="ru-RU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%</a:t>
            </a:r>
            <a:r>
              <a:rPr lang="ru-RU" altLang="ru-RU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(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5</a:t>
            </a:r>
            <a:r>
              <a:rPr lang="en-US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2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 млрд. </a:t>
            </a:r>
            <a:r>
              <a:rPr lang="ru-RU" altLang="ru-RU" sz="11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тг</a:t>
            </a:r>
            <a:r>
              <a:rPr lang="ru-RU" altLang="ru-RU" sz="11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.)</a:t>
            </a:r>
            <a:endParaRPr lang="ru-RU" altLang="ru-RU" sz="12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55" name="TextBox 1">
            <a:extLst>
              <a:ext uri="{FF2B5EF4-FFF2-40B4-BE49-F238E27FC236}">
                <a16:creationId xmlns:a16="http://schemas.microsoft.com/office/drawing/2014/main" id="{F4B64062-E527-43B9-BD37-CD02FCD80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615" y="2652871"/>
            <a:ext cx="1560429" cy="102761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ru-RU" altLang="ru-RU" sz="48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37</a:t>
            </a:r>
            <a:r>
              <a:rPr lang="en-US" altLang="ru-RU" sz="48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,9</a:t>
            </a:r>
            <a:endParaRPr lang="kk-KZ" altLang="ru-RU" sz="4800" dirty="0">
              <a:solidFill>
                <a:srgbClr val="00B050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kk-KZ" altLang="ru-RU" sz="1400" b="0" dirty="0" err="1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млрд</a:t>
            </a:r>
            <a:r>
              <a:rPr lang="kk-KZ" altLang="ru-RU" sz="1400" b="0" dirty="0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теңге</a:t>
            </a:r>
            <a:endParaRPr lang="ru-RU" altLang="ru-RU" sz="1400" b="0" dirty="0">
              <a:solidFill>
                <a:srgbClr val="00B05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E1C6A41-7D3C-4FBA-975E-7E2A0B7A77F7}"/>
              </a:ext>
            </a:extLst>
          </p:cNvPr>
          <p:cNvSpPr/>
          <p:nvPr/>
        </p:nvSpPr>
        <p:spPr>
          <a:xfrm>
            <a:off x="127000" y="6152180"/>
            <a:ext cx="119123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17 070 км -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жүруін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r>
              <a:rPr lang="ru-RU" sz="1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1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НТҚ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өзектендіру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2E0BAC40-D63A-4EB8-80DD-B07ED39AD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3" y="5270233"/>
            <a:ext cx="1087347" cy="75061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ru-RU" altLang="ru-RU" sz="32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0,6</a:t>
            </a:r>
            <a:endParaRPr lang="kk-KZ" altLang="ru-RU" sz="3200" dirty="0">
              <a:solidFill>
                <a:srgbClr val="00B050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kk-KZ" altLang="ru-RU" sz="1200" b="0" dirty="0" err="1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млрд</a:t>
            </a:r>
            <a:r>
              <a:rPr lang="kk-KZ" altLang="ru-RU" sz="1200" b="0" dirty="0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теңге</a:t>
            </a:r>
            <a:endParaRPr lang="ru-RU" altLang="ru-RU" sz="1200" b="0" dirty="0">
              <a:solidFill>
                <a:srgbClr val="00B05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E1787C7A-10C7-4DD5-B400-09A902C6C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3" y="3991482"/>
            <a:ext cx="1142925" cy="75061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ru-RU" altLang="ru-RU" sz="32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5,8</a:t>
            </a:r>
            <a:endParaRPr lang="kk-KZ" altLang="ru-RU" sz="3200" dirty="0">
              <a:solidFill>
                <a:srgbClr val="00B050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kk-KZ" altLang="ru-RU" sz="1200" b="0" dirty="0" err="1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млрд</a:t>
            </a:r>
            <a:r>
              <a:rPr lang="kk-KZ" altLang="ru-RU" sz="1200" b="0" dirty="0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теңге</a:t>
            </a:r>
            <a:endParaRPr lang="ru-RU" altLang="ru-RU" sz="1200" b="0" dirty="0">
              <a:solidFill>
                <a:srgbClr val="00B05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2C66BF-39ED-41BF-A478-E7FEC299701E}"/>
              </a:ext>
            </a:extLst>
          </p:cNvPr>
          <p:cNvSpPr txBox="1"/>
          <p:nvPr/>
        </p:nvSpPr>
        <p:spPr>
          <a:xfrm>
            <a:off x="1480898" y="4062499"/>
            <a:ext cx="10263028" cy="482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630555" algn="l"/>
              </a:tabLst>
            </a:pP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Автожолдарды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салу,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реконструкциялау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жөндеу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күтіп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ұстау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жұмыстарды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сапасын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қамтамасыз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ету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ұйымдастыру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 </a:t>
            </a:r>
          </a:p>
          <a:p>
            <a:pPr lvl="0" algn="just">
              <a:lnSpc>
                <a:spcPct val="115000"/>
              </a:lnSpc>
              <a:tabLst>
                <a:tab pos="630555" algn="l"/>
              </a:tabLst>
            </a:pP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("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Қазавтожол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" АҚ - 3,1 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млрд.теңге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.. "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Жол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активтері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сапасының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ұлттық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орталығы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" РМК - 2,7 млрд. </a:t>
            </a:r>
            <a:r>
              <a:rPr lang="ru-RU" sz="1050" i="1" dirty="0" err="1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теңге</a:t>
            </a:r>
            <a:r>
              <a:rPr lang="ru-RU" sz="1050" i="1" dirty="0"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.)</a:t>
            </a:r>
            <a:endParaRPr lang="ru-KZ" sz="1050" i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E29878-6A3E-4B19-8522-1FA207872BDC}"/>
              </a:ext>
            </a:extLst>
          </p:cNvPr>
          <p:cNvSpPr txBox="1"/>
          <p:nvPr/>
        </p:nvSpPr>
        <p:spPr>
          <a:xfrm>
            <a:off x="1457235" y="5551441"/>
            <a:ext cx="107111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Жол – құрылыс материалдары мен жаңа технологиялардың нормативтік базасын құрылымдау жоспарына сәйкес НТҚ-</a:t>
            </a:r>
            <a:r>
              <a:rPr lang="kk-KZ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ны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 </a:t>
            </a:r>
            <a:r>
              <a:rPr lang="kk-KZ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өзектендіру</a:t>
            </a:r>
            <a:endParaRPr lang="kk-KZ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AFF18880-8B59-4AE0-9BBE-57FDDBF4A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82" y="4642503"/>
            <a:ext cx="1142925" cy="75061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797" tIns="36400" rIns="72797" bIns="364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v"/>
              <a:defRPr sz="28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en-US" altLang="ru-RU" sz="3200" dirty="0">
                <a:solidFill>
                  <a:srgbClr val="00B050"/>
                </a:solidFill>
                <a:latin typeface="Century Gothic" panose="020B0502020202020204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10,1</a:t>
            </a:r>
            <a:endParaRPr lang="kk-KZ" altLang="ru-RU" sz="3200" dirty="0">
              <a:solidFill>
                <a:srgbClr val="00B050"/>
              </a:solidFill>
              <a:latin typeface="Century Gothic" panose="020B0502020202020204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 defTabSz="913328" eaLnBrk="1" hangingPunct="1">
              <a:spcBef>
                <a:spcPct val="0"/>
              </a:spcBef>
              <a:buClrTx/>
              <a:buNone/>
            </a:pPr>
            <a:r>
              <a:rPr lang="kk-KZ" altLang="ru-RU" sz="1200" b="0" dirty="0" err="1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млрд</a:t>
            </a:r>
            <a:r>
              <a:rPr lang="kk-KZ" altLang="ru-RU" sz="1200" b="0" dirty="0">
                <a:solidFill>
                  <a:srgbClr val="00B050"/>
                </a:solidFill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 теңге</a:t>
            </a:r>
            <a:endParaRPr lang="ru-RU" altLang="ru-RU" sz="1200" b="0" dirty="0">
              <a:solidFill>
                <a:srgbClr val="00B050"/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483BAD-98A7-49D4-8CEC-42478045E849}"/>
              </a:ext>
            </a:extLst>
          </p:cNvPr>
          <p:cNvSpPr txBox="1"/>
          <p:nvPr/>
        </p:nvSpPr>
        <p:spPr>
          <a:xfrm>
            <a:off x="1457235" y="4771186"/>
            <a:ext cx="10263028" cy="49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tabLst>
                <a:tab pos="630555" algn="l"/>
              </a:tabLst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«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Жаңаөзен-Кендірлі-Түрікменстан шекарасы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»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S PGothic" pitchFamily="34" charset="-128"/>
                <a:cs typeface="Arial" pitchFamily="34" charset="0"/>
              </a:rPr>
              <a:t>автомобиль жолы учаскесін күрделі жөндеу. МБ-ның 2025 жылғы 18 сәуірдегі №25-01-7.2 тапсырмасы</a:t>
            </a:r>
          </a:p>
        </p:txBody>
      </p:sp>
    </p:spTree>
    <p:extLst>
      <p:ext uri="{BB962C8B-B14F-4D97-AF65-F5344CB8AC3E}">
        <p14:creationId xmlns:p14="http://schemas.microsoft.com/office/powerpoint/2010/main" val="83717661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Тема Office 2013–2022">
  <a:themeElements>
    <a:clrScheme name="Другая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70C0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41273</TotalTime>
  <Words>1870</Words>
  <Application>Microsoft Office PowerPoint</Application>
  <PresentationFormat>Широкоэкранный</PresentationFormat>
  <Paragraphs>277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Franklin Gothic Medium Cond</vt:lpstr>
      <vt:lpstr>Impact</vt:lpstr>
      <vt:lpstr>Times New Roman</vt:lpstr>
      <vt:lpstr>Wingdings</vt:lpstr>
      <vt:lpstr>Тема Office 2013–2022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бюджета Министерства индустрии и инфраструктурного развития Республики Казахстан                                на 2024-2026 годы</dc:title>
  <dc:creator>Еркін Әскербек</dc:creator>
  <cp:lastModifiedBy>Аскербек Еркін</cp:lastModifiedBy>
  <cp:revision>673</cp:revision>
  <cp:lastPrinted>2025-09-18T12:40:56Z</cp:lastPrinted>
  <dcterms:created xsi:type="dcterms:W3CDTF">2023-08-01T03:49:32Z</dcterms:created>
  <dcterms:modified xsi:type="dcterms:W3CDTF">2026-10-21T05:28:46Z</dcterms:modified>
</cp:coreProperties>
</file>