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57" r:id="rId4"/>
    <p:sldId id="270" r:id="rId5"/>
    <p:sldId id="259" r:id="rId6"/>
    <p:sldId id="262" r:id="rId7"/>
    <p:sldId id="263" r:id="rId8"/>
    <p:sldId id="264" r:id="rId9"/>
    <p:sldId id="271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72ED"/>
    <a:srgbClr val="003399"/>
    <a:srgbClr val="000099"/>
    <a:srgbClr val="2016E4"/>
    <a:srgbClr val="E6FDFE"/>
    <a:srgbClr val="CCECFF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7" autoAdjust="0"/>
    <p:restoredTop sz="94660"/>
  </p:normalViewPr>
  <p:slideViewPr>
    <p:cSldViewPr showGuides="1">
      <p:cViewPr>
        <p:scale>
          <a:sx n="90" d="100"/>
          <a:sy n="90" d="100"/>
        </p:scale>
        <p:origin x="-1238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35608725584477"/>
          <c:y val="0.0526745284437269"/>
          <c:w val="0.612567170411727"/>
          <c:h val="0.6587678204254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Мемлекеттік басқарудың жоғары тұрған органдарынан түсетін трансферттер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253814854379641"/>
                  <c:y val="0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/>
                      <a:t>78725</a:t>
                    </a:r>
                    <a:endParaRPr altLang="en-US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214189750531343"/>
                  <c:y val="0.023045106194130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/>
                      <a:t>34567</a:t>
                    </a:r>
                    <a:endParaRPr altLang="en-US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/>
                      <a:t>33288</a:t>
                    </a:r>
                    <a:endParaRPr altLang="en-US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2026год</c:v>
                </c:pt>
                <c:pt idx="1">
                  <c:v>2027 год</c:v>
                </c:pt>
                <c:pt idx="2">
                  <c:v>2028 год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40827</c:v>
                </c:pt>
                <c:pt idx="1">
                  <c:v>40447</c:v>
                </c:pt>
                <c:pt idx="2">
                  <c:v>40134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Меншікті түсімдер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546183863854922"/>
                  <c:y val="0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/>
                      <a:t>27932</a:t>
                    </a:r>
                    <a:endParaRPr altLang="en-US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342703600850148"/>
                  <c:y val="0.0026337264221863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/>
                      <a:t>28437</a:t>
                    </a:r>
                    <a:endParaRPr altLang="en-US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227749479620097"/>
                  <c:y val="0.0026334671971447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/>
                      <a:t>29758</a:t>
                    </a:r>
                    <a:endParaRPr altLang="en-US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Лист1!$A$2:$A$4</c:f>
              <c:strCache>
                <c:ptCount val="3"/>
                <c:pt idx="0">
                  <c:v>2026год</c:v>
                </c:pt>
                <c:pt idx="1">
                  <c:v>2027 год</c:v>
                </c:pt>
                <c:pt idx="2">
                  <c:v>2028 год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14355</c:v>
                </c:pt>
                <c:pt idx="1">
                  <c:v>15082</c:v>
                </c:pt>
                <c:pt idx="2">
                  <c:v>15835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7703040"/>
        <c:axId val="37737600"/>
      </c:barChart>
      <c:catAx>
        <c:axId val="377030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7737600"/>
        <c:crosses val="autoZero"/>
        <c:auto val="1"/>
        <c:lblAlgn val="ctr"/>
        <c:lblOffset val="100"/>
        <c:noMultiLvlLbl val="0"/>
      </c:catAx>
      <c:valAx>
        <c:axId val="3773760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770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4092645057499"/>
          <c:y val="0.0380462001238061"/>
          <c:w val="0.327459699439499"/>
          <c:h val="0.697347505684809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b24dd38-7f0b-4370-a5db-fbe07af621ae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00431143089112238"/>
          <c:y val="0.0841801112072397"/>
          <c:w val="0.557778889853206"/>
          <c:h val="0.8403118391394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explosion val="2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/>
                      <a:t>43371</a:t>
                    </a:r>
                    <a:endParaRPr alt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/>
                      <a:t>13627</a:t>
                    </a:r>
                    <a:endParaRPr alt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altLang="en-US" dirty="0"/>
                      <a:t>49659</a:t>
                    </a:r>
                    <a:endParaRPr alt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Лист1!$A$2:$A$5</c:f>
              <c:strCache>
                <c:ptCount val="4"/>
                <c:pt idx="0">
                  <c:v>Жалпы сипаттағы мемлекеттiк қызметтер</c:v>
                </c:pt>
                <c:pt idx="1">
                  <c:v>Тұрғын үй-коммуналдық шаруашылық</c:v>
                </c:pt>
                <c:pt idx="2">
                  <c:v>Көлiк және коммуникация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36014</c:v>
                </c:pt>
                <c:pt idx="1">
                  <c:v>7356</c:v>
                </c:pt>
                <c:pt idx="2">
                  <c:v>31212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</c:pie3DChart>
    </c:plotArea>
    <c:legend>
      <c:legendPos val="r"/>
      <c:layout>
        <c:manualLayout>
          <c:xMode val="edge"/>
          <c:yMode val="edge"/>
          <c:x val="0.632699100385417"/>
          <c:y val="0.0854148557194296"/>
          <c:w val="0.317689698293159"/>
          <c:h val="0.79289375768621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00bb5715-22b7-44b2-aa45-72f2f50bc4e0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DC904-A2D2-4F6A-A6AD-B5D32427DD32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95734-F13F-45C1-9237-A64C6DC559F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 panose="05000000000000000000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 panose="05020102010507070707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GIF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4725144"/>
            <a:ext cx="7416824" cy="1659860"/>
          </a:xfrm>
        </p:spPr>
        <p:txBody>
          <a:bodyPr>
            <a:noAutofit/>
          </a:bodyPr>
          <a:lstStyle/>
          <a:p>
            <a:pPr algn="ctr"/>
            <a:r>
              <a:rPr lang="en-US" altLang="en-US" sz="4400" dirty="0">
                <a:solidFill>
                  <a:srgbClr val="0070C0"/>
                </a:solidFill>
              </a:rPr>
              <a:t>Успен</a:t>
            </a:r>
            <a:r>
              <a:rPr lang="en-US" altLang="ru-RU" sz="4400" dirty="0">
                <a:solidFill>
                  <a:srgbClr val="0070C0"/>
                </a:solidFill>
              </a:rPr>
              <a:t> </a:t>
            </a:r>
            <a:r>
              <a:rPr lang="en-US" altLang="en-US" sz="4400" dirty="0">
                <a:solidFill>
                  <a:srgbClr val="0070C0"/>
                </a:solidFill>
              </a:rPr>
              <a:t>ауданының</a:t>
            </a:r>
            <a:r>
              <a:rPr lang="en-US" altLang="ru-RU" sz="4400" dirty="0">
                <a:solidFill>
                  <a:srgbClr val="0070C0"/>
                </a:solidFill>
              </a:rPr>
              <a:t> </a:t>
            </a:r>
            <a:r>
              <a:rPr lang="en-US" altLang="en-US" sz="4400" dirty="0">
                <a:solidFill>
                  <a:srgbClr val="0070C0"/>
                </a:solidFill>
              </a:rPr>
              <a:t>Новопокровка</a:t>
            </a:r>
            <a:r>
              <a:rPr lang="en-US" altLang="ru-RU" sz="4400" dirty="0">
                <a:solidFill>
                  <a:srgbClr val="0070C0"/>
                </a:solidFill>
              </a:rPr>
              <a:t> </a:t>
            </a:r>
            <a:r>
              <a:rPr lang="en-US" altLang="en-US" sz="4400" dirty="0">
                <a:solidFill>
                  <a:srgbClr val="0070C0"/>
                </a:solidFill>
              </a:rPr>
              <a:t>ауылдық</a:t>
            </a:r>
            <a:r>
              <a:rPr lang="en-US" altLang="ru-RU" sz="4400" dirty="0">
                <a:solidFill>
                  <a:srgbClr val="0070C0"/>
                </a:solidFill>
              </a:rPr>
              <a:t> </a:t>
            </a:r>
            <a:r>
              <a:rPr lang="en-US" altLang="en-US" sz="4400" dirty="0">
                <a:solidFill>
                  <a:srgbClr val="0070C0"/>
                </a:solidFill>
              </a:rPr>
              <a:t>округінің</a:t>
            </a:r>
            <a:r>
              <a:rPr lang="en-US" altLang="ru-RU" sz="4400" dirty="0">
                <a:solidFill>
                  <a:srgbClr val="0070C0"/>
                </a:solidFill>
              </a:rPr>
              <a:t> 2026-2028 </a:t>
            </a:r>
            <a:r>
              <a:rPr lang="en-US" altLang="en-US" sz="4400" dirty="0">
                <a:solidFill>
                  <a:srgbClr val="0070C0"/>
                </a:solidFill>
              </a:rPr>
              <a:t>жылдарға</a:t>
            </a:r>
            <a:r>
              <a:rPr lang="en-US" altLang="ru-RU" sz="4400" dirty="0">
                <a:solidFill>
                  <a:srgbClr val="0070C0"/>
                </a:solidFill>
              </a:rPr>
              <a:t> </a:t>
            </a:r>
            <a:r>
              <a:rPr lang="en-US" altLang="en-US" sz="4400" dirty="0">
                <a:solidFill>
                  <a:srgbClr val="0070C0"/>
                </a:solidFill>
              </a:rPr>
              <a:t>арналған</a:t>
            </a:r>
            <a:r>
              <a:rPr lang="en-US" altLang="ru-RU" sz="4400" dirty="0">
                <a:solidFill>
                  <a:srgbClr val="0070C0"/>
                </a:solidFill>
              </a:rPr>
              <a:t> </a:t>
            </a:r>
            <a:r>
              <a:rPr lang="en-US" altLang="en-US" sz="4400" dirty="0">
                <a:solidFill>
                  <a:srgbClr val="0070C0"/>
                </a:solidFill>
              </a:rPr>
              <a:t>Азаматтық</a:t>
            </a:r>
            <a:r>
              <a:rPr lang="en-US" altLang="ru-RU" sz="4400" dirty="0">
                <a:solidFill>
                  <a:srgbClr val="0070C0"/>
                </a:solidFill>
              </a:rPr>
              <a:t> </a:t>
            </a:r>
            <a:r>
              <a:rPr lang="en-US" altLang="en-US" sz="4400" dirty="0">
                <a:solidFill>
                  <a:srgbClr val="0070C0"/>
                </a:solidFill>
              </a:rPr>
              <a:t>бюджеті</a:t>
            </a:r>
            <a:endParaRPr lang="en-US" altLang="en-US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err="1" smtClean="0"/>
              <a:t>Құрметті сайтқа келушілер</a:t>
            </a:r>
            <a:r>
              <a:rPr lang="ru-RU" b="1" dirty="0" smtClean="0"/>
              <a:t>!</a:t>
            </a:r>
            <a:endParaRPr lang="ru-RU" b="1" dirty="0"/>
          </a:p>
        </p:txBody>
      </p:sp>
      <p:sp>
        <p:nvSpPr>
          <p:cNvPr id="3" name="Объект 4"/>
          <p:cNvSpPr txBox="1"/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14422"/>
            <a:ext cx="8072494" cy="526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chemeClr val="tx2"/>
                </a:solidFill>
              </a:rPr>
              <a:t>Сіздің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назарыңызға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Успен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ауданының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Новопокровка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ауылдық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округінің</a:t>
            </a:r>
            <a:r>
              <a:rPr lang="en-US" altLang="ru-RU" sz="2800" dirty="0">
                <a:solidFill>
                  <a:schemeClr val="tx2"/>
                </a:solidFill>
              </a:rPr>
              <a:t> 2026-2028 </a:t>
            </a:r>
            <a:r>
              <a:rPr lang="en-US" altLang="en-US" sz="2800" dirty="0">
                <a:solidFill>
                  <a:schemeClr val="tx2"/>
                </a:solidFill>
              </a:rPr>
              <a:t>жылдарға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арналған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Азаматтық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бюджеті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ұсынылған</a:t>
            </a:r>
            <a:r>
              <a:rPr lang="en-US" altLang="ru-RU" sz="2800" dirty="0">
                <a:solidFill>
                  <a:schemeClr val="tx2"/>
                </a:solidFill>
              </a:rPr>
              <a:t>, </a:t>
            </a:r>
            <a:r>
              <a:rPr lang="en-US" altLang="en-US" sz="2800" dirty="0">
                <a:solidFill>
                  <a:schemeClr val="tx2"/>
                </a:solidFill>
              </a:rPr>
              <a:t>онда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ақпарат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бар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endParaRPr lang="en-US" altLang="ru-RU" sz="2800" dirty="0">
              <a:solidFill>
                <a:schemeClr val="tx2"/>
              </a:solidFill>
            </a:endParaRPr>
          </a:p>
          <a:p>
            <a:r>
              <a:rPr lang="en-US" altLang="en-US" sz="2800" dirty="0">
                <a:solidFill>
                  <a:schemeClr val="tx2"/>
                </a:solidFill>
              </a:rPr>
              <a:t>Новопокровка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ауылдық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округі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бюджетінің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негізгі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көрсеткіштері</a:t>
            </a:r>
            <a:r>
              <a:rPr lang="en-US" altLang="ru-RU" sz="2800" dirty="0">
                <a:solidFill>
                  <a:schemeClr val="tx2"/>
                </a:solidFill>
              </a:rPr>
              <a:t>, </a:t>
            </a:r>
            <a:r>
              <a:rPr lang="en-US" altLang="en-US" sz="2800" dirty="0">
                <a:solidFill>
                  <a:schemeClr val="tx2"/>
                </a:solidFill>
              </a:rPr>
              <a:t>оны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қалыптастыру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параметрлері</a:t>
            </a:r>
            <a:r>
              <a:rPr lang="en-US" altLang="ru-RU" sz="2800" dirty="0">
                <a:solidFill>
                  <a:schemeClr val="tx2"/>
                </a:solidFill>
              </a:rPr>
              <a:t>, </a:t>
            </a:r>
            <a:r>
              <a:rPr lang="en-US" altLang="en-US" sz="2800" dirty="0">
                <a:solidFill>
                  <a:schemeClr val="tx2"/>
                </a:solidFill>
              </a:rPr>
              <a:t>бюджет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қаражатын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жұмсау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бағыттары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туралы</a:t>
            </a:r>
            <a:r>
              <a:rPr lang="en-US" altLang="ru-RU" sz="2800" dirty="0">
                <a:solidFill>
                  <a:schemeClr val="tx2"/>
                </a:solidFill>
              </a:rPr>
              <a:t>.</a:t>
            </a:r>
            <a:endParaRPr lang="en-US" altLang="ru-RU" sz="2800" dirty="0">
              <a:solidFill>
                <a:schemeClr val="tx2"/>
              </a:solidFill>
            </a:endParaRPr>
          </a:p>
          <a:p>
            <a:r>
              <a:rPr lang="en-US" altLang="en-US" sz="2800" dirty="0">
                <a:solidFill>
                  <a:schemeClr val="tx2"/>
                </a:solidFill>
              </a:rPr>
              <a:t>Бұл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құжат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Успен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ауданы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Новопокровка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ауылдық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округі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бюджетінің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түсімдері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мен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шығыстары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туралы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толық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ақпаратты</a:t>
            </a:r>
            <a:r>
              <a:rPr lang="en-US" altLang="ru-RU" sz="2800" dirty="0">
                <a:solidFill>
                  <a:schemeClr val="tx2"/>
                </a:solidFill>
              </a:rPr>
              <a:t> </a:t>
            </a:r>
            <a:r>
              <a:rPr lang="en-US" altLang="en-US" sz="2800" dirty="0">
                <a:solidFill>
                  <a:schemeClr val="tx2"/>
                </a:solidFill>
              </a:rPr>
              <a:t>қамтиды</a:t>
            </a:r>
            <a:r>
              <a:rPr lang="en-US" altLang="ru-RU" sz="2800" dirty="0">
                <a:solidFill>
                  <a:schemeClr val="tx2"/>
                </a:solidFill>
              </a:rPr>
              <a:t>.</a:t>
            </a:r>
            <a:r>
              <a:rPr lang="en-US" altLang="ru-RU" sz="2800" dirty="0">
                <a:solidFill>
                  <a:schemeClr val="tx2"/>
                </a:solidFill>
              </a:rPr>
              <a:t>.</a:t>
            </a:r>
            <a:endParaRPr lang="en-US" alt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467600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/>
              <a:t>Бюджеттік</a:t>
            </a:r>
            <a:r>
              <a:rPr lang="ru-RU" b="1" dirty="0" smtClean="0"/>
              <a:t> </a:t>
            </a:r>
            <a:r>
              <a:rPr lang="ru-RU" b="1" dirty="0" err="1" smtClean="0"/>
              <a:t>процестің </a:t>
            </a:r>
            <a:br>
              <a:rPr lang="ru-RU" b="1" dirty="0" err="1" smtClean="0"/>
            </a:br>
            <a:r>
              <a:rPr lang="ru-RU" b="1" dirty="0" err="1" smtClean="0"/>
              <a:t>заңнамалық базасы</a:t>
            </a:r>
            <a:endParaRPr lang="ru-RU" b="1" dirty="0"/>
          </a:p>
        </p:txBody>
      </p:sp>
      <p:sp>
        <p:nvSpPr>
          <p:cNvPr id="3" name="Объект 4"/>
          <p:cNvSpPr txBox="1"/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214423"/>
            <a:ext cx="8424936" cy="2646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ru-RU" sz="2600" dirty="0" smtClean="0">
                <a:solidFill>
                  <a:srgbClr val="0070C0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Успен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ауданының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Новопокровка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ауылдық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округінің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Азаматтық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бюджетінің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жобасы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Қазақстан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Республикасының</a:t>
            </a:r>
            <a:r>
              <a:rPr lang="en-US" altLang="ru-RU" sz="2800" dirty="0" smtClean="0">
                <a:solidFill>
                  <a:schemeClr val="tx2"/>
                </a:solidFill>
              </a:rPr>
              <a:t> 2025 </a:t>
            </a:r>
            <a:r>
              <a:rPr lang="en-US" altLang="en-US" sz="2800" dirty="0" smtClean="0">
                <a:solidFill>
                  <a:schemeClr val="tx2"/>
                </a:solidFill>
              </a:rPr>
              <a:t>жылғы</a:t>
            </a:r>
            <a:r>
              <a:rPr lang="en-US" altLang="ru-RU" sz="2800" dirty="0" smtClean="0">
                <a:solidFill>
                  <a:schemeClr val="tx2"/>
                </a:solidFill>
              </a:rPr>
              <a:t> 15 </a:t>
            </a:r>
            <a:r>
              <a:rPr lang="en-US" altLang="en-US" sz="2800" dirty="0" smtClean="0">
                <a:solidFill>
                  <a:schemeClr val="tx2"/>
                </a:solidFill>
              </a:rPr>
              <a:t>наурыздағы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Бюджет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кодексіне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сәйкес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үш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жылдық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кезеңге</a:t>
            </a:r>
            <a:r>
              <a:rPr lang="en-US" altLang="ru-RU" sz="2800" dirty="0" smtClean="0">
                <a:solidFill>
                  <a:schemeClr val="tx2"/>
                </a:solidFill>
              </a:rPr>
              <a:t> </a:t>
            </a:r>
            <a:r>
              <a:rPr lang="en-US" altLang="en-US" sz="2800" dirty="0" smtClean="0">
                <a:solidFill>
                  <a:schemeClr val="tx2"/>
                </a:solidFill>
              </a:rPr>
              <a:t>әзірленді</a:t>
            </a:r>
            <a:r>
              <a:rPr lang="en-US" altLang="ru-RU" sz="2800" dirty="0" smtClean="0">
                <a:solidFill>
                  <a:schemeClr val="tx2"/>
                </a:solidFill>
              </a:rPr>
              <a:t>.</a:t>
            </a:r>
            <a:endParaRPr lang="en-US" altLang="ru-RU" sz="2800" dirty="0" smtClean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Ø"/>
              <a:defRPr/>
            </a:pPr>
            <a:endParaRPr lang="ru-RU" sz="26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172085"/>
            <a:ext cx="8044180" cy="114554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altLang="en-US" sz="2800" b="1" dirty="0">
                <a:solidFill>
                  <a:srgbClr val="0070C0"/>
                </a:solidFill>
              </a:rPr>
              <a:t>Успен</a:t>
            </a:r>
            <a:r>
              <a:rPr lang="en-US" altLang="ru-RU" sz="2800" b="1" dirty="0">
                <a:solidFill>
                  <a:srgbClr val="0070C0"/>
                </a:solidFill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ауданының</a:t>
            </a:r>
            <a:r>
              <a:rPr lang="en-US" altLang="ru-RU" sz="2800" b="1" dirty="0">
                <a:solidFill>
                  <a:srgbClr val="0070C0"/>
                </a:solidFill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Новопокровка</a:t>
            </a:r>
            <a:r>
              <a:rPr lang="en-US" altLang="ru-RU" sz="2800" b="1" dirty="0">
                <a:solidFill>
                  <a:srgbClr val="0070C0"/>
                </a:solidFill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ауылдық</a:t>
            </a:r>
            <a:r>
              <a:rPr lang="en-US" altLang="ru-RU" sz="2800" b="1" dirty="0">
                <a:solidFill>
                  <a:srgbClr val="0070C0"/>
                </a:solidFill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округінің</a:t>
            </a:r>
            <a:r>
              <a:rPr lang="en-US" altLang="ru-RU" sz="2800" b="1" dirty="0">
                <a:solidFill>
                  <a:srgbClr val="0070C0"/>
                </a:solidFill>
              </a:rPr>
              <a:t> 2026-2028 </a:t>
            </a:r>
            <a:r>
              <a:rPr lang="en-US" altLang="en-US" sz="2800" b="1" dirty="0">
                <a:solidFill>
                  <a:srgbClr val="0070C0"/>
                </a:solidFill>
              </a:rPr>
              <a:t>жылдарға</a:t>
            </a:r>
            <a:r>
              <a:rPr lang="en-US" altLang="ru-RU" sz="2800" b="1" dirty="0">
                <a:solidFill>
                  <a:srgbClr val="0070C0"/>
                </a:solidFill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арналған</a:t>
            </a:r>
            <a:r>
              <a:rPr lang="en-US" altLang="ru-RU" sz="2800" b="1" dirty="0">
                <a:solidFill>
                  <a:srgbClr val="0070C0"/>
                </a:solidFill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</a:rPr>
              <a:t>бюджеті</a:t>
            </a:r>
            <a:endParaRPr lang="en-US" altLang="en-US" sz="2800" b="1" dirty="0">
              <a:solidFill>
                <a:srgbClr val="0070C0"/>
              </a:solidFill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010524" y="2143116"/>
          <a:ext cx="5929322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2844" y="1571612"/>
            <a:ext cx="2714644" cy="5077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округ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бюджеті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бұл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округ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әкімінің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оған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ведомстволық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бағынысты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мемлекеттік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мекемелердің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міндеттері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мен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функцияларын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қаржылай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қамтамасыз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етуге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және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тиісті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әкімшілік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аумақтық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бірлікте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мемлекеттік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саясатты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іске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асыруға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арналған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орталықтандырылған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ақша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accent1">
                    <a:lumMod val="75000"/>
                  </a:schemeClr>
                </a:solidFill>
              </a:rPr>
              <a:t>қоры</a:t>
            </a:r>
            <a:r>
              <a:rPr lang="en-US" altLang="ru-RU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US" altLang="ru-RU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Blip>
                <a:blip r:embed="rId2"/>
              </a:buBlip>
            </a:pPr>
            <a:endParaRPr lang="en-US" alt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Содержимое 5"/>
          <p:cNvSpPr txBox="1"/>
          <p:nvPr/>
        </p:nvSpPr>
        <p:spPr>
          <a:xfrm>
            <a:off x="3357554" y="1428736"/>
            <a:ext cx="5000660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74320" indent="-274320" algn="ctr">
              <a:spcBef>
                <a:spcPts val="600"/>
              </a:spcBef>
              <a:buClr>
                <a:schemeClr val="accent1"/>
              </a:buClr>
              <a:buSzPct val="70000"/>
              <a:buBlip>
                <a:blip r:embed="rId2"/>
              </a:buBlip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Успен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ауданының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Новопокров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округі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бюджетінің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көлемі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мың теңге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3180"/>
            <a:ext cx="8858250" cy="13823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altLang="en-US" sz="2600" dirty="0">
                <a:solidFill>
                  <a:srgbClr val="003399"/>
                </a:solidFill>
              </a:rPr>
              <a:t>Бюджет</a:t>
            </a:r>
            <a:r>
              <a:rPr lang="en-US" altLang="ru-RU" sz="2600" dirty="0">
                <a:solidFill>
                  <a:srgbClr val="003399"/>
                </a:solidFill>
              </a:rPr>
              <a:t> </a:t>
            </a:r>
            <a:r>
              <a:rPr lang="en-US" altLang="en-US" sz="2600" dirty="0">
                <a:solidFill>
                  <a:srgbClr val="003399"/>
                </a:solidFill>
              </a:rPr>
              <a:t>түсімдерінің</a:t>
            </a:r>
            <a:r>
              <a:rPr lang="en-US" altLang="ru-RU" sz="2600" dirty="0">
                <a:solidFill>
                  <a:srgbClr val="003399"/>
                </a:solidFill>
              </a:rPr>
              <a:t> </a:t>
            </a:r>
            <a:r>
              <a:rPr lang="en-US" altLang="en-US" sz="2600" dirty="0">
                <a:solidFill>
                  <a:srgbClr val="003399"/>
                </a:solidFill>
              </a:rPr>
              <a:t>құрылымы</a:t>
            </a:r>
            <a:r>
              <a:rPr lang="en-US" altLang="ru-RU" sz="2600" dirty="0">
                <a:solidFill>
                  <a:srgbClr val="003399"/>
                </a:solidFill>
              </a:rPr>
              <a:t> </a:t>
            </a:r>
            <a:endParaRPr lang="en-US" altLang="ru-RU" sz="2600" dirty="0">
              <a:solidFill>
                <a:srgbClr val="003399"/>
              </a:solidFill>
            </a:endParaRPr>
          </a:p>
          <a:p>
            <a:pPr algn="ctr"/>
            <a:r>
              <a:rPr lang="en-US" altLang="en-US" sz="2600" dirty="0">
                <a:solidFill>
                  <a:srgbClr val="003399"/>
                </a:solidFill>
              </a:rPr>
              <a:t>Новопокровка</a:t>
            </a:r>
            <a:r>
              <a:rPr lang="en-US" altLang="ru-RU" sz="2600" dirty="0">
                <a:solidFill>
                  <a:srgbClr val="003399"/>
                </a:solidFill>
              </a:rPr>
              <a:t> </a:t>
            </a:r>
            <a:r>
              <a:rPr lang="en-US" altLang="en-US" sz="2600" dirty="0">
                <a:solidFill>
                  <a:srgbClr val="003399"/>
                </a:solidFill>
              </a:rPr>
              <a:t>ауылдық</a:t>
            </a:r>
            <a:r>
              <a:rPr lang="en-US" altLang="ru-RU" sz="2600" dirty="0">
                <a:solidFill>
                  <a:srgbClr val="003399"/>
                </a:solidFill>
              </a:rPr>
              <a:t> </a:t>
            </a:r>
            <a:r>
              <a:rPr lang="en-US" altLang="en-US" sz="2600" dirty="0">
                <a:solidFill>
                  <a:srgbClr val="003399"/>
                </a:solidFill>
              </a:rPr>
              <a:t>округі</a:t>
            </a:r>
            <a:r>
              <a:rPr lang="en-US" altLang="ru-RU" sz="2600" dirty="0">
                <a:solidFill>
                  <a:srgbClr val="003399"/>
                </a:solidFill>
              </a:rPr>
              <a:t> </a:t>
            </a:r>
            <a:endParaRPr lang="en-US" altLang="ru-RU" sz="2600" dirty="0">
              <a:solidFill>
                <a:srgbClr val="003399"/>
              </a:solidFill>
            </a:endParaRPr>
          </a:p>
          <a:p>
            <a:pPr algn="ctr"/>
            <a:r>
              <a:rPr lang="en-US" altLang="en-US" sz="2600" dirty="0">
                <a:solidFill>
                  <a:srgbClr val="003399"/>
                </a:solidFill>
              </a:rPr>
              <a:t>Успен</a:t>
            </a:r>
            <a:r>
              <a:rPr lang="en-US" altLang="ru-RU" sz="2600" dirty="0">
                <a:solidFill>
                  <a:srgbClr val="003399"/>
                </a:solidFill>
              </a:rPr>
              <a:t> </a:t>
            </a:r>
            <a:r>
              <a:rPr lang="en-US" altLang="en-US" sz="2600" dirty="0">
                <a:solidFill>
                  <a:srgbClr val="003399"/>
                </a:solidFill>
              </a:rPr>
              <a:t>ауданының</a:t>
            </a:r>
            <a:r>
              <a:rPr lang="en-US" altLang="ru-RU" sz="2600" dirty="0">
                <a:solidFill>
                  <a:srgbClr val="003399"/>
                </a:solidFill>
              </a:rPr>
              <a:t> 2026-2028 </a:t>
            </a:r>
            <a:r>
              <a:rPr lang="en-US" altLang="en-US" sz="2600" dirty="0">
                <a:solidFill>
                  <a:srgbClr val="003399"/>
                </a:solidFill>
              </a:rPr>
              <a:t>жылдарға</a:t>
            </a:r>
            <a:r>
              <a:rPr lang="en-US" altLang="ru-RU" sz="2600" dirty="0">
                <a:solidFill>
                  <a:srgbClr val="003399"/>
                </a:solidFill>
              </a:rPr>
              <a:t> </a:t>
            </a:r>
            <a:r>
              <a:rPr lang="en-US" altLang="en-US" sz="2600" dirty="0">
                <a:solidFill>
                  <a:srgbClr val="003399"/>
                </a:solidFill>
              </a:rPr>
              <a:t>арналған</a:t>
            </a:r>
            <a:r>
              <a:rPr lang="en-US" altLang="ru-RU" sz="2600" dirty="0">
                <a:solidFill>
                  <a:srgbClr val="003399"/>
                </a:solidFill>
              </a:rPr>
              <a:t>, </a:t>
            </a:r>
            <a:r>
              <a:rPr lang="en-US" altLang="en-US" sz="2600" dirty="0">
                <a:solidFill>
                  <a:srgbClr val="003399"/>
                </a:solidFill>
              </a:rPr>
              <a:t>мың</a:t>
            </a:r>
            <a:r>
              <a:rPr lang="en-US" altLang="ru-RU" sz="2600" dirty="0">
                <a:solidFill>
                  <a:srgbClr val="003399"/>
                </a:solidFill>
              </a:rPr>
              <a:t> </a:t>
            </a:r>
            <a:r>
              <a:rPr lang="en-US" altLang="en-US" sz="2600" dirty="0">
                <a:solidFill>
                  <a:srgbClr val="003399"/>
                </a:solidFill>
              </a:rPr>
              <a:t>теңге</a:t>
            </a:r>
            <a:endParaRPr lang="en-US" altLang="en-US" sz="2600" dirty="0">
              <a:solidFill>
                <a:srgbClr val="003399"/>
              </a:solidFill>
            </a:endParaRPr>
          </a:p>
          <a:p>
            <a:pPr algn="ctr"/>
            <a:endParaRPr lang="en-US" altLang="en-US" sz="2600" dirty="0">
              <a:solidFill>
                <a:srgbClr val="00339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0" y="1643051"/>
          <a:ext cx="7421880" cy="58013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67995"/>
                <a:gridCol w="3746277"/>
                <a:gridCol w="1080120"/>
                <a:gridCol w="1152128"/>
                <a:gridCol w="975052"/>
              </a:tblGrid>
              <a:tr h="5233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р</a:t>
                      </a: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/б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2026жыл</a:t>
                      </a:r>
                      <a:endParaRPr lang="ru-RU" sz="16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6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6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ru-RU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altLang="en-US" sz="18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Кірістер</a:t>
                      </a:r>
                      <a:endParaRPr kumimoji="0" lang="en-US" altLang="en-US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ru-RU" altLang="en-US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106657</a:t>
                      </a:r>
                      <a:endParaRPr kumimoji="0" lang="ru-RU" altLang="en-US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buNone/>
                      </a:pPr>
                      <a:r>
                        <a:rPr kumimoji="0" lang="ru-RU" altLang="en-US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63004</a:t>
                      </a:r>
                      <a:endParaRPr kumimoji="0" lang="ru-RU" altLang="en-US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800" b="1" i="0" dirty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63046</a:t>
                      </a:r>
                      <a:endParaRPr lang="ru-RU" altLang="en-US" sz="1800" b="1" i="0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altLang="en-US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 sz="1800" b="1" dirty="0" err="1" smtClean="0">
                          <a:solidFill>
                            <a:srgbClr val="000099"/>
                          </a:solidFill>
                          <a:effectLst/>
                          <a:sym typeface="+mn-ea"/>
                        </a:rPr>
                        <a:t>Салық түсімдер, оның ішінде</a:t>
                      </a:r>
                      <a:r>
                        <a:rPr lang="ru-RU" sz="1800" b="1" dirty="0" smtClean="0">
                          <a:solidFill>
                            <a:srgbClr val="000099"/>
                          </a:solidFill>
                          <a:effectLst/>
                          <a:sym typeface="+mn-ea"/>
                        </a:rPr>
                        <a:t>:</a:t>
                      </a:r>
                      <a:endParaRPr kumimoji="0" lang="ru-RU" altLang="en-US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27679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28172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dirty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29480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     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Char char="Ø"/>
                      </a:pPr>
                      <a:r>
                        <a:rPr kumimoji="0" lang="ru-RU" sz="18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жеке</a:t>
                      </a:r>
                      <a:r>
                        <a:rPr kumimoji="0" lang="ru-RU" sz="18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табыс</a:t>
                      </a:r>
                      <a:r>
                        <a:rPr kumimoji="0" lang="ru-RU" sz="18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9011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11617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12199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Char char="Ø"/>
                      </a:pPr>
                      <a:r>
                        <a:rPr kumimoji="0" lang="ru-RU" sz="18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мүлікке салынатын</a:t>
                      </a:r>
                      <a:r>
                        <a:rPr kumimoji="0" lang="ru-RU" sz="18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208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218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i="1" dirty="0" smtClean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229</a:t>
                      </a:r>
                      <a:endParaRPr lang="ru-RU" sz="1800" i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Char char="Ø"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жер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i="1" dirty="0" smtClean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  <a:endParaRPr lang="ru-RU" sz="1800" i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339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Char char="Ø"/>
                      </a:pPr>
                      <a:r>
                        <a:rPr kumimoji="0" lang="ru-RU" sz="1800" b="0" i="1" u="none" strike="noStrike" kern="120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көлік құралдарына салынатын </a:t>
                      </a:r>
                      <a:endParaRPr kumimoji="0" lang="ru-RU" sz="1800" b="0" i="1" u="none" strike="noStrike" kern="120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baseline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ru-RU" sz="1800" b="0" i="1" u="none" strike="noStrike" kern="120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салық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6811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4126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i="1" dirty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4230</a:t>
                      </a:r>
                      <a:endParaRPr lang="ru-RU" sz="1800" i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6278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b="0" i="1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Бірыңғай жер</a:t>
                      </a:r>
                      <a:r>
                        <a:rPr kumimoji="0" lang="ru-RU" b="0" i="1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1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33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11644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12206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i="1" dirty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12817</a:t>
                      </a:r>
                      <a:endParaRPr lang="ru-RU" sz="1800" i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8033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Негізгі капиталды сатудан түсетін түсімдер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253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265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dirty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278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80623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Мемлекеттік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басқарудың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 </a:t>
                      </a:r>
                      <a:endParaRPr kumimoji="0" lang="ru-RU" sz="1800" b="1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жоғары тұрған органдарынан</a:t>
                      </a:r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endParaRPr kumimoji="0" lang="ru-RU" sz="1800" b="1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kumimoji="0" lang="ru-RU" sz="18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түсетін трансферттер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78725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34567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dirty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33288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400" b="1" dirty="0" smtClean="0">
                <a:solidFill>
                  <a:srgbClr val="003399"/>
                </a:solidFill>
              </a:rPr>
              <a:t>Бюджет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шығыстарының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құрылымы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</a:t>
            </a:r>
            <a:endParaRPr lang="en-US" altLang="ru-RU" sz="2400" b="1" dirty="0" smtClean="0">
              <a:solidFill>
                <a:srgbClr val="003399"/>
              </a:solidFill>
            </a:endParaRPr>
          </a:p>
          <a:p>
            <a:pPr algn="ctr"/>
            <a:r>
              <a:rPr lang="en-US" altLang="en-US" sz="2400" b="1" dirty="0" smtClean="0">
                <a:solidFill>
                  <a:srgbClr val="003399"/>
                </a:solidFill>
              </a:rPr>
              <a:t>Успен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ауданының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Новопокровка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ауылдық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округінің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2026-2028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жылдарға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арналған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орталығы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,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мың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тұрғын</a:t>
            </a:r>
            <a:r>
              <a:rPr lang="en-US" altLang="ru-RU" sz="2400" b="1" dirty="0" smtClean="0">
                <a:solidFill>
                  <a:srgbClr val="003399"/>
                </a:solidFill>
              </a:rPr>
              <a:t>. </a:t>
            </a:r>
            <a:r>
              <a:rPr lang="en-US" altLang="en-US" sz="2400" b="1" dirty="0" smtClean="0">
                <a:solidFill>
                  <a:srgbClr val="003399"/>
                </a:solidFill>
              </a:rPr>
              <a:t>теңге</a:t>
            </a:r>
            <a:endParaRPr lang="en-US" altLang="en-US" sz="2400" b="1" dirty="0" smtClean="0">
              <a:solidFill>
                <a:srgbClr val="003399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1276086"/>
          <a:ext cx="7349562" cy="401543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1886"/>
                <a:gridCol w="4105275"/>
                <a:gridCol w="945447"/>
                <a:gridCol w="936104"/>
                <a:gridCol w="940850"/>
              </a:tblGrid>
              <a:tr h="656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р</a:t>
                      </a: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/б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2025жыл</a:t>
                      </a:r>
                      <a:endParaRPr lang="ru-RU" sz="16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2026жыл</a:t>
                      </a:r>
                      <a:endParaRPr lang="ru-RU" sz="16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2027жыл</a:t>
                      </a:r>
                      <a:endParaRPr lang="ru-RU" sz="16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157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Шығыстар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106657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63004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dirty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63046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304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     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сипаттағы мемлекетт</a:t>
                      </a:r>
                      <a:r>
                        <a:rPr kumimoji="0" lang="en-US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к </a:t>
                      </a:r>
                      <a:endParaRPr kumimoji="0" lang="ru-RU" sz="1800" b="0" i="1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қызметтер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43371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44095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44065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631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kumimoji="0" lang="en-US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к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көмек және әлеуметт</a:t>
                      </a:r>
                      <a:r>
                        <a:rPr kumimoji="0" lang="en-US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к 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қамсыздандыру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5845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Тұрғын үй-коммуналдық шаруашылық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13627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11731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1" dirty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11803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530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0099"/>
                          </a:solidFill>
                        </a:rPr>
                        <a:t>   4</a:t>
                      </a:r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Көл</a:t>
                      </a:r>
                      <a:r>
                        <a:rPr kumimoji="0" lang="en-US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к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және 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коммуникация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49659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7178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7178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530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99"/>
                          </a:solidFill>
                        </a:rPr>
                        <a:t>5</a:t>
                      </a:r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Трансферттер</a:t>
                      </a:r>
                      <a:endParaRPr kumimoji="0" lang="en-US" altLang="en-US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800" b="0" i="1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3995" y="-161290"/>
            <a:ext cx="8501380" cy="13106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en-US" altLang="en-US" sz="2800" dirty="0" smtClean="0">
                <a:solidFill>
                  <a:srgbClr val="003399"/>
                </a:solidFill>
              </a:rPr>
              <a:t>Новопокровка</a:t>
            </a:r>
            <a:r>
              <a:rPr lang="en-US" altLang="ru-RU" sz="2800" dirty="0" smtClean="0">
                <a:solidFill>
                  <a:srgbClr val="003399"/>
                </a:solidFill>
              </a:rPr>
              <a:t> </a:t>
            </a:r>
            <a:r>
              <a:rPr lang="en-US" altLang="en-US" sz="2800" dirty="0" smtClean="0">
                <a:solidFill>
                  <a:srgbClr val="003399"/>
                </a:solidFill>
              </a:rPr>
              <a:t>ауылдық</a:t>
            </a:r>
            <a:r>
              <a:rPr lang="en-US" altLang="ru-RU" sz="2800" dirty="0" smtClean="0">
                <a:solidFill>
                  <a:srgbClr val="003399"/>
                </a:solidFill>
              </a:rPr>
              <a:t> </a:t>
            </a:r>
            <a:r>
              <a:rPr lang="en-US" altLang="en-US" sz="2800" dirty="0" smtClean="0">
                <a:solidFill>
                  <a:srgbClr val="003399"/>
                </a:solidFill>
              </a:rPr>
              <a:t>округінің</a:t>
            </a:r>
            <a:r>
              <a:rPr lang="en-US" altLang="ru-RU" sz="2800" dirty="0" smtClean="0">
                <a:solidFill>
                  <a:srgbClr val="003399"/>
                </a:solidFill>
              </a:rPr>
              <a:t> </a:t>
            </a:r>
            <a:r>
              <a:rPr lang="en-US" altLang="en-US" sz="2800" dirty="0" smtClean="0">
                <a:solidFill>
                  <a:srgbClr val="003399"/>
                </a:solidFill>
              </a:rPr>
              <a:t>бюджет</a:t>
            </a:r>
            <a:r>
              <a:rPr lang="en-US" altLang="ru-RU" sz="2800" dirty="0" smtClean="0">
                <a:solidFill>
                  <a:srgbClr val="003399"/>
                </a:solidFill>
              </a:rPr>
              <a:t> </a:t>
            </a:r>
            <a:r>
              <a:rPr lang="en-US" altLang="en-US" sz="2800" dirty="0" smtClean="0">
                <a:solidFill>
                  <a:srgbClr val="003399"/>
                </a:solidFill>
              </a:rPr>
              <a:t>қаражатын</a:t>
            </a:r>
            <a:r>
              <a:rPr lang="en-US" altLang="ru-RU" sz="2800" dirty="0" smtClean="0">
                <a:solidFill>
                  <a:srgbClr val="003399"/>
                </a:solidFill>
              </a:rPr>
              <a:t> </a:t>
            </a:r>
            <a:r>
              <a:rPr lang="en-US" altLang="en-US" sz="2800" dirty="0" smtClean="0">
                <a:solidFill>
                  <a:srgbClr val="003399"/>
                </a:solidFill>
              </a:rPr>
              <a:t>жұмсаудың</a:t>
            </a:r>
            <a:r>
              <a:rPr lang="en-US" altLang="ru-RU" sz="2800" dirty="0" smtClean="0">
                <a:solidFill>
                  <a:srgbClr val="003399"/>
                </a:solidFill>
              </a:rPr>
              <a:t> </a:t>
            </a:r>
            <a:r>
              <a:rPr lang="en-US" altLang="en-US" sz="2800" dirty="0" smtClean="0">
                <a:solidFill>
                  <a:srgbClr val="003399"/>
                </a:solidFill>
              </a:rPr>
              <a:t>негізгі</a:t>
            </a:r>
            <a:r>
              <a:rPr lang="en-US" altLang="ru-RU" sz="2800" dirty="0" smtClean="0">
                <a:solidFill>
                  <a:srgbClr val="003399"/>
                </a:solidFill>
              </a:rPr>
              <a:t> </a:t>
            </a:r>
            <a:r>
              <a:rPr lang="en-US" altLang="en-US" sz="2800" dirty="0" smtClean="0">
                <a:solidFill>
                  <a:srgbClr val="003399"/>
                </a:solidFill>
              </a:rPr>
              <a:t>бағыттары</a:t>
            </a:r>
            <a:endParaRPr lang="en-US" altLang="ru-RU" sz="2800" dirty="0" smtClean="0">
              <a:solidFill>
                <a:srgbClr val="003399"/>
              </a:solidFill>
            </a:endParaRPr>
          </a:p>
          <a:p>
            <a:pPr algn="ctr"/>
            <a:r>
              <a:rPr lang="en-US" altLang="en-US" sz="2800" dirty="0" smtClean="0">
                <a:solidFill>
                  <a:srgbClr val="003399"/>
                </a:solidFill>
              </a:rPr>
              <a:t>ауданы</a:t>
            </a:r>
            <a:r>
              <a:rPr lang="en-US" altLang="ru-RU" sz="2800" dirty="0" smtClean="0">
                <a:solidFill>
                  <a:srgbClr val="003399"/>
                </a:solidFill>
              </a:rPr>
              <a:t> 2026-2028 </a:t>
            </a:r>
            <a:r>
              <a:rPr lang="en-US" altLang="en-US" sz="2800" dirty="0" smtClean="0">
                <a:solidFill>
                  <a:srgbClr val="003399"/>
                </a:solidFill>
              </a:rPr>
              <a:t>жыл</a:t>
            </a:r>
            <a:r>
              <a:rPr lang="en-US" altLang="ru-RU" sz="2800" dirty="0" smtClean="0">
                <a:solidFill>
                  <a:srgbClr val="003399"/>
                </a:solidFill>
              </a:rPr>
              <a:t>, </a:t>
            </a:r>
            <a:r>
              <a:rPr lang="en-US" altLang="en-US" sz="2800" dirty="0" smtClean="0">
                <a:solidFill>
                  <a:srgbClr val="003399"/>
                </a:solidFill>
              </a:rPr>
              <a:t>мың</a:t>
            </a:r>
            <a:r>
              <a:rPr lang="en-US" altLang="ru-RU" sz="2800" dirty="0" smtClean="0">
                <a:solidFill>
                  <a:srgbClr val="003399"/>
                </a:solidFill>
              </a:rPr>
              <a:t> </a:t>
            </a:r>
            <a:r>
              <a:rPr lang="en-US" altLang="en-US" sz="2800" dirty="0" smtClean="0">
                <a:solidFill>
                  <a:srgbClr val="003399"/>
                </a:solidFill>
              </a:rPr>
              <a:t>теңге</a:t>
            </a:r>
            <a:endParaRPr lang="en-US" altLang="en-US" sz="2800" dirty="0" smtClean="0">
              <a:solidFill>
                <a:srgbClr val="003399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3964" y="980423"/>
          <a:ext cx="8572560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214290"/>
            <a:ext cx="885828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3399"/>
                </a:solidFill>
              </a:rPr>
              <a:t>2025 </a:t>
            </a:r>
            <a:r>
              <a:rPr lang="ru-RU" sz="2800" b="1" dirty="0" err="1" smtClean="0">
                <a:solidFill>
                  <a:srgbClr val="003399"/>
                </a:solidFill>
              </a:rPr>
              <a:t>жылда</a:t>
            </a:r>
            <a:r>
              <a:rPr lang="ru-RU" sz="2800" b="1" dirty="0" smtClean="0">
                <a:solidFill>
                  <a:srgbClr val="003399"/>
                </a:solidFill>
              </a:rPr>
              <a:t> Успен </a:t>
            </a:r>
            <a:r>
              <a:rPr lang="ru-RU" sz="2800" b="1" dirty="0" err="1" smtClean="0">
                <a:solidFill>
                  <a:srgbClr val="003399"/>
                </a:solidFill>
              </a:rPr>
              <a:t>ауданы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endParaRPr lang="ru-RU" sz="2800" b="1" dirty="0" smtClean="0">
              <a:solidFill>
                <a:srgbClr val="003399"/>
              </a:solidFill>
            </a:endParaRPr>
          </a:p>
          <a:p>
            <a:pPr algn="ctr"/>
            <a:r>
              <a:rPr lang="ru-RU" sz="2800" b="1" dirty="0" err="1" smtClean="0">
                <a:solidFill>
                  <a:srgbClr val="003399"/>
                </a:solidFill>
              </a:rPr>
              <a:t>Новопокров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</a:rPr>
              <a:t>ауылдық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</a:rPr>
              <a:t>округінде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endParaRPr lang="ru-RU" sz="2800" b="1" dirty="0" smtClean="0">
              <a:solidFill>
                <a:srgbClr val="003399"/>
              </a:solidFill>
            </a:endParaRPr>
          </a:p>
          <a:p>
            <a:pPr algn="ctr"/>
            <a:r>
              <a:rPr lang="ru-RU" sz="2800" b="1" dirty="0" err="1" smtClean="0">
                <a:solidFill>
                  <a:srgbClr val="003399"/>
                </a:solidFill>
              </a:rPr>
              <a:t>көріктендіру</a:t>
            </a:r>
            <a:endParaRPr lang="ru-RU" sz="2800" dirty="0">
              <a:solidFill>
                <a:srgbClr val="0033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556793"/>
            <a:ext cx="8286808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Елді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мекендегі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көшелерді жарықтандыру–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en-US" sz="1600" dirty="0" smtClean="0"/>
              <a:t>(</a:t>
            </a:r>
            <a:r>
              <a:rPr lang="en-US" sz="1600" dirty="0" smtClean="0">
                <a:solidFill>
                  <a:srgbClr val="000099"/>
                </a:solidFill>
              </a:rPr>
              <a:t>шамдардың саны 190 дана)</a:t>
            </a:r>
            <a:r>
              <a:rPr lang="ru-RU" sz="1600" b="1" dirty="0">
                <a:solidFill>
                  <a:srgbClr val="000099"/>
                </a:solidFill>
              </a:rPr>
              <a:t> </a:t>
            </a:r>
            <a:endParaRPr lang="ru-RU" sz="1600" b="1" dirty="0">
              <a:solidFill>
                <a:srgbClr val="000099"/>
              </a:solidFill>
            </a:endParaRPr>
          </a:p>
          <a:p>
            <a:pPr indent="0" algn="just">
              <a:buFont typeface="Wingdings" panose="05000000000000000000" pitchFamily="2" charset="2"/>
              <a:buNone/>
            </a:pP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10948 </a:t>
            </a:r>
            <a:r>
              <a:rPr lang="ru-RU" sz="1600" b="1" dirty="0" err="1" smtClean="0">
                <a:solidFill>
                  <a:srgbClr val="000099"/>
                </a:solidFill>
                <a:sym typeface="+mn-ea"/>
              </a:rPr>
              <a:t>мың теңге</a:t>
            </a: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 2026 год</a:t>
            </a:r>
            <a:endParaRPr lang="ru-RU" sz="1600" b="1" dirty="0" smtClean="0">
              <a:solidFill>
                <a:srgbClr val="000099"/>
              </a:solidFill>
            </a:endParaRPr>
          </a:p>
          <a:p>
            <a:pPr indent="0" algn="just">
              <a:buFont typeface="Wingdings" panose="05000000000000000000" pitchFamily="2" charset="2"/>
              <a:buNone/>
            </a:pP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9516 </a:t>
            </a:r>
            <a:r>
              <a:rPr lang="ru-RU" sz="1600" b="1" dirty="0" err="1" smtClean="0">
                <a:solidFill>
                  <a:srgbClr val="000099"/>
                </a:solidFill>
                <a:sym typeface="+mn-ea"/>
              </a:rPr>
              <a:t>мың теңге</a:t>
            </a: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 2027 год</a:t>
            </a:r>
            <a:endParaRPr lang="ru-RU" sz="1600" b="1" dirty="0" smtClean="0">
              <a:solidFill>
                <a:srgbClr val="000099"/>
              </a:solidFill>
            </a:endParaRPr>
          </a:p>
          <a:p>
            <a:pPr indent="0" algn="just">
              <a:buFont typeface="Wingdings" panose="05000000000000000000" pitchFamily="2" charset="2"/>
              <a:buNone/>
            </a:pP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9558 </a:t>
            </a:r>
            <a:r>
              <a:rPr lang="ru-RU" sz="1600" b="1" dirty="0" err="1" smtClean="0">
                <a:solidFill>
                  <a:srgbClr val="000099"/>
                </a:solidFill>
                <a:sym typeface="+mn-ea"/>
              </a:rPr>
              <a:t>мың теңге</a:t>
            </a: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 2028 год</a:t>
            </a:r>
            <a:endParaRPr lang="ru-RU" sz="1600" b="1" dirty="0" smtClean="0">
              <a:solidFill>
                <a:srgbClr val="000099"/>
              </a:solidFill>
            </a:endParaRPr>
          </a:p>
        </p:txBody>
      </p:sp>
      <p:pic>
        <p:nvPicPr>
          <p:cNvPr id="6" name="Рисунок 5" descr="C:\Users\alser\Documents\УЧРЕЖДЕНИЯ, КХ, ФХ И ДР\20170511_112032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00562" y="2996952"/>
            <a:ext cx="4214842" cy="25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09154" y="2564904"/>
            <a:ext cx="4303493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 smtClean="0">
              <a:solidFill>
                <a:srgbClr val="000099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Елді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мекені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абаттандыру</a:t>
            </a:r>
            <a:r>
              <a:rPr lang="ru-RU" sz="1600" dirty="0" smtClean="0">
                <a:solidFill>
                  <a:srgbClr val="000099"/>
                </a:solidFill>
              </a:rPr>
              <a:t> мен </a:t>
            </a:r>
            <a:r>
              <a:rPr lang="ru-RU" sz="1600" dirty="0" err="1" smtClean="0">
                <a:solidFill>
                  <a:srgbClr val="000099"/>
                </a:solidFill>
              </a:rPr>
              <a:t>көгалдандыру </a:t>
            </a:r>
            <a:r>
              <a:rPr lang="ru-RU" sz="1600" dirty="0" smtClean="0">
                <a:solidFill>
                  <a:srgbClr val="000099"/>
                </a:solidFill>
              </a:rPr>
              <a:t>(</a:t>
            </a:r>
            <a:r>
              <a:rPr lang="ru-RU" sz="1600" dirty="0" err="1" smtClean="0">
                <a:solidFill>
                  <a:srgbClr val="000099"/>
                </a:solidFill>
              </a:rPr>
              <a:t>оның ішінде</a:t>
            </a:r>
            <a:r>
              <a:rPr lang="ru-RU" sz="1600" dirty="0" smtClean="0">
                <a:solidFill>
                  <a:srgbClr val="000099"/>
                </a:solidFill>
              </a:rPr>
              <a:t>: </a:t>
            </a:r>
            <a:r>
              <a:rPr lang="ru-RU" sz="1600" dirty="0" err="1" smtClean="0">
                <a:solidFill>
                  <a:srgbClr val="000099"/>
                </a:solidFill>
              </a:rPr>
              <a:t>ауылдың шағын бақты </a:t>
            </a:r>
            <a:r>
              <a:rPr lang="ru-RU" sz="1600" dirty="0" smtClean="0">
                <a:solidFill>
                  <a:srgbClr val="000099"/>
                </a:solidFill>
              </a:rPr>
              <a:t>мен </a:t>
            </a:r>
            <a:r>
              <a:rPr lang="ru-RU" sz="1600" dirty="0" err="1" smtClean="0">
                <a:solidFill>
                  <a:srgbClr val="000099"/>
                </a:solidFill>
              </a:rPr>
              <a:t>орталық алаңын </a:t>
            </a:r>
            <a:r>
              <a:rPr lang="ru-RU" sz="1600" dirty="0" err="1">
                <a:solidFill>
                  <a:srgbClr val="000099"/>
                </a:solidFill>
              </a:rPr>
              <a:t>ұстаубалалардың </a:t>
            </a:r>
            <a:r>
              <a:rPr lang="ru-RU" sz="1600" dirty="0">
                <a:solidFill>
                  <a:srgbClr val="000099"/>
                </a:solidFill>
              </a:rPr>
              <a:t>аула </a:t>
            </a:r>
            <a:r>
              <a:rPr lang="ru-RU" sz="1600" dirty="0" err="1">
                <a:solidFill>
                  <a:srgbClr val="000099"/>
                </a:solidFill>
              </a:rPr>
              <a:t>алаңдарын </a:t>
            </a:r>
            <a:r>
              <a:rPr lang="ru-RU" sz="1600" dirty="0" err="1" smtClean="0">
                <a:solidFill>
                  <a:srgbClr val="000099"/>
                </a:solidFill>
              </a:rPr>
              <a:t>абаттандыру</a:t>
            </a:r>
            <a:r>
              <a:rPr lang="ru-RU" sz="1600" dirty="0" smtClean="0">
                <a:solidFill>
                  <a:srgbClr val="000099"/>
                </a:solidFill>
              </a:rPr>
              <a:t>– </a:t>
            </a:r>
            <a:endParaRPr lang="ru-RU" sz="1600" dirty="0" smtClean="0">
              <a:solidFill>
                <a:srgbClr val="000099"/>
              </a:solidFill>
            </a:endParaRPr>
          </a:p>
          <a:p>
            <a:pPr indent="0" algn="just">
              <a:buFont typeface="Wingdings" panose="05000000000000000000" pitchFamily="2" charset="2"/>
              <a:buNone/>
            </a:pP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1382 </a:t>
            </a:r>
            <a:r>
              <a:rPr lang="ru-RU" sz="1600" b="1" dirty="0" err="1" smtClean="0">
                <a:solidFill>
                  <a:srgbClr val="000099"/>
                </a:solidFill>
                <a:sym typeface="+mn-ea"/>
              </a:rPr>
              <a:t>мың теңге</a:t>
            </a: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 </a:t>
            </a: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2026 год</a:t>
            </a:r>
            <a:endParaRPr lang="ru-RU" sz="1600" b="1" dirty="0" smtClean="0">
              <a:solidFill>
                <a:srgbClr val="000099"/>
              </a:solidFill>
            </a:endParaRPr>
          </a:p>
          <a:p>
            <a:pPr indent="0" algn="just">
              <a:buFont typeface="Wingdings" panose="05000000000000000000" pitchFamily="2" charset="2"/>
              <a:buNone/>
            </a:pP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615 </a:t>
            </a:r>
            <a:r>
              <a:rPr lang="ru-RU" sz="1600" b="1" dirty="0" err="1" smtClean="0">
                <a:solidFill>
                  <a:srgbClr val="000099"/>
                </a:solidFill>
                <a:sym typeface="+mn-ea"/>
              </a:rPr>
              <a:t>мың теңге</a:t>
            </a: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 </a:t>
            </a:r>
            <a:r>
              <a:rPr lang="ru-RU" sz="1600" b="1" dirty="0" smtClean="0">
                <a:solidFill>
                  <a:srgbClr val="000099"/>
                </a:solidFill>
                <a:sym typeface="+mn-ea"/>
              </a:rPr>
              <a:t>2027-2028 год</a:t>
            </a:r>
            <a:endParaRPr lang="ru-RU" sz="1600" b="1" dirty="0" smtClean="0">
              <a:solidFill>
                <a:srgbClr val="000099"/>
              </a:solidFill>
            </a:endParaRPr>
          </a:p>
        </p:txBody>
      </p:sp>
      <p:pic>
        <p:nvPicPr>
          <p:cNvPr id="8" name="Picture 2" descr="C:\Users\Пк\Downloads\IMG-20200124-WA00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647" y="2996953"/>
            <a:ext cx="4202757" cy="256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8340" y="142875"/>
            <a:ext cx="729996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400" b="1" dirty="0" smtClean="0">
                <a:solidFill>
                  <a:srgbClr val="000099"/>
                </a:solidFill>
              </a:rPr>
              <a:t>Кентішілік</a:t>
            </a:r>
            <a:r>
              <a:rPr lang="en-US" altLang="ru-RU" sz="2400" b="1" dirty="0" smtClean="0">
                <a:solidFill>
                  <a:srgbClr val="0000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0099"/>
                </a:solidFill>
              </a:rPr>
              <a:t>жолдарды</a:t>
            </a:r>
            <a:r>
              <a:rPr lang="en-US" altLang="ru-RU" sz="2400" b="1" dirty="0" smtClean="0">
                <a:solidFill>
                  <a:srgbClr val="0000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0099"/>
                </a:solidFill>
              </a:rPr>
              <a:t>күтіп</a:t>
            </a:r>
            <a:r>
              <a:rPr lang="en-US" altLang="ru-RU" sz="2400" b="1" dirty="0" smtClean="0">
                <a:solidFill>
                  <a:srgbClr val="0000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0099"/>
                </a:solidFill>
              </a:rPr>
              <a:t>ұстау</a:t>
            </a:r>
            <a:r>
              <a:rPr lang="en-US" altLang="ru-RU" sz="2400" b="1" dirty="0" smtClean="0">
                <a:solidFill>
                  <a:srgbClr val="0000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0099"/>
                </a:solidFill>
              </a:rPr>
              <a:t>жобасы</a:t>
            </a:r>
            <a:r>
              <a:rPr lang="en-US" altLang="ru-RU" sz="2400" b="1" dirty="0" smtClean="0">
                <a:solidFill>
                  <a:srgbClr val="000099"/>
                </a:solidFill>
              </a:rPr>
              <a:t> </a:t>
            </a:r>
            <a:endParaRPr lang="en-US" altLang="ru-RU" sz="2400" b="1" dirty="0" smtClean="0">
              <a:solidFill>
                <a:srgbClr val="000099"/>
              </a:solidFill>
            </a:endParaRPr>
          </a:p>
          <a:p>
            <a:pPr algn="ctr"/>
            <a:r>
              <a:rPr lang="en-US" altLang="en-US" sz="2400" b="1" dirty="0" smtClean="0">
                <a:solidFill>
                  <a:srgbClr val="000099"/>
                </a:solidFill>
              </a:rPr>
              <a:t>Успен</a:t>
            </a:r>
            <a:r>
              <a:rPr lang="en-US" altLang="ru-RU" sz="2400" b="1" dirty="0" smtClean="0">
                <a:solidFill>
                  <a:srgbClr val="0000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0099"/>
                </a:solidFill>
              </a:rPr>
              <a:t>ауданы</a:t>
            </a:r>
            <a:r>
              <a:rPr lang="en-US" altLang="ru-RU" sz="2400" b="1" dirty="0" smtClean="0">
                <a:solidFill>
                  <a:srgbClr val="0000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0099"/>
                </a:solidFill>
              </a:rPr>
              <a:t>Новопокровка</a:t>
            </a:r>
            <a:r>
              <a:rPr lang="en-US" altLang="ru-RU" sz="2400" b="1" dirty="0" smtClean="0">
                <a:solidFill>
                  <a:srgbClr val="0000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0099"/>
                </a:solidFill>
              </a:rPr>
              <a:t>ауылдық</a:t>
            </a:r>
            <a:r>
              <a:rPr lang="en-US" altLang="ru-RU" sz="2400" b="1" dirty="0" smtClean="0">
                <a:solidFill>
                  <a:srgbClr val="000099"/>
                </a:solidFill>
              </a:rPr>
              <a:t> </a:t>
            </a:r>
            <a:r>
              <a:rPr lang="en-US" altLang="en-US" sz="2400" b="1" dirty="0" smtClean="0">
                <a:solidFill>
                  <a:srgbClr val="000099"/>
                </a:solidFill>
              </a:rPr>
              <a:t>округі</a:t>
            </a:r>
            <a:endParaRPr lang="en-US" altLang="en-US" sz="2400" b="1" dirty="0" smtClean="0">
              <a:solidFill>
                <a:srgbClr val="000099"/>
              </a:solidFill>
            </a:endParaRPr>
          </a:p>
        </p:txBody>
      </p:sp>
      <p:pic>
        <p:nvPicPr>
          <p:cNvPr id="5" name="Рисунок 7" descr="20170107_100243.jpg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4282" y="3929066"/>
            <a:ext cx="4384720" cy="2682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5720" y="1285860"/>
            <a:ext cx="84296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defRPr/>
            </a:pPr>
            <a:r>
              <a:rPr lang="ru-RU" sz="2200" dirty="0" smtClean="0">
                <a:solidFill>
                  <a:srgbClr val="003399"/>
                </a:solidFill>
              </a:rPr>
              <a:t>Автомобиль </a:t>
            </a:r>
            <a:r>
              <a:rPr lang="ru-RU" sz="2200" dirty="0" err="1" smtClean="0">
                <a:solidFill>
                  <a:srgbClr val="003399"/>
                </a:solidFill>
              </a:rPr>
              <a:t>жолдарының қызметін қамтамасыз ету</a:t>
            </a:r>
            <a:r>
              <a:rPr lang="ru-RU" sz="2200" dirty="0" smtClean="0">
                <a:solidFill>
                  <a:srgbClr val="003399"/>
                </a:solidFill>
              </a:rPr>
              <a:t>: </a:t>
            </a:r>
            <a:r>
              <a:rPr lang="ru-RU" sz="2200" b="1" dirty="0" err="1" smtClean="0">
                <a:solidFill>
                  <a:srgbClr val="003399"/>
                </a:solidFill>
              </a:rPr>
              <a:t>жазғы және қысқы жолдарды</a:t>
            </a:r>
            <a:r>
              <a:rPr lang="ru-RU" sz="2200" b="1" dirty="0" smtClean="0">
                <a:solidFill>
                  <a:srgbClr val="003399"/>
                </a:solidFill>
              </a:rPr>
              <a:t> </a:t>
            </a:r>
            <a:r>
              <a:rPr lang="ru-RU" sz="2200" b="1" dirty="0" err="1" smtClean="0">
                <a:solidFill>
                  <a:srgbClr val="003399"/>
                </a:solidFill>
              </a:rPr>
              <a:t>ұстау </a:t>
            </a:r>
            <a:r>
              <a:rPr lang="ru-RU" sz="2200" dirty="0" smtClean="0">
                <a:solidFill>
                  <a:srgbClr val="003399"/>
                </a:solidFill>
              </a:rPr>
              <a:t>(</a:t>
            </a:r>
            <a:r>
              <a:rPr lang="ru-RU" sz="2200" dirty="0" err="1" smtClean="0">
                <a:solidFill>
                  <a:srgbClr val="003399"/>
                </a:solidFill>
              </a:rPr>
              <a:t>грейдерлеу</a:t>
            </a:r>
            <a:r>
              <a:rPr lang="ru-RU" sz="2200" dirty="0" smtClean="0">
                <a:solidFill>
                  <a:srgbClr val="003399"/>
                </a:solidFill>
              </a:rPr>
              <a:t>, </a:t>
            </a:r>
            <a:r>
              <a:rPr lang="ru-RU" sz="2200" dirty="0" err="1" smtClean="0">
                <a:solidFill>
                  <a:srgbClr val="003399"/>
                </a:solidFill>
              </a:rPr>
              <a:t>шеттеріндегі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шөптерді шабу</a:t>
            </a:r>
            <a:r>
              <a:rPr lang="ru-RU" sz="2200" dirty="0" smtClean="0">
                <a:solidFill>
                  <a:srgbClr val="003399"/>
                </a:solidFill>
              </a:rPr>
              <a:t>, </a:t>
            </a:r>
            <a:r>
              <a:rPr lang="ru-RU" sz="2200" dirty="0" err="1" smtClean="0">
                <a:solidFill>
                  <a:srgbClr val="003399"/>
                </a:solidFill>
              </a:rPr>
              <a:t>автокөлік жолдарын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қардан тазалау</a:t>
            </a:r>
            <a:r>
              <a:rPr lang="ru-RU" sz="2200" dirty="0" smtClean="0">
                <a:solidFill>
                  <a:srgbClr val="003399"/>
                </a:solidFill>
              </a:rPr>
              <a:t>, шлак </a:t>
            </a:r>
            <a:r>
              <a:rPr lang="ru-RU" sz="2200" dirty="0" err="1" smtClean="0">
                <a:solidFill>
                  <a:srgbClr val="003399"/>
                </a:solidFill>
              </a:rPr>
              <a:t>немесе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қиыршық таспен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себу</a:t>
            </a:r>
            <a:r>
              <a:rPr lang="ru-RU" sz="2200" dirty="0" smtClean="0">
                <a:solidFill>
                  <a:srgbClr val="003399"/>
                </a:solidFill>
              </a:rPr>
              <a:t>):</a:t>
            </a:r>
            <a:endParaRPr lang="ru-RU" sz="2200" b="1" dirty="0" smtClean="0">
              <a:solidFill>
                <a:srgbClr val="003399"/>
              </a:solidFill>
              <a:latin typeface="Times New Roman" panose="02020603050405020304"/>
            </a:endParaRPr>
          </a:p>
          <a:p>
            <a:endParaRPr lang="ru-RU" dirty="0"/>
          </a:p>
        </p:txBody>
      </p:sp>
      <p:pic>
        <p:nvPicPr>
          <p:cNvPr id="7" name="Рисунок 10" descr="DSC_068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929066"/>
            <a:ext cx="4013197" cy="2667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85786" y="2714621"/>
            <a:ext cx="492922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Font typeface="Wingdings" panose="05000000000000000000" pitchFamily="2" charset="2"/>
              <a:buChar char="§"/>
              <a:defRPr/>
            </a:pP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</a:rPr>
              <a:t>2026 </a:t>
            </a:r>
            <a:r>
              <a:rPr lang="ru-RU" sz="2200" b="1" dirty="0" err="1" smtClean="0">
                <a:solidFill>
                  <a:srgbClr val="003399"/>
                </a:solidFill>
              </a:rPr>
              <a:t>жыл</a:t>
            </a:r>
            <a:r>
              <a:rPr lang="ru-RU" sz="2200" b="1" dirty="0" smtClean="0">
                <a:solidFill>
                  <a:srgbClr val="003399"/>
                </a:solidFill>
              </a:rPr>
              <a:t> – 5800,0 </a:t>
            </a:r>
            <a:r>
              <a:rPr lang="ru-RU" sz="2200" b="1" dirty="0" err="1" smtClean="0">
                <a:solidFill>
                  <a:srgbClr val="003399"/>
                </a:solidFill>
              </a:rPr>
              <a:t>мың теңге</a:t>
            </a:r>
            <a:endParaRPr lang="ru-RU" sz="2200" b="1" dirty="0" smtClean="0">
              <a:solidFill>
                <a:srgbClr val="003399"/>
              </a:solidFill>
            </a:endParaRPr>
          </a:p>
          <a:p>
            <a:pPr fontAlgn="t">
              <a:buFont typeface="Wingdings" panose="05000000000000000000" pitchFamily="2" charset="2"/>
              <a:buChar char="§"/>
              <a:defRPr/>
            </a:pP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</a:rPr>
              <a:t>2027 </a:t>
            </a:r>
            <a:r>
              <a:rPr lang="ru-RU" sz="2200" b="1" dirty="0" err="1" smtClean="0">
                <a:solidFill>
                  <a:srgbClr val="003399"/>
                </a:solidFill>
              </a:rPr>
              <a:t>жыл</a:t>
            </a:r>
            <a:r>
              <a:rPr lang="ru-RU" sz="2200" b="1" dirty="0" smtClean="0">
                <a:solidFill>
                  <a:srgbClr val="003399"/>
                </a:solidFill>
              </a:rPr>
              <a:t> – 7178,0 </a:t>
            </a:r>
            <a:r>
              <a:rPr lang="ru-RU" sz="2200" b="1" dirty="0" err="1" smtClean="0">
                <a:solidFill>
                  <a:srgbClr val="003399"/>
                </a:solidFill>
              </a:rPr>
              <a:t>мың теңге</a:t>
            </a:r>
            <a:endParaRPr lang="ru-RU" sz="2200" b="1" dirty="0" smtClean="0">
              <a:solidFill>
                <a:srgbClr val="003399"/>
              </a:solidFill>
            </a:endParaRPr>
          </a:p>
          <a:p>
            <a:pPr fontAlgn="t">
              <a:buFont typeface="Wingdings" panose="05000000000000000000" pitchFamily="2" charset="2"/>
              <a:buChar char="§"/>
              <a:defRPr/>
            </a:pPr>
            <a:r>
              <a:rPr lang="ru-RU" sz="2200" b="1" dirty="0" smtClean="0">
                <a:solidFill>
                  <a:srgbClr val="003399"/>
                </a:solidFill>
              </a:rPr>
              <a:t> 2028 </a:t>
            </a:r>
            <a:r>
              <a:rPr lang="ru-RU" sz="2200" b="1" dirty="0" err="1" smtClean="0">
                <a:solidFill>
                  <a:srgbClr val="003399"/>
                </a:solidFill>
              </a:rPr>
              <a:t>жыл</a:t>
            </a:r>
            <a:r>
              <a:rPr lang="ru-RU" sz="2200" b="1" dirty="0" smtClean="0">
                <a:solidFill>
                  <a:srgbClr val="003399"/>
                </a:solidFill>
              </a:rPr>
              <a:t> – 7178,0 </a:t>
            </a:r>
            <a:r>
              <a:rPr lang="ru-RU" sz="2200" b="1" dirty="0" err="1" smtClean="0">
                <a:solidFill>
                  <a:srgbClr val="003399"/>
                </a:solidFill>
              </a:rPr>
              <a:t>мың теңге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2937</Words>
  <Application>WPS Presentation</Application>
  <PresentationFormat>Экран (4:3)</PresentationFormat>
  <Paragraphs>236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SimSun</vt:lpstr>
      <vt:lpstr>Wingdings</vt:lpstr>
      <vt:lpstr>Wingdings</vt:lpstr>
      <vt:lpstr>Wingdings 2</vt:lpstr>
      <vt:lpstr>Wingdings 2</vt:lpstr>
      <vt:lpstr>Times New Roman</vt:lpstr>
      <vt:lpstr>Century Schoolbook</vt:lpstr>
      <vt:lpstr>Microsoft YaHei</vt:lpstr>
      <vt:lpstr>Arial Unicode MS</vt:lpstr>
      <vt:lpstr>Calibri</vt:lpstr>
      <vt:lpstr>Эркер</vt:lpstr>
      <vt:lpstr>Успен ауданының Новопокровка ауылдық округінің 2026-2028 жылдарға арналған Азаматтық бюджеті</vt:lpstr>
      <vt:lpstr>Құрметті сайтқа келушілер!</vt:lpstr>
      <vt:lpstr>Бюджеттік процестің  заңнамалық базасы</vt:lpstr>
      <vt:lpstr>Успен ауданының Новопокровка ауылдық округінің 2026-2028 жылдарға арналған бюджеті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admin</cp:lastModifiedBy>
  <cp:revision>239</cp:revision>
  <dcterms:created xsi:type="dcterms:W3CDTF">2018-01-26T02:54:00Z</dcterms:created>
  <dcterms:modified xsi:type="dcterms:W3CDTF">2026-08-13T10:57:53Z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F568AF35275A4DAD933EDFD4F0CCBB23_12</vt:lpwstr>
  </property>
  <property fmtid="{D5CDD505-2E9C-101B-9397-08002B2CF9AE}" pid="3" name="KSOProductBuildVer">
    <vt:lpwstr>1049-12.2.0.23196</vt:lpwstr>
  </property>
</Properties>
</file>