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5119" r:id="rId1"/>
    <p:sldMasterId id="2147485192" r:id="rId2"/>
    <p:sldMasterId id="2147485203" r:id="rId3"/>
    <p:sldMasterId id="2147485215" r:id="rId4"/>
    <p:sldMasterId id="2147485222" r:id="rId5"/>
    <p:sldMasterId id="2147485235" r:id="rId6"/>
  </p:sldMasterIdLst>
  <p:notesMasterIdLst>
    <p:notesMasterId r:id="rId16"/>
  </p:notesMasterIdLst>
  <p:handoutMasterIdLst>
    <p:handoutMasterId r:id="rId17"/>
  </p:handoutMasterIdLst>
  <p:sldIdLst>
    <p:sldId id="330" r:id="rId7"/>
    <p:sldId id="9453" r:id="rId8"/>
    <p:sldId id="9454" r:id="rId9"/>
    <p:sldId id="9455" r:id="rId10"/>
    <p:sldId id="9457" r:id="rId11"/>
    <p:sldId id="9462" r:id="rId12"/>
    <p:sldId id="9459" r:id="rId13"/>
    <p:sldId id="9463" r:id="rId14"/>
    <p:sldId id="9465" r:id="rId15"/>
  </p:sldIdLst>
  <p:sldSz cx="9144000" cy="5143500" type="screen16x9"/>
  <p:notesSz cx="6735763" cy="9799638"/>
  <p:defaultTextStyle>
    <a:defPPr>
      <a:defRPr lang="ru-RU"/>
    </a:defPPr>
    <a:lvl1pPr algn="l" defTabSz="6905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344488" indent="112713" algn="l" defTabSz="6905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690563" indent="-3175" algn="l" defTabSz="6905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035050" indent="-4763" algn="l" defTabSz="6905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381125" indent="-6350" algn="l" defTabSz="6905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sar Kapyatov" initials="AK" lastIdx="1" clrIdx="0"/>
  <p:cmAuthor id="2" name="Дастан Умирбаев" initials="ДУ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C2E3FF"/>
    <a:srgbClr val="009999"/>
    <a:srgbClr val="00FFCC"/>
    <a:srgbClr val="0070C0"/>
    <a:srgbClr val="FBDD76"/>
    <a:srgbClr val="00CC5C"/>
    <a:srgbClr val="960000"/>
    <a:srgbClr val="008080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86" autoAdjust="0"/>
    <p:restoredTop sz="81802" autoAdjust="0"/>
  </p:normalViewPr>
  <p:slideViewPr>
    <p:cSldViewPr snapToGrid="0">
      <p:cViewPr varScale="1">
        <p:scale>
          <a:sx n="76" d="100"/>
          <a:sy n="76" d="100"/>
        </p:scale>
        <p:origin x="84" y="54"/>
      </p:cViewPr>
      <p:guideLst>
        <p:guide orient="horz" pos="1597"/>
        <p:guide pos="2903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0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DFC8963-2523-4E22-B3EE-278C2D79AE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2919511" cy="491391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l" defTabSz="91237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53BB5F1-5564-408D-AF85-DB8A71E785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698" y="1"/>
            <a:ext cx="2919510" cy="491391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r" defTabSz="91237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5FC51AD-3A42-4308-AE02-C4769D5FDC58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D5B113-E6A1-4D45-8578-CCBE143AB8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308255"/>
            <a:ext cx="2919511" cy="491391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l" defTabSz="91237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90484A-0F79-4591-8297-BED10FBB777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698" y="9308255"/>
            <a:ext cx="2919510" cy="491391"/>
          </a:xfrm>
          <a:prstGeom prst="rect">
            <a:avLst/>
          </a:prstGeom>
        </p:spPr>
        <p:txBody>
          <a:bodyPr vert="horz" wrap="square" lIns="91022" tIns="45511" rIns="91022" bIns="45511" numCol="1" anchor="b" anchorCtr="0" compatLnSpc="1">
            <a:prstTxWarp prst="textNoShape">
              <a:avLst/>
            </a:prstTxWarp>
          </a:bodyPr>
          <a:lstStyle>
            <a:lvl1pPr algn="r" defTabSz="910901">
              <a:defRPr sz="1200"/>
            </a:lvl1pPr>
          </a:lstStyle>
          <a:p>
            <a:fld id="{4DE45DD4-AB7F-4AB0-A750-CE638BB6A44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382383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8572ECC-BD59-43A3-BE3D-CCCF92563A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2919511" cy="491391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l" defTabSz="91237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BA5FEE-702A-431C-AA57-6EE660B48AC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698" y="1"/>
            <a:ext cx="2919510" cy="491391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r" defTabSz="91237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3B1E05B-98FE-4E4C-803B-B55B2E198AC7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CCB2F0AD-F5D5-4C86-ACF0-E021E57964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5550"/>
            <a:ext cx="5875337" cy="3305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22" tIns="45511" rIns="91022" bIns="45511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592FAAD7-7B62-4026-8F44-12A0F4C86D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734" y="4715165"/>
            <a:ext cx="5388295" cy="3860700"/>
          </a:xfrm>
          <a:prstGeom prst="rect">
            <a:avLst/>
          </a:prstGeom>
        </p:spPr>
        <p:txBody>
          <a:bodyPr vert="horz" lIns="91022" tIns="45511" rIns="91022" bIns="45511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229559-B7D3-4691-B820-0277326DCA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2" y="9308255"/>
            <a:ext cx="2919511" cy="491391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l" defTabSz="91237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0483DBB-AADD-48AE-8641-2F93B5BC01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698" y="9308255"/>
            <a:ext cx="2919510" cy="491391"/>
          </a:xfrm>
          <a:prstGeom prst="rect">
            <a:avLst/>
          </a:prstGeom>
        </p:spPr>
        <p:txBody>
          <a:bodyPr vert="horz" wrap="square" lIns="91022" tIns="45511" rIns="91022" bIns="45511" numCol="1" anchor="b" anchorCtr="0" compatLnSpc="1">
            <a:prstTxWarp prst="textNoShape">
              <a:avLst/>
            </a:prstTxWarp>
          </a:bodyPr>
          <a:lstStyle>
            <a:lvl1pPr algn="r" defTabSz="910901">
              <a:defRPr sz="1200"/>
            </a:lvl1pPr>
          </a:lstStyle>
          <a:p>
            <a:fld id="{6B3E2739-4C72-4271-8277-AC94C9F4E968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354789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69056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4488" algn="l" defTabSz="69056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90563" algn="l" defTabSz="69056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35050" algn="l" defTabSz="69056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81125" algn="l" defTabSz="69056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28180" algn="l" defTabSz="691272" rtl="0" eaLnBrk="1" latinLnBrk="0" hangingPunct="1">
      <a:defRPr sz="908" kern="1200">
        <a:solidFill>
          <a:schemeClr val="tx1"/>
        </a:solidFill>
        <a:latin typeface="+mn-lt"/>
        <a:ea typeface="+mn-ea"/>
        <a:cs typeface="+mn-cs"/>
      </a:defRPr>
    </a:lvl6pPr>
    <a:lvl7pPr marL="2073815" algn="l" defTabSz="691272" rtl="0" eaLnBrk="1" latinLnBrk="0" hangingPunct="1">
      <a:defRPr sz="908" kern="1200">
        <a:solidFill>
          <a:schemeClr val="tx1"/>
        </a:solidFill>
        <a:latin typeface="+mn-lt"/>
        <a:ea typeface="+mn-ea"/>
        <a:cs typeface="+mn-cs"/>
      </a:defRPr>
    </a:lvl7pPr>
    <a:lvl8pPr marL="2419450" algn="l" defTabSz="691272" rtl="0" eaLnBrk="1" latinLnBrk="0" hangingPunct="1">
      <a:defRPr sz="908" kern="1200">
        <a:solidFill>
          <a:schemeClr val="tx1"/>
        </a:solidFill>
        <a:latin typeface="+mn-lt"/>
        <a:ea typeface="+mn-ea"/>
        <a:cs typeface="+mn-cs"/>
      </a:defRPr>
    </a:lvl8pPr>
    <a:lvl9pPr marL="2765086" algn="l" defTabSz="691272" rtl="0" eaLnBrk="1" latinLnBrk="0" hangingPunct="1">
      <a:defRPr sz="9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Slide Image Placeholder 1">
            <a:extLst>
              <a:ext uri="{FF2B5EF4-FFF2-40B4-BE49-F238E27FC236}">
                <a16:creationId xmlns:a16="http://schemas.microsoft.com/office/drawing/2014/main" id="{599A348A-4250-4752-8FC6-D12EE8C285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Notes Placeholder 2">
            <a:extLst>
              <a:ext uri="{FF2B5EF4-FFF2-40B4-BE49-F238E27FC236}">
                <a16:creationId xmlns:a16="http://schemas.microsoft.com/office/drawing/2014/main" id="{B7BB8CCB-159E-4B17-B847-D8381E073F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ru-RU" dirty="0"/>
              <a:t>Insert picture/ Right Click/Send to back</a:t>
            </a:r>
          </a:p>
          <a:p>
            <a:pPr eaLnBrk="1" hangingPunct="1">
              <a:spcBef>
                <a:spcPct val="0"/>
              </a:spcBef>
            </a:pPr>
            <a:endParaRPr lang="en-US" altLang="ru-RU" dirty="0"/>
          </a:p>
        </p:txBody>
      </p:sp>
      <p:sp>
        <p:nvSpPr>
          <p:cNvPr id="264196" name="Slide Number Placeholder 3">
            <a:extLst>
              <a:ext uri="{FF2B5EF4-FFF2-40B4-BE49-F238E27FC236}">
                <a16:creationId xmlns:a16="http://schemas.microsoft.com/office/drawing/2014/main" id="{120A3680-CD3D-4720-9259-0C10161B1E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833FF2-67A3-4064-8E89-8EA179FFBFEB}" type="slidenum">
              <a:rPr lang="en-US" altLang="ru-RU">
                <a:latin typeface="Calibri" panose="020F0502020204030204" pitchFamily="34" charset="0"/>
              </a:rPr>
              <a:pPr eaLnBrk="1" hangingPunct="1"/>
              <a:t>0</a:t>
            </a:fld>
            <a:endParaRPr lang="en-US" altLang="ru-RU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313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E2739-4C72-4271-8277-AC94C9F4E968}" type="slidenum">
              <a:rPr lang="ru-RU" altLang="ru-RU" smtClean="0"/>
              <a:pPr/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06695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E2739-4C72-4271-8277-AC94C9F4E968}" type="slidenum">
              <a:rPr lang="ru-RU" altLang="ru-RU" smtClean="0"/>
              <a:pPr/>
              <a:t>4</a:t>
            </a:fld>
            <a:endParaRPr lang="ru-RU" alt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E2739-4C72-4271-8277-AC94C9F4E968}" type="slidenum">
              <a:rPr lang="ru-RU" altLang="ru-RU" smtClean="0"/>
              <a:pPr/>
              <a:t>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16860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E2739-4C72-4271-8277-AC94C9F4E968}" type="slidenum">
              <a:rPr lang="ru-RU" altLang="ru-RU" smtClean="0"/>
              <a:pPr/>
              <a:t>8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16860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9144000" cy="2733403"/>
          </a:xfrm>
          <a:custGeom>
            <a:avLst/>
            <a:gdLst>
              <a:gd name="connsiteX0" fmla="*/ 0 w 12192000"/>
              <a:gd name="connsiteY0" fmla="*/ 0 h 3644537"/>
              <a:gd name="connsiteX1" fmla="*/ 12192000 w 12192000"/>
              <a:gd name="connsiteY1" fmla="*/ 0 h 3644537"/>
              <a:gd name="connsiteX2" fmla="*/ 12192000 w 12192000"/>
              <a:gd name="connsiteY2" fmla="*/ 3644537 h 3644537"/>
              <a:gd name="connsiteX3" fmla="*/ 0 w 12192000"/>
              <a:gd name="connsiteY3" fmla="*/ 3644537 h 364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644537">
                <a:moveTo>
                  <a:pt x="0" y="0"/>
                </a:moveTo>
                <a:lnTo>
                  <a:pt x="12192000" y="0"/>
                </a:lnTo>
                <a:lnTo>
                  <a:pt x="12192000" y="3644537"/>
                </a:lnTo>
                <a:lnTo>
                  <a:pt x="0" y="36445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>
            <a:noAutofit/>
          </a:bodyPr>
          <a:lstStyle>
            <a:lvl1pPr>
              <a:defRPr sz="1050"/>
            </a:lvl1pPr>
          </a:lstStyle>
          <a:p>
            <a:pPr lvl="0"/>
            <a:endParaRPr lang="en-US" noProof="0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EF22E7C5-3AE3-452D-920D-E4A4CAB4E05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7C772-5CA6-4F1C-889D-6BE1028A9085}" type="datetime1">
              <a:rPr lang="en-US"/>
              <a:pPr>
                <a:defRPr/>
              </a:pPr>
              <a:t>10/20/2026</a:t>
            </a:fld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29875BD2-4B0D-4688-BE20-96177894C9D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684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 txBox="1">
            <a:spLocks/>
          </p:cNvSpPr>
          <p:nvPr userDrawn="1"/>
        </p:nvSpPr>
        <p:spPr>
          <a:xfrm>
            <a:off x="628650" y="236538"/>
            <a:ext cx="8515350" cy="442912"/>
          </a:xfrm>
          <a:prstGeom prst="rect">
            <a:avLst/>
          </a:prstGeom>
        </p:spPr>
        <p:txBody>
          <a:bodyPr/>
          <a:lstStyle>
            <a:lvl1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Министерство национальной экономики</a:t>
            </a:r>
          </a:p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Республики Казахстан </a:t>
            </a:r>
          </a:p>
        </p:txBody>
      </p:sp>
      <p:pic>
        <p:nvPicPr>
          <p:cNvPr id="25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236538"/>
            <a:ext cx="6175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855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5142" y="4988871"/>
            <a:ext cx="371324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schemeClr val="tx1"/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8953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з нумерации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0322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8640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0" y="2301410"/>
            <a:ext cx="9144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91102">
              <a:defRPr/>
            </a:pPr>
            <a:r>
              <a:rPr lang="kk-KZ" sz="2600" b="1" cap="small" dirty="0">
                <a:solidFill>
                  <a:prstClr val="black"/>
                </a:solidFill>
                <a:latin typeface="Arial" panose="020B0604020202020204" pitchFamily="34" charset="0"/>
              </a:rPr>
              <a:t>Приложение</a:t>
            </a:r>
            <a:endParaRPr lang="ru-RU" sz="2600" b="1" cap="small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82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Спасибо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08941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лгодар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Благодарю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023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1_П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4867274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80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4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5948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289128B-A235-45E8-B45C-2D2BE0816A91}"/>
              </a:ext>
            </a:extLst>
          </p:cNvPr>
          <p:cNvSpPr/>
          <p:nvPr userDrawn="1"/>
        </p:nvSpPr>
        <p:spPr>
          <a:xfrm>
            <a:off x="8899527" y="5000625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fld id="{DD7A5684-EDC1-4BA5-A61F-CC11A9D59518}" type="slidenum">
              <a:rPr lang="ru-RU" altLang="ru-RU" sz="60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8AE3362-4AE3-41B8-95C0-2F1DA5BC1F1A}"/>
              </a:ext>
            </a:extLst>
          </p:cNvPr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4104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Нумерация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3" y="4981575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3956F-647A-44B9-8163-DDB447652883}" type="slidenum">
              <a:rPr kumimoji="0" lang="ru-RU" altLang="ru-RU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6905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443704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022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орма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55076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0546" eaLnBrk="1" hangingPunct="1">
              <a:defRPr/>
            </a:pPr>
            <a:fld id="{CF64C8AB-A359-4283-8B1E-EBE022F7DEE2}" type="slidenum">
              <a:rPr lang="ru-RU" altLang="ru-RU" sz="80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pPr algn="ctr" defTabSz="690546" eaLnBrk="1" hangingPunct="1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4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 txBox="1">
            <a:spLocks/>
          </p:cNvSpPr>
          <p:nvPr userDrawn="1"/>
        </p:nvSpPr>
        <p:spPr>
          <a:xfrm>
            <a:off x="628650" y="236538"/>
            <a:ext cx="8515350" cy="442912"/>
          </a:xfrm>
          <a:prstGeom prst="rect">
            <a:avLst/>
          </a:prstGeom>
        </p:spPr>
        <p:txBody>
          <a:bodyPr/>
          <a:lstStyle>
            <a:lvl1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Министерство национальной экономики</a:t>
            </a:r>
          </a:p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Республики Казахстан </a:t>
            </a:r>
          </a:p>
        </p:txBody>
      </p:sp>
      <p:pic>
        <p:nvPicPr>
          <p:cNvPr id="25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236538"/>
            <a:ext cx="6175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477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4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173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Без линии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8855077" y="4981577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0529"/>
            <a:fld id="{CF64C8AB-A359-4283-8B1E-EBE022F7DEE2}" type="slidenum">
              <a:rPr lang="ru-RU" altLang="ru-RU" sz="800" b="1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pPr algn="ctr" defTabSz="690529"/>
              <a:t>‹#›</a:t>
            </a:fld>
            <a:endParaRPr lang="ru-RU" altLang="ru-RU" sz="800" b="1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955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з нумерации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5826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4827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0" y="2301410"/>
            <a:ext cx="9144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91102">
              <a:defRPr/>
            </a:pPr>
            <a:r>
              <a:rPr lang="kk-KZ" sz="2600" b="1" cap="small" dirty="0">
                <a:solidFill>
                  <a:prstClr val="black"/>
                </a:solidFill>
                <a:latin typeface="Arial" panose="020B0604020202020204" pitchFamily="34" charset="0"/>
              </a:rPr>
              <a:t>Приложение</a:t>
            </a:r>
            <a:endParaRPr lang="ru-RU" sz="2600" b="1" cap="small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2472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Спасибо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75136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лгодар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Благодарю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873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1_П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4867274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90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4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108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Н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111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4867274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111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 userDrawn="1"/>
        </p:nvSpPr>
        <p:spPr bwMode="auto">
          <a:xfrm>
            <a:off x="0" y="4841997"/>
            <a:ext cx="91439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г. </a:t>
            </a:r>
            <a:r>
              <a:rPr kumimoji="0" lang="ru-RU" altLang="ru-RU" sz="1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</a:t>
            </a:r>
            <a:r>
              <a:rPr kumimoji="0" lang="kk-KZ" altLang="ru-RU" sz="1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</a:t>
            </a:r>
            <a:r>
              <a:rPr kumimoji="0" lang="ru-RU" altLang="ru-RU" sz="1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р-Султан, июль 2020 года</a:t>
            </a:r>
          </a:p>
        </p:txBody>
      </p:sp>
      <p:sp>
        <p:nvSpPr>
          <p:cNvPr id="7" name="TextBox 3"/>
          <p:cNvSpPr txBox="1">
            <a:spLocks noChangeArrowheads="1"/>
          </p:cNvSpPr>
          <p:nvPr userDrawn="1"/>
        </p:nvSpPr>
        <p:spPr bwMode="auto">
          <a:xfrm>
            <a:off x="0" y="-9889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НАЦИОНАЛЬНОЙ ЭКОНОМИКИ РЕСПУБЛИКИ КАЗАХСТАН</a:t>
            </a:r>
          </a:p>
        </p:txBody>
      </p:sp>
      <p:pic>
        <p:nvPicPr>
          <p:cNvPr id="8" name="Picture 744" descr="ÐÐ°ÑÑÐ¸Ð½ÐºÐ¸ Ð¿Ð¾ Ð·Ð°Ð¿ÑÐ¾ÑÑ Ð³ÐµÑÐ± ÐºÐ°Ð·Ð°ÑÑÑÐ°Ð½Ð° png"/>
          <p:cNvPicPr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2249" y="750253"/>
            <a:ext cx="1079500" cy="108108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7022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М_Г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111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4867274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111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Группа 21"/>
          <p:cNvGrpSpPr>
            <a:grpSpLocks/>
          </p:cNvGrpSpPr>
          <p:nvPr userDrawn="1"/>
        </p:nvGrpSpPr>
        <p:grpSpPr bwMode="auto">
          <a:xfrm>
            <a:off x="463550" y="2947988"/>
            <a:ext cx="971550" cy="1851025"/>
            <a:chOff x="464265" y="2731224"/>
            <a:chExt cx="970344" cy="1850030"/>
          </a:xfrm>
        </p:grpSpPr>
        <p:sp>
          <p:nvSpPr>
            <p:cNvPr id="8" name="Graphic 1"/>
            <p:cNvSpPr/>
            <p:nvPr/>
          </p:nvSpPr>
          <p:spPr>
            <a:xfrm>
              <a:off x="464265" y="2731224"/>
              <a:ext cx="485172" cy="474407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Graphic 1"/>
            <p:cNvSpPr/>
            <p:nvPr/>
          </p:nvSpPr>
          <p:spPr>
            <a:xfrm>
              <a:off x="949437" y="2731224"/>
              <a:ext cx="485172" cy="474407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Graphic 1"/>
            <p:cNvSpPr/>
            <p:nvPr/>
          </p:nvSpPr>
          <p:spPr>
            <a:xfrm>
              <a:off x="464265" y="3189764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Graphic 1"/>
            <p:cNvSpPr/>
            <p:nvPr/>
          </p:nvSpPr>
          <p:spPr>
            <a:xfrm>
              <a:off x="949437" y="3189764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Graphic 1"/>
            <p:cNvSpPr/>
            <p:nvPr/>
          </p:nvSpPr>
          <p:spPr>
            <a:xfrm>
              <a:off x="464265" y="3648306"/>
              <a:ext cx="485172" cy="474407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Graphic 1"/>
            <p:cNvSpPr/>
            <p:nvPr/>
          </p:nvSpPr>
          <p:spPr>
            <a:xfrm>
              <a:off x="949437" y="3648306"/>
              <a:ext cx="485172" cy="474407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Graphic 1"/>
            <p:cNvSpPr/>
            <p:nvPr/>
          </p:nvSpPr>
          <p:spPr>
            <a:xfrm>
              <a:off x="464265" y="4106846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Graphic 1"/>
            <p:cNvSpPr/>
            <p:nvPr/>
          </p:nvSpPr>
          <p:spPr>
            <a:xfrm>
              <a:off x="949437" y="4106846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6" name="Picture 744" descr="ÐÐ°ÑÑÐ¸Ð½ÐºÐ¸ Ð¿Ð¾ Ð·Ð°Ð¿ÑÐ¾ÑÑ Ð³ÐµÑÐ± ÐºÐ°Ð·Ð°ÑÑÑÐ°Ð½Ð° png"/>
          <p:cNvPicPr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575" y="1827213"/>
            <a:ext cx="1079500" cy="108108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29"/>
          <p:cNvGrpSpPr>
            <a:grpSpLocks/>
          </p:cNvGrpSpPr>
          <p:nvPr userDrawn="1"/>
        </p:nvGrpSpPr>
        <p:grpSpPr bwMode="auto">
          <a:xfrm>
            <a:off x="463550" y="315913"/>
            <a:ext cx="971550" cy="1392237"/>
            <a:chOff x="464265" y="499361"/>
            <a:chExt cx="970344" cy="1391523"/>
          </a:xfrm>
        </p:grpSpPr>
        <p:sp>
          <p:nvSpPr>
            <p:cNvPr id="18" name="Graphic 1"/>
            <p:cNvSpPr/>
            <p:nvPr/>
          </p:nvSpPr>
          <p:spPr>
            <a:xfrm>
              <a:off x="464265" y="499361"/>
              <a:ext cx="485172" cy="474419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Graphic 1"/>
            <p:cNvSpPr/>
            <p:nvPr/>
          </p:nvSpPr>
          <p:spPr>
            <a:xfrm>
              <a:off x="949437" y="499361"/>
              <a:ext cx="485172" cy="474419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Graphic 1"/>
            <p:cNvSpPr/>
            <p:nvPr/>
          </p:nvSpPr>
          <p:spPr>
            <a:xfrm>
              <a:off x="464265" y="957913"/>
              <a:ext cx="485172" cy="474420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Graphic 1"/>
            <p:cNvSpPr/>
            <p:nvPr/>
          </p:nvSpPr>
          <p:spPr>
            <a:xfrm>
              <a:off x="949437" y="957913"/>
              <a:ext cx="485172" cy="474420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Graphic 1"/>
            <p:cNvSpPr/>
            <p:nvPr/>
          </p:nvSpPr>
          <p:spPr>
            <a:xfrm>
              <a:off x="464265" y="1416465"/>
              <a:ext cx="485172" cy="474419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" name="Graphic 1"/>
            <p:cNvSpPr/>
            <p:nvPr/>
          </p:nvSpPr>
          <p:spPr>
            <a:xfrm>
              <a:off x="949437" y="1416465"/>
              <a:ext cx="485172" cy="474419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70302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ПМ_П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6" r="15116"/>
          <a:stretch>
            <a:fillRect/>
          </a:stretch>
        </p:blipFill>
        <p:spPr>
          <a:xfrm>
            <a:off x="2913735" y="0"/>
            <a:ext cx="6230265" cy="4831080"/>
          </a:xfrm>
          <a:custGeom>
            <a:avLst/>
            <a:gdLst>
              <a:gd name="connsiteX0" fmla="*/ 7286774 w 7286774"/>
              <a:gd name="connsiteY0" fmla="*/ 2450006 h 5649004"/>
              <a:gd name="connsiteX1" fmla="*/ 7286774 w 7286774"/>
              <a:gd name="connsiteY1" fmla="*/ 3892710 h 5649004"/>
              <a:gd name="connsiteX2" fmla="*/ 5530479 w 7286774"/>
              <a:gd name="connsiteY2" fmla="*/ 5649004 h 5649004"/>
              <a:gd name="connsiteX3" fmla="*/ 4809128 w 7286774"/>
              <a:gd name="connsiteY3" fmla="*/ 4927652 h 5649004"/>
              <a:gd name="connsiteX4" fmla="*/ 0 w 7286774"/>
              <a:gd name="connsiteY4" fmla="*/ 0 h 5649004"/>
              <a:gd name="connsiteX5" fmla="*/ 7286774 w 7286774"/>
              <a:gd name="connsiteY5" fmla="*/ 1 h 5649004"/>
              <a:gd name="connsiteX6" fmla="*/ 7286774 w 7286774"/>
              <a:gd name="connsiteY6" fmla="*/ 2055041 h 5649004"/>
              <a:gd name="connsiteX7" fmla="*/ 4670906 w 7286774"/>
              <a:gd name="connsiteY7" fmla="*/ 4670909 h 564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86774" h="5649004">
                <a:moveTo>
                  <a:pt x="7286774" y="2450006"/>
                </a:moveTo>
                <a:lnTo>
                  <a:pt x="7286774" y="3892710"/>
                </a:lnTo>
                <a:lnTo>
                  <a:pt x="5530479" y="5649004"/>
                </a:lnTo>
                <a:lnTo>
                  <a:pt x="4809128" y="4927652"/>
                </a:lnTo>
                <a:close/>
                <a:moveTo>
                  <a:pt x="0" y="0"/>
                </a:moveTo>
                <a:lnTo>
                  <a:pt x="7286774" y="1"/>
                </a:lnTo>
                <a:lnTo>
                  <a:pt x="7286774" y="2055041"/>
                </a:lnTo>
                <a:lnTo>
                  <a:pt x="4670906" y="4670909"/>
                </a:lnTo>
                <a:close/>
              </a:path>
            </a:pathLst>
          </a:custGeom>
        </p:spPr>
      </p:pic>
      <p:sp>
        <p:nvSpPr>
          <p:cNvPr id="4" name="Параллелограмм 3"/>
          <p:cNvSpPr/>
          <p:nvPr userDrawn="1"/>
        </p:nvSpPr>
        <p:spPr>
          <a:xfrm flipH="1">
            <a:off x="2416925" y="0"/>
            <a:ext cx="5629795" cy="5143500"/>
          </a:xfrm>
          <a:prstGeom prst="parallelogram">
            <a:avLst>
              <a:gd name="adj" fmla="val 98650"/>
            </a:avLst>
          </a:prstGeom>
          <a:solidFill>
            <a:srgbClr val="0187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2072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99737" y="4070509"/>
            <a:ext cx="6041983" cy="29051"/>
          </a:xfrm>
          <a:prstGeom prst="line">
            <a:avLst/>
          </a:prstGeom>
          <a:ln w="38100">
            <a:solidFill>
              <a:srgbClr val="1A49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3"/>
          <p:cNvSpPr txBox="1">
            <a:spLocks noChangeArrowheads="1"/>
          </p:cNvSpPr>
          <p:nvPr userDrawn="1"/>
        </p:nvSpPr>
        <p:spPr bwMode="auto">
          <a:xfrm>
            <a:off x="120646" y="4689009"/>
            <a:ext cx="40957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072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small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г. Н</a:t>
            </a:r>
            <a:r>
              <a:rPr kumimoji="0" lang="kk-KZ" altLang="ru-RU" sz="1600" b="1" i="0" u="none" strike="noStrike" kern="1200" cap="small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у</a:t>
            </a:r>
            <a:r>
              <a:rPr kumimoji="0" lang="ru-RU" altLang="ru-RU" sz="1600" b="1" i="0" u="none" strike="noStrike" kern="1200" cap="small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р-Султан, 2020 год</a:t>
            </a:r>
          </a:p>
        </p:txBody>
      </p:sp>
      <p:pic>
        <p:nvPicPr>
          <p:cNvPr id="6" name="Picture 744" descr="ÐÐ°ÑÑÐ¸Ð½ÐºÐ¸ Ð¿Ð¾ Ð·Ð°Ð¿ÑÐ¾ÑÑ Ð³ÐµÑÐ± ÐºÐ°Ð·Ð°ÑÑÑÐ°Ð½Ð° png"/>
          <p:cNvPicPr>
            <a:picLocks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019" y="266827"/>
            <a:ext cx="1439333" cy="144144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7944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орма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55076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05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64C8AB-A359-4283-8B1E-EBE022F7DEE2}" type="slidenum">
              <a:rPr kumimoji="0" lang="ru-RU" altLang="ru-RU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69054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611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4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905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3956F-647A-44B9-8163-DDB447652883}" type="slidenum">
              <a:rPr kumimoji="0" lang="ru-RU" altLang="ru-RU" sz="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69054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7567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4981575"/>
            <a:ext cx="9144000" cy="161925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111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8816975" y="4981575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D02EE5-D451-4137-BAEF-A3149E8D216F}" type="slidenum">
              <a:rPr kumimoji="0" lang="ru-RU" altLang="ru-RU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6905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6224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 txBox="1">
            <a:spLocks/>
          </p:cNvSpPr>
          <p:nvPr userDrawn="1"/>
        </p:nvSpPr>
        <p:spPr>
          <a:xfrm>
            <a:off x="628650" y="236538"/>
            <a:ext cx="8515350" cy="442912"/>
          </a:xfrm>
          <a:prstGeom prst="rect">
            <a:avLst/>
          </a:prstGeom>
        </p:spPr>
        <p:txBody>
          <a:bodyPr/>
          <a:lstStyle>
            <a:lvl1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Министерство национальной экономики</a:t>
            </a:r>
          </a:p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Республики Казахстан </a:t>
            </a:r>
          </a:p>
        </p:txBody>
      </p:sp>
      <p:pic>
        <p:nvPicPr>
          <p:cNvPr id="25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236538"/>
            <a:ext cx="6175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4149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32716" y="4982590"/>
            <a:ext cx="416720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schemeClr val="tx1"/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08411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з нумерации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874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43826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0" y="2301410"/>
            <a:ext cx="9144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91102">
              <a:defRPr/>
            </a:pPr>
            <a:r>
              <a:rPr lang="kk-KZ" sz="2600" b="1" cap="small" dirty="0">
                <a:solidFill>
                  <a:prstClr val="black"/>
                </a:solidFill>
                <a:latin typeface="Arial" panose="020B0604020202020204" pitchFamily="34" charset="0"/>
              </a:rPr>
              <a:t>Приложение</a:t>
            </a:r>
            <a:endParaRPr lang="ru-RU" sz="2600" b="1" cap="small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7921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Спасибо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749507"/>
      </p:ext>
    </p:extLst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лгодар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Благодарю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955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1_П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4867274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2082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4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980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289128B-A235-45E8-B45C-2D2BE0816A91}"/>
              </a:ext>
            </a:extLst>
          </p:cNvPr>
          <p:cNvSpPr/>
          <p:nvPr userDrawn="1"/>
        </p:nvSpPr>
        <p:spPr>
          <a:xfrm>
            <a:off x="8899527" y="5000625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fld id="{DD7A5684-EDC1-4BA5-A61F-CC11A9D59518}" type="slidenum">
              <a:rPr lang="ru-RU" altLang="ru-RU" sz="60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8AE3362-4AE3-41B8-95C0-2F1DA5BC1F1A}"/>
              </a:ext>
            </a:extLst>
          </p:cNvPr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1757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 txBox="1">
            <a:spLocks/>
          </p:cNvSpPr>
          <p:nvPr userDrawn="1"/>
        </p:nvSpPr>
        <p:spPr>
          <a:xfrm>
            <a:off x="628650" y="236538"/>
            <a:ext cx="8515350" cy="442912"/>
          </a:xfrm>
          <a:prstGeom prst="rect">
            <a:avLst/>
          </a:prstGeom>
        </p:spPr>
        <p:txBody>
          <a:bodyPr/>
          <a:lstStyle>
            <a:lvl1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Министерство национальной экономики</a:t>
            </a:r>
          </a:p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Республики Казахстан </a:t>
            </a:r>
          </a:p>
        </p:txBody>
      </p:sp>
      <p:pic>
        <p:nvPicPr>
          <p:cNvPr id="25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236538"/>
            <a:ext cx="6175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5280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5142" y="4988871"/>
            <a:ext cx="371324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prstClr val="black"/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464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з нумерации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320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1595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0" y="2301410"/>
            <a:ext cx="9144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91102">
              <a:defRPr/>
            </a:pPr>
            <a:r>
              <a:rPr lang="kk-KZ" sz="2600" b="1" cap="small" dirty="0">
                <a:solidFill>
                  <a:prstClr val="black"/>
                </a:solidFill>
                <a:latin typeface="Arial" panose="020B0604020202020204" pitchFamily="34" charset="0"/>
              </a:rPr>
              <a:t>Приложение</a:t>
            </a:r>
            <a:endParaRPr lang="ru-RU" sz="2600" b="1" cap="small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0366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Спасибо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830573"/>
      </p:ext>
    </p:extLst>
  </p:cSld>
  <p:clrMapOvr>
    <a:masterClrMapping/>
  </p:clrMapOvr>
  <p:transition spd="slow"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лгодар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Благодарю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6402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1_П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4867274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1783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4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576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289128B-A235-45E8-B45C-2D2BE0816A91}"/>
              </a:ext>
            </a:extLst>
          </p:cNvPr>
          <p:cNvSpPr/>
          <p:nvPr userDrawn="1"/>
        </p:nvSpPr>
        <p:spPr>
          <a:xfrm>
            <a:off x="8899527" y="5000625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fld id="{DD7A5684-EDC1-4BA5-A61F-CC11A9D59518}" type="slidenum">
              <a:rPr lang="ru-RU" altLang="ru-RU" sz="60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8AE3362-4AE3-41B8-95C0-2F1DA5BC1F1A}"/>
              </a:ext>
            </a:extLst>
          </p:cNvPr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416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Нумерация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3" y="4981575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fld id="{6A93956F-647A-44B9-8163-DDB447652883}" type="slidenum">
              <a:rPr lang="ru-RU" altLang="ru-RU" sz="8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pPr algn="ctr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443704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948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орма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55076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0546">
              <a:defRPr/>
            </a:pPr>
            <a:fld id="{CF64C8AB-A359-4283-8B1E-EBE022F7DEE2}" type="slidenum">
              <a:rPr lang="ru-RU" altLang="ru-RU" sz="80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377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691272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F6AC95F-4B5F-4D05-896E-82E6C0F529BD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691272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691272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18E496E-50C6-4405-84D4-952C2D0941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 userDrawn="1"/>
        </p:nvSpPr>
        <p:spPr>
          <a:xfrm>
            <a:off x="628650" y="236538"/>
            <a:ext cx="8515350" cy="442912"/>
          </a:xfrm>
          <a:prstGeom prst="rect">
            <a:avLst/>
          </a:prstGeom>
        </p:spPr>
        <p:txBody>
          <a:bodyPr/>
          <a:lstStyle>
            <a:lvl1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Министерство национальной экономики</a:t>
            </a:r>
          </a:p>
          <a:p>
            <a:pPr algn="ctr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Республики Казахстан </a:t>
            </a:r>
          </a:p>
        </p:txBody>
      </p:sp>
      <p:pic>
        <p:nvPicPr>
          <p:cNvPr id="3078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236538"/>
            <a:ext cx="6175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175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48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0969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3" r:id="rId1"/>
    <p:sldLayoutId id="2147485194" r:id="rId2"/>
    <p:sldLayoutId id="2147485196" r:id="rId3"/>
    <p:sldLayoutId id="2147485197" r:id="rId4"/>
    <p:sldLayoutId id="2147485198" r:id="rId5"/>
    <p:sldLayoutId id="2147485199" r:id="rId6"/>
    <p:sldLayoutId id="2147485200" r:id="rId7"/>
    <p:sldLayoutId id="2147485201" r:id="rId8"/>
    <p:sldLayoutId id="2147485202" r:id="rId9"/>
    <p:sldLayoutId id="2147485214" r:id="rId10"/>
    <p:sldLayoutId id="2147485233" r:id="rId11"/>
    <p:sldLayoutId id="2147485234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376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6pPr>
      <a:lvl7pPr marL="68752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7pPr>
      <a:lvl8pPr marL="103128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8pPr>
      <a:lvl9pPr marL="137504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1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170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18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9068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23444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57820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92196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76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52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128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504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880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256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632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5008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9657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4" r:id="rId1"/>
    <p:sldLayoutId id="2147485205" r:id="rId2"/>
    <p:sldLayoutId id="2147485206" r:id="rId3"/>
    <p:sldLayoutId id="2147485207" r:id="rId4"/>
    <p:sldLayoutId id="2147485208" r:id="rId5"/>
    <p:sldLayoutId id="2147485209" r:id="rId6"/>
    <p:sldLayoutId id="2147485210" r:id="rId7"/>
    <p:sldLayoutId id="2147485211" r:id="rId8"/>
    <p:sldLayoutId id="2147485212" r:id="rId9"/>
    <p:sldLayoutId id="2147485213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376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6pPr>
      <a:lvl7pPr marL="68752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7pPr>
      <a:lvl8pPr marL="103128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8pPr>
      <a:lvl9pPr marL="137504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1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170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18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9068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23444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57820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92196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76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52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128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504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880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256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632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5008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834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6" r:id="rId1"/>
    <p:sldLayoutId id="2147485217" r:id="rId2"/>
    <p:sldLayoutId id="2147485218" r:id="rId3"/>
    <p:sldLayoutId id="2147485219" r:id="rId4"/>
    <p:sldLayoutId id="2147485220" r:id="rId5"/>
    <p:sldLayoutId id="214748522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746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3" r:id="rId1"/>
    <p:sldLayoutId id="2147485224" r:id="rId2"/>
    <p:sldLayoutId id="2147485225" r:id="rId3"/>
    <p:sldLayoutId id="2147485226" r:id="rId4"/>
    <p:sldLayoutId id="2147485227" r:id="rId5"/>
    <p:sldLayoutId id="2147485228" r:id="rId6"/>
    <p:sldLayoutId id="2147485229" r:id="rId7"/>
    <p:sldLayoutId id="2147485230" r:id="rId8"/>
    <p:sldLayoutId id="2147485231" r:id="rId9"/>
    <p:sldLayoutId id="2147485232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376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6pPr>
      <a:lvl7pPr marL="68752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7pPr>
      <a:lvl8pPr marL="103128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8pPr>
      <a:lvl9pPr marL="137504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1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170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18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9068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23444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57820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92196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76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52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128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504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880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256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632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5008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844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6" r:id="rId1"/>
    <p:sldLayoutId id="2147485237" r:id="rId2"/>
    <p:sldLayoutId id="2147485238" r:id="rId3"/>
    <p:sldLayoutId id="2147485239" r:id="rId4"/>
    <p:sldLayoutId id="2147485240" r:id="rId5"/>
    <p:sldLayoutId id="2147485241" r:id="rId6"/>
    <p:sldLayoutId id="2147485242" r:id="rId7"/>
    <p:sldLayoutId id="2147485243" r:id="rId8"/>
    <p:sldLayoutId id="2147485244" r:id="rId9"/>
    <p:sldLayoutId id="2147485245" r:id="rId10"/>
    <p:sldLayoutId id="2147485246" r:id="rId11"/>
    <p:sldLayoutId id="2147485247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376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6pPr>
      <a:lvl7pPr marL="68752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7pPr>
      <a:lvl8pPr marL="103128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8pPr>
      <a:lvl9pPr marL="137504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1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170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18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9068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23444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57820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92196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76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52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128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504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880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256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632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5008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slideLayout" Target="../slideLayouts/slideLayout25.xml"/><Relationship Id="rId4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12.png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11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10.png"/><Relationship Id="rId5" Type="http://schemas.openxmlformats.org/officeDocument/2006/relationships/tags" Target="../tags/tag11.xml"/><Relationship Id="rId10" Type="http://schemas.openxmlformats.org/officeDocument/2006/relationships/image" Target="../media/image9.png"/><Relationship Id="rId4" Type="http://schemas.openxmlformats.org/officeDocument/2006/relationships/tags" Target="../tags/tag10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3.sv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8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3BCC026-D41F-4484-AC63-1950436B9D32}"/>
              </a:ext>
            </a:extLst>
          </p:cNvPr>
          <p:cNvSpPr/>
          <p:nvPr/>
        </p:nvSpPr>
        <p:spPr>
          <a:xfrm>
            <a:off x="-3697" y="0"/>
            <a:ext cx="9147697" cy="363734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0" name="TextBox 4">
            <a:extLst>
              <a:ext uri="{FF2B5EF4-FFF2-40B4-BE49-F238E27FC236}">
                <a16:creationId xmlns:a16="http://schemas.microsoft.com/office/drawing/2014/main" id="{F2E35004-21C2-453D-93BC-139518D5F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320" y="3786860"/>
            <a:ext cx="73205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400" b="1" dirty="0">
                <a:latin typeface="Lato Heavy"/>
              </a:rPr>
              <a:t>Семей </a:t>
            </a:r>
            <a:r>
              <a:rPr lang="ru-RU" altLang="ru-RU" sz="2400" b="1" dirty="0" err="1">
                <a:latin typeface="Lato Heavy"/>
              </a:rPr>
              <a:t>қаласының азаматтық бюджеті</a:t>
            </a:r>
            <a:br>
              <a:rPr lang="ru-RU" altLang="ru-RU" sz="2400" b="1" dirty="0">
                <a:latin typeface="Lato Heavy"/>
              </a:rPr>
            </a:br>
            <a:r>
              <a:rPr lang="ru-RU" altLang="ru-RU" sz="2400" b="1" dirty="0">
                <a:latin typeface="Lato Heavy"/>
              </a:rPr>
              <a:t>2026-2028 </a:t>
            </a:r>
            <a:r>
              <a:rPr lang="ru-RU" altLang="ru-RU" sz="2400" b="1" dirty="0" err="1">
                <a:latin typeface="Lato Heavy"/>
              </a:rPr>
              <a:t>жж</a:t>
            </a:r>
            <a:r>
              <a:rPr lang="ru-RU" altLang="ru-RU" sz="2400" b="1" dirty="0">
                <a:latin typeface="Lato Heavy"/>
              </a:rPr>
              <a:t>.</a:t>
            </a:r>
          </a:p>
        </p:txBody>
      </p:sp>
      <p:pic>
        <p:nvPicPr>
          <p:cNvPr id="101" name="Picture 744" descr="ÐÐ°ÑÑÐ¸Ð½ÐºÐ¸ Ð¿Ð¾ Ð·Ð°Ð¿ÑÐ¾ÑÑ Ð³ÐµÑÐ± ÐºÐ°Ð·Ð°ÑÑÑÐ°Ð½Ð° png">
            <a:extLst>
              <a:ext uri="{FF2B5EF4-FFF2-40B4-BE49-F238E27FC236}">
                <a16:creationId xmlns:a16="http://schemas.microsoft.com/office/drawing/2014/main" id="{CB44B674-4B83-437E-9D27-4646BEA5E009}"/>
              </a:ext>
            </a:extLst>
          </p:cNvPr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5799" y="983710"/>
            <a:ext cx="1912400" cy="191521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id="{DA116948-7F2A-4BEB-90E2-3ED087441C93}"/>
              </a:ext>
            </a:extLst>
          </p:cNvPr>
          <p:cNvGrpSpPr/>
          <p:nvPr/>
        </p:nvGrpSpPr>
        <p:grpSpPr>
          <a:xfrm>
            <a:off x="5579300" y="1453156"/>
            <a:ext cx="3474376" cy="971552"/>
            <a:chOff x="6913248" y="5262784"/>
            <a:chExt cx="4914893" cy="1295402"/>
          </a:xfrm>
          <a:solidFill>
            <a:schemeClr val="bg1"/>
          </a:solidFill>
        </p:grpSpPr>
        <p:grpSp>
          <p:nvGrpSpPr>
            <p:cNvPr id="103" name="Группа 21">
              <a:extLst>
                <a:ext uri="{FF2B5EF4-FFF2-40B4-BE49-F238E27FC236}">
                  <a16:creationId xmlns:a16="http://schemas.microsoft.com/office/drawing/2014/main" id="{6DA6FBD2-1CFC-4016-81DA-F65FF52614FA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7499561" y="4676471"/>
              <a:ext cx="1295402" cy="2468028"/>
              <a:chOff x="464266" y="2731227"/>
              <a:chExt cx="970345" cy="1850028"/>
            </a:xfrm>
            <a:grpFill/>
          </p:grpSpPr>
          <p:sp>
            <p:nvSpPr>
              <p:cNvPr id="113" name="Graphic 1">
                <a:extLst>
                  <a:ext uri="{FF2B5EF4-FFF2-40B4-BE49-F238E27FC236}">
                    <a16:creationId xmlns:a16="http://schemas.microsoft.com/office/drawing/2014/main" id="{CF1CFA52-0940-4A9F-85CD-0C0933F335E2}"/>
                  </a:ext>
                </a:extLst>
              </p:cNvPr>
              <p:cNvSpPr/>
              <p:nvPr/>
            </p:nvSpPr>
            <p:spPr>
              <a:xfrm>
                <a:off x="464266" y="273122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4" name="Graphic 1">
                <a:extLst>
                  <a:ext uri="{FF2B5EF4-FFF2-40B4-BE49-F238E27FC236}">
                    <a16:creationId xmlns:a16="http://schemas.microsoft.com/office/drawing/2014/main" id="{68911975-B30B-4ABE-BFF8-BD381CE31403}"/>
                  </a:ext>
                </a:extLst>
              </p:cNvPr>
              <p:cNvSpPr/>
              <p:nvPr/>
            </p:nvSpPr>
            <p:spPr>
              <a:xfrm>
                <a:off x="949438" y="273122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5" name="Graphic 1">
                <a:extLst>
                  <a:ext uri="{FF2B5EF4-FFF2-40B4-BE49-F238E27FC236}">
                    <a16:creationId xmlns:a16="http://schemas.microsoft.com/office/drawing/2014/main" id="{66BB04E9-6DFD-4E4A-BF02-9BBA66AE98DE}"/>
                  </a:ext>
                </a:extLst>
              </p:cNvPr>
              <p:cNvSpPr/>
              <p:nvPr/>
            </p:nvSpPr>
            <p:spPr>
              <a:xfrm>
                <a:off x="464266" y="318976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6" name="Graphic 1">
                <a:extLst>
                  <a:ext uri="{FF2B5EF4-FFF2-40B4-BE49-F238E27FC236}">
                    <a16:creationId xmlns:a16="http://schemas.microsoft.com/office/drawing/2014/main" id="{454A54D9-C5E7-40C9-97DD-11B04BC28CA9}"/>
                  </a:ext>
                </a:extLst>
              </p:cNvPr>
              <p:cNvSpPr/>
              <p:nvPr/>
            </p:nvSpPr>
            <p:spPr>
              <a:xfrm>
                <a:off x="949439" y="318976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7" name="Graphic 1">
                <a:extLst>
                  <a:ext uri="{FF2B5EF4-FFF2-40B4-BE49-F238E27FC236}">
                    <a16:creationId xmlns:a16="http://schemas.microsoft.com/office/drawing/2014/main" id="{DDBF040B-545E-4188-B9A1-1AB981819D88}"/>
                  </a:ext>
                </a:extLst>
              </p:cNvPr>
              <p:cNvSpPr/>
              <p:nvPr/>
            </p:nvSpPr>
            <p:spPr>
              <a:xfrm>
                <a:off x="464266" y="3648308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8" name="Graphic 1">
                <a:extLst>
                  <a:ext uri="{FF2B5EF4-FFF2-40B4-BE49-F238E27FC236}">
                    <a16:creationId xmlns:a16="http://schemas.microsoft.com/office/drawing/2014/main" id="{A4E9466B-BF7F-478D-9CC8-E0F336B6F944}"/>
                  </a:ext>
                </a:extLst>
              </p:cNvPr>
              <p:cNvSpPr/>
              <p:nvPr/>
            </p:nvSpPr>
            <p:spPr>
              <a:xfrm>
                <a:off x="949437" y="3648309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9" name="Graphic 1">
                <a:extLst>
                  <a:ext uri="{FF2B5EF4-FFF2-40B4-BE49-F238E27FC236}">
                    <a16:creationId xmlns:a16="http://schemas.microsoft.com/office/drawing/2014/main" id="{53E52294-153A-4FBD-9112-25104E58F069}"/>
                  </a:ext>
                </a:extLst>
              </p:cNvPr>
              <p:cNvSpPr/>
              <p:nvPr/>
            </p:nvSpPr>
            <p:spPr>
              <a:xfrm>
                <a:off x="464266" y="410684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20" name="Graphic 1">
                <a:extLst>
                  <a:ext uri="{FF2B5EF4-FFF2-40B4-BE49-F238E27FC236}">
                    <a16:creationId xmlns:a16="http://schemas.microsoft.com/office/drawing/2014/main" id="{E8EC8002-92ED-416F-83AA-733AF51BD569}"/>
                  </a:ext>
                </a:extLst>
              </p:cNvPr>
              <p:cNvSpPr/>
              <p:nvPr/>
            </p:nvSpPr>
            <p:spPr>
              <a:xfrm>
                <a:off x="949437" y="4106846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</p:grpSp>
        <p:grpSp>
          <p:nvGrpSpPr>
            <p:cNvPr id="104" name="Группа 21">
              <a:extLst>
                <a:ext uri="{FF2B5EF4-FFF2-40B4-BE49-F238E27FC236}">
                  <a16:creationId xmlns:a16="http://schemas.microsoft.com/office/drawing/2014/main" id="{A59F9D55-0203-4818-8036-960239665DB4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9946426" y="4676471"/>
              <a:ext cx="1295400" cy="2468030"/>
              <a:chOff x="464266" y="2731226"/>
              <a:chExt cx="970344" cy="1850029"/>
            </a:xfrm>
            <a:grpFill/>
          </p:grpSpPr>
          <p:sp>
            <p:nvSpPr>
              <p:cNvPr id="105" name="Graphic 1">
                <a:extLst>
                  <a:ext uri="{FF2B5EF4-FFF2-40B4-BE49-F238E27FC236}">
                    <a16:creationId xmlns:a16="http://schemas.microsoft.com/office/drawing/2014/main" id="{B32ED6C2-7ED8-4E58-9BFA-9575357E01DE}"/>
                  </a:ext>
                </a:extLst>
              </p:cNvPr>
              <p:cNvSpPr/>
              <p:nvPr/>
            </p:nvSpPr>
            <p:spPr>
              <a:xfrm>
                <a:off x="464266" y="2731226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06" name="Graphic 1">
                <a:extLst>
                  <a:ext uri="{FF2B5EF4-FFF2-40B4-BE49-F238E27FC236}">
                    <a16:creationId xmlns:a16="http://schemas.microsoft.com/office/drawing/2014/main" id="{AD862E38-73BA-41AD-B197-95363DEBD330}"/>
                  </a:ext>
                </a:extLst>
              </p:cNvPr>
              <p:cNvSpPr/>
              <p:nvPr/>
            </p:nvSpPr>
            <p:spPr>
              <a:xfrm>
                <a:off x="949438" y="2731227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07" name="Graphic 1">
                <a:extLst>
                  <a:ext uri="{FF2B5EF4-FFF2-40B4-BE49-F238E27FC236}">
                    <a16:creationId xmlns:a16="http://schemas.microsoft.com/office/drawing/2014/main" id="{CD43CABA-B572-4768-8B21-E9DA8A386897}"/>
                  </a:ext>
                </a:extLst>
              </p:cNvPr>
              <p:cNvSpPr/>
              <p:nvPr/>
            </p:nvSpPr>
            <p:spPr>
              <a:xfrm>
                <a:off x="464266" y="3189766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08" name="Graphic 1">
                <a:extLst>
                  <a:ext uri="{FF2B5EF4-FFF2-40B4-BE49-F238E27FC236}">
                    <a16:creationId xmlns:a16="http://schemas.microsoft.com/office/drawing/2014/main" id="{DFCCFB9E-796D-45C8-9D4B-7214B5E86446}"/>
                  </a:ext>
                </a:extLst>
              </p:cNvPr>
              <p:cNvSpPr/>
              <p:nvPr/>
            </p:nvSpPr>
            <p:spPr>
              <a:xfrm>
                <a:off x="949438" y="318976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09" name="Graphic 1">
                <a:extLst>
                  <a:ext uri="{FF2B5EF4-FFF2-40B4-BE49-F238E27FC236}">
                    <a16:creationId xmlns:a16="http://schemas.microsoft.com/office/drawing/2014/main" id="{17114EF9-A875-4D96-A350-F8A76F601F60}"/>
                  </a:ext>
                </a:extLst>
              </p:cNvPr>
              <p:cNvSpPr/>
              <p:nvPr/>
            </p:nvSpPr>
            <p:spPr>
              <a:xfrm>
                <a:off x="464266" y="3648309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0" name="Graphic 1">
                <a:extLst>
                  <a:ext uri="{FF2B5EF4-FFF2-40B4-BE49-F238E27FC236}">
                    <a16:creationId xmlns:a16="http://schemas.microsoft.com/office/drawing/2014/main" id="{337B3D36-A053-47D4-8BD6-5838F3A8B17E}"/>
                  </a:ext>
                </a:extLst>
              </p:cNvPr>
              <p:cNvSpPr/>
              <p:nvPr/>
            </p:nvSpPr>
            <p:spPr>
              <a:xfrm>
                <a:off x="949438" y="3648309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1" name="Graphic 1">
                <a:extLst>
                  <a:ext uri="{FF2B5EF4-FFF2-40B4-BE49-F238E27FC236}">
                    <a16:creationId xmlns:a16="http://schemas.microsoft.com/office/drawing/2014/main" id="{AAF7F6D4-6267-4CC6-9CDA-14B19BF9B8C3}"/>
                  </a:ext>
                </a:extLst>
              </p:cNvPr>
              <p:cNvSpPr/>
              <p:nvPr/>
            </p:nvSpPr>
            <p:spPr>
              <a:xfrm>
                <a:off x="464266" y="410684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2" name="Graphic 1">
                <a:extLst>
                  <a:ext uri="{FF2B5EF4-FFF2-40B4-BE49-F238E27FC236}">
                    <a16:creationId xmlns:a16="http://schemas.microsoft.com/office/drawing/2014/main" id="{5EE65ED5-A044-480B-9C94-A45F400316EF}"/>
                  </a:ext>
                </a:extLst>
              </p:cNvPr>
              <p:cNvSpPr/>
              <p:nvPr/>
            </p:nvSpPr>
            <p:spPr>
              <a:xfrm>
                <a:off x="949437" y="4106846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</p:grpSp>
      </p:grpSp>
      <p:grpSp>
        <p:nvGrpSpPr>
          <p:cNvPr id="140" name="Группа 139">
            <a:extLst>
              <a:ext uri="{FF2B5EF4-FFF2-40B4-BE49-F238E27FC236}">
                <a16:creationId xmlns:a16="http://schemas.microsoft.com/office/drawing/2014/main" id="{FB7E02FC-7317-4ED5-A659-C5FCCDECC0B2}"/>
              </a:ext>
            </a:extLst>
          </p:cNvPr>
          <p:cNvGrpSpPr/>
          <p:nvPr/>
        </p:nvGrpSpPr>
        <p:grpSpPr>
          <a:xfrm>
            <a:off x="92848" y="1453156"/>
            <a:ext cx="3474376" cy="971552"/>
            <a:chOff x="6913248" y="5262784"/>
            <a:chExt cx="4914893" cy="1295402"/>
          </a:xfrm>
          <a:solidFill>
            <a:schemeClr val="bg1"/>
          </a:solidFill>
        </p:grpSpPr>
        <p:grpSp>
          <p:nvGrpSpPr>
            <p:cNvPr id="141" name="Группа 21">
              <a:extLst>
                <a:ext uri="{FF2B5EF4-FFF2-40B4-BE49-F238E27FC236}">
                  <a16:creationId xmlns:a16="http://schemas.microsoft.com/office/drawing/2014/main" id="{FB78115B-C6A5-41E0-932C-34DB86D9E816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7499561" y="4676471"/>
              <a:ext cx="1295402" cy="2468028"/>
              <a:chOff x="464266" y="2731227"/>
              <a:chExt cx="970345" cy="1850028"/>
            </a:xfrm>
            <a:grpFill/>
          </p:grpSpPr>
          <p:sp>
            <p:nvSpPr>
              <p:cNvPr id="151" name="Graphic 1">
                <a:extLst>
                  <a:ext uri="{FF2B5EF4-FFF2-40B4-BE49-F238E27FC236}">
                    <a16:creationId xmlns:a16="http://schemas.microsoft.com/office/drawing/2014/main" id="{E90D109E-C172-40AE-BFF7-646FF506EE35}"/>
                  </a:ext>
                </a:extLst>
              </p:cNvPr>
              <p:cNvSpPr/>
              <p:nvPr/>
            </p:nvSpPr>
            <p:spPr>
              <a:xfrm>
                <a:off x="464266" y="273122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2" name="Graphic 1">
                <a:extLst>
                  <a:ext uri="{FF2B5EF4-FFF2-40B4-BE49-F238E27FC236}">
                    <a16:creationId xmlns:a16="http://schemas.microsoft.com/office/drawing/2014/main" id="{AFE94FE4-BB04-491E-8783-4E416C2D1168}"/>
                  </a:ext>
                </a:extLst>
              </p:cNvPr>
              <p:cNvSpPr/>
              <p:nvPr/>
            </p:nvSpPr>
            <p:spPr>
              <a:xfrm>
                <a:off x="949438" y="273122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3" name="Graphic 1">
                <a:extLst>
                  <a:ext uri="{FF2B5EF4-FFF2-40B4-BE49-F238E27FC236}">
                    <a16:creationId xmlns:a16="http://schemas.microsoft.com/office/drawing/2014/main" id="{4D7FE1F4-DA79-4BEA-B68D-8ED6A3859731}"/>
                  </a:ext>
                </a:extLst>
              </p:cNvPr>
              <p:cNvSpPr/>
              <p:nvPr/>
            </p:nvSpPr>
            <p:spPr>
              <a:xfrm>
                <a:off x="464266" y="318976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4" name="Graphic 1">
                <a:extLst>
                  <a:ext uri="{FF2B5EF4-FFF2-40B4-BE49-F238E27FC236}">
                    <a16:creationId xmlns:a16="http://schemas.microsoft.com/office/drawing/2014/main" id="{810D097D-B676-4253-A13E-CF1825774DEC}"/>
                  </a:ext>
                </a:extLst>
              </p:cNvPr>
              <p:cNvSpPr/>
              <p:nvPr/>
            </p:nvSpPr>
            <p:spPr>
              <a:xfrm>
                <a:off x="949439" y="318976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5" name="Graphic 1">
                <a:extLst>
                  <a:ext uri="{FF2B5EF4-FFF2-40B4-BE49-F238E27FC236}">
                    <a16:creationId xmlns:a16="http://schemas.microsoft.com/office/drawing/2014/main" id="{2DC0A96A-72C3-4514-A708-EF2CE4C2B294}"/>
                  </a:ext>
                </a:extLst>
              </p:cNvPr>
              <p:cNvSpPr/>
              <p:nvPr/>
            </p:nvSpPr>
            <p:spPr>
              <a:xfrm>
                <a:off x="464266" y="3648308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6" name="Graphic 1">
                <a:extLst>
                  <a:ext uri="{FF2B5EF4-FFF2-40B4-BE49-F238E27FC236}">
                    <a16:creationId xmlns:a16="http://schemas.microsoft.com/office/drawing/2014/main" id="{9D10D7EB-ACCA-48A7-B81A-2B0BABD30BA3}"/>
                  </a:ext>
                </a:extLst>
              </p:cNvPr>
              <p:cNvSpPr/>
              <p:nvPr/>
            </p:nvSpPr>
            <p:spPr>
              <a:xfrm>
                <a:off x="949437" y="3648309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7" name="Graphic 1">
                <a:extLst>
                  <a:ext uri="{FF2B5EF4-FFF2-40B4-BE49-F238E27FC236}">
                    <a16:creationId xmlns:a16="http://schemas.microsoft.com/office/drawing/2014/main" id="{050CC6E2-C821-44D1-A725-CE9080AE55F2}"/>
                  </a:ext>
                </a:extLst>
              </p:cNvPr>
              <p:cNvSpPr/>
              <p:nvPr/>
            </p:nvSpPr>
            <p:spPr>
              <a:xfrm>
                <a:off x="464266" y="410684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8" name="Graphic 1">
                <a:extLst>
                  <a:ext uri="{FF2B5EF4-FFF2-40B4-BE49-F238E27FC236}">
                    <a16:creationId xmlns:a16="http://schemas.microsoft.com/office/drawing/2014/main" id="{44A1BAB2-8262-4B57-A6CD-7D1E72A204E6}"/>
                  </a:ext>
                </a:extLst>
              </p:cNvPr>
              <p:cNvSpPr/>
              <p:nvPr/>
            </p:nvSpPr>
            <p:spPr>
              <a:xfrm>
                <a:off x="949437" y="4106846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</p:grpSp>
        <p:grpSp>
          <p:nvGrpSpPr>
            <p:cNvPr id="142" name="Группа 21">
              <a:extLst>
                <a:ext uri="{FF2B5EF4-FFF2-40B4-BE49-F238E27FC236}">
                  <a16:creationId xmlns:a16="http://schemas.microsoft.com/office/drawing/2014/main" id="{6014815E-13DD-442D-9A34-1CADCC0BFB59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9946426" y="4676471"/>
              <a:ext cx="1295400" cy="2468030"/>
              <a:chOff x="464266" y="2731226"/>
              <a:chExt cx="970344" cy="1850029"/>
            </a:xfrm>
            <a:grpFill/>
          </p:grpSpPr>
          <p:sp>
            <p:nvSpPr>
              <p:cNvPr id="143" name="Graphic 1">
                <a:extLst>
                  <a:ext uri="{FF2B5EF4-FFF2-40B4-BE49-F238E27FC236}">
                    <a16:creationId xmlns:a16="http://schemas.microsoft.com/office/drawing/2014/main" id="{3F8691C7-A1B8-4561-B2AA-91A455FED2FF}"/>
                  </a:ext>
                </a:extLst>
              </p:cNvPr>
              <p:cNvSpPr/>
              <p:nvPr/>
            </p:nvSpPr>
            <p:spPr>
              <a:xfrm>
                <a:off x="464266" y="2731226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44" name="Graphic 1">
                <a:extLst>
                  <a:ext uri="{FF2B5EF4-FFF2-40B4-BE49-F238E27FC236}">
                    <a16:creationId xmlns:a16="http://schemas.microsoft.com/office/drawing/2014/main" id="{33D2E5A2-5B39-4AF1-B9B9-14F35386A78B}"/>
                  </a:ext>
                </a:extLst>
              </p:cNvPr>
              <p:cNvSpPr/>
              <p:nvPr/>
            </p:nvSpPr>
            <p:spPr>
              <a:xfrm>
                <a:off x="949438" y="2731227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45" name="Graphic 1">
                <a:extLst>
                  <a:ext uri="{FF2B5EF4-FFF2-40B4-BE49-F238E27FC236}">
                    <a16:creationId xmlns:a16="http://schemas.microsoft.com/office/drawing/2014/main" id="{06A9DB0F-BBE4-4D4C-ADC7-43759C2A8AF4}"/>
                  </a:ext>
                </a:extLst>
              </p:cNvPr>
              <p:cNvSpPr/>
              <p:nvPr/>
            </p:nvSpPr>
            <p:spPr>
              <a:xfrm>
                <a:off x="464266" y="3189766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46" name="Graphic 1">
                <a:extLst>
                  <a:ext uri="{FF2B5EF4-FFF2-40B4-BE49-F238E27FC236}">
                    <a16:creationId xmlns:a16="http://schemas.microsoft.com/office/drawing/2014/main" id="{60FD6759-4FBC-4433-819D-584856C22B99}"/>
                  </a:ext>
                </a:extLst>
              </p:cNvPr>
              <p:cNvSpPr/>
              <p:nvPr/>
            </p:nvSpPr>
            <p:spPr>
              <a:xfrm>
                <a:off x="949438" y="318976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47" name="Graphic 1">
                <a:extLst>
                  <a:ext uri="{FF2B5EF4-FFF2-40B4-BE49-F238E27FC236}">
                    <a16:creationId xmlns:a16="http://schemas.microsoft.com/office/drawing/2014/main" id="{F44172F0-E8A3-40B5-85FD-6C52A49A326B}"/>
                  </a:ext>
                </a:extLst>
              </p:cNvPr>
              <p:cNvSpPr/>
              <p:nvPr/>
            </p:nvSpPr>
            <p:spPr>
              <a:xfrm>
                <a:off x="464266" y="3648309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48" name="Graphic 1">
                <a:extLst>
                  <a:ext uri="{FF2B5EF4-FFF2-40B4-BE49-F238E27FC236}">
                    <a16:creationId xmlns:a16="http://schemas.microsoft.com/office/drawing/2014/main" id="{D4735F7C-4CA0-4BEE-B329-B8CA1799A416}"/>
                  </a:ext>
                </a:extLst>
              </p:cNvPr>
              <p:cNvSpPr/>
              <p:nvPr/>
            </p:nvSpPr>
            <p:spPr>
              <a:xfrm>
                <a:off x="949438" y="3648309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49" name="Graphic 1">
                <a:extLst>
                  <a:ext uri="{FF2B5EF4-FFF2-40B4-BE49-F238E27FC236}">
                    <a16:creationId xmlns:a16="http://schemas.microsoft.com/office/drawing/2014/main" id="{31A71428-443D-462F-98F8-A3E2FA43706A}"/>
                  </a:ext>
                </a:extLst>
              </p:cNvPr>
              <p:cNvSpPr/>
              <p:nvPr/>
            </p:nvSpPr>
            <p:spPr>
              <a:xfrm>
                <a:off x="464266" y="410684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0" name="Graphic 1">
                <a:extLst>
                  <a:ext uri="{FF2B5EF4-FFF2-40B4-BE49-F238E27FC236}">
                    <a16:creationId xmlns:a16="http://schemas.microsoft.com/office/drawing/2014/main" id="{DFF7CE6A-1D77-4201-B276-98D34E81D1CD}"/>
                  </a:ext>
                </a:extLst>
              </p:cNvPr>
              <p:cNvSpPr/>
              <p:nvPr/>
            </p:nvSpPr>
            <p:spPr>
              <a:xfrm>
                <a:off x="949437" y="4106846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</p:grpSp>
      </p:grpSp>
      <p:sp>
        <p:nvSpPr>
          <p:cNvPr id="159" name="TextBox 7">
            <a:extLst>
              <a:ext uri="{FF2B5EF4-FFF2-40B4-BE49-F238E27FC236}">
                <a16:creationId xmlns:a16="http://schemas.microsoft.com/office/drawing/2014/main" id="{946BD61A-E0B8-41B3-957A-A39B81ABD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016" y="4723140"/>
            <a:ext cx="279796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050" b="1" dirty="0">
                <a:latin typeface="Lato Heavy"/>
              </a:rPr>
              <a:t>Семей </a:t>
            </a:r>
            <a:r>
              <a:rPr lang="ru-RU" altLang="ru-RU" sz="1050" b="1" dirty="0" err="1">
                <a:latin typeface="Lato Heavy"/>
              </a:rPr>
              <a:t>қаласы  </a:t>
            </a:r>
            <a:r>
              <a:rPr lang="ru-RU" altLang="ru-RU" sz="1050" b="1" dirty="0">
                <a:latin typeface="Lato Heavy"/>
              </a:rPr>
              <a:t>2026 ж.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CAE5FE0-3045-466B-80BC-B7BC6F20E385}"/>
              </a:ext>
            </a:extLst>
          </p:cNvPr>
          <p:cNvSpPr txBox="1"/>
          <p:nvPr/>
        </p:nvSpPr>
        <p:spPr>
          <a:xfrm>
            <a:off x="2018620" y="126413"/>
            <a:ext cx="59615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1800" b="1" dirty="0">
                <a:solidFill>
                  <a:schemeClr val="bg1"/>
                </a:solidFill>
                <a:latin typeface="Lato Heavy"/>
              </a:rPr>
              <a:t>Семей </a:t>
            </a:r>
            <a:r>
              <a:rPr lang="kk-KZ" altLang="ru-RU" sz="1800" b="1" dirty="0">
                <a:solidFill>
                  <a:schemeClr val="bg1"/>
                </a:solidFill>
                <a:latin typeface="Lato Heavy"/>
              </a:rPr>
              <a:t>қаласының экономика және қаржы бөлімі</a:t>
            </a:r>
            <a:endParaRPr lang="ru-RU" altLang="ru-RU" sz="1800" b="1" dirty="0">
              <a:solidFill>
                <a:schemeClr val="bg1"/>
              </a:solidFill>
              <a:latin typeface="Lato Heavy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926534" y="238708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>
                <a:latin typeface="Lato Heavy"/>
              </a:rPr>
              <a:t> 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: Rounded Corners 2">
            <a:extLst>
              <a:ext uri="{FF2B5EF4-FFF2-40B4-BE49-F238E27FC236}">
                <a16:creationId xmlns:a16="http://schemas.microsoft.com/office/drawing/2014/main" id="{3F0E7267-5F6D-4C19-8A62-723265BE0EDF}"/>
              </a:ext>
            </a:extLst>
          </p:cNvPr>
          <p:cNvSpPr/>
          <p:nvPr/>
        </p:nvSpPr>
        <p:spPr bwMode="auto">
          <a:xfrm>
            <a:off x="1511883" y="3604701"/>
            <a:ext cx="3485300" cy="49120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0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70" name="Arrow: Pentagon 33">
            <a:extLst>
              <a:ext uri="{FF2B5EF4-FFF2-40B4-BE49-F238E27FC236}">
                <a16:creationId xmlns:a16="http://schemas.microsoft.com/office/drawing/2014/main" id="{76A2DEBA-CFCE-482D-81F2-EFC96C9D1F4B}"/>
              </a:ext>
            </a:extLst>
          </p:cNvPr>
          <p:cNvSpPr/>
          <p:nvPr/>
        </p:nvSpPr>
        <p:spPr bwMode="auto">
          <a:xfrm rot="5400000">
            <a:off x="1599560" y="3612623"/>
            <a:ext cx="521434" cy="520712"/>
          </a:xfrm>
          <a:prstGeom prst="homePlate">
            <a:avLst>
              <a:gd name="adj" fmla="val 24304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71" name="Oval 34">
            <a:extLst>
              <a:ext uri="{FF2B5EF4-FFF2-40B4-BE49-F238E27FC236}">
                <a16:creationId xmlns:a16="http://schemas.microsoft.com/office/drawing/2014/main" id="{42E9081C-CF06-44BE-B796-B774D5C38BC5}"/>
              </a:ext>
            </a:extLst>
          </p:cNvPr>
          <p:cNvSpPr/>
          <p:nvPr/>
        </p:nvSpPr>
        <p:spPr bwMode="auto">
          <a:xfrm>
            <a:off x="1651506" y="3654246"/>
            <a:ext cx="420621" cy="420028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65" name="Rectangle: Rounded Corners 2">
            <a:extLst>
              <a:ext uri="{FF2B5EF4-FFF2-40B4-BE49-F238E27FC236}">
                <a16:creationId xmlns:a16="http://schemas.microsoft.com/office/drawing/2014/main" id="{3F0E7267-5F6D-4C19-8A62-723265BE0EDF}"/>
              </a:ext>
            </a:extLst>
          </p:cNvPr>
          <p:cNvSpPr/>
          <p:nvPr/>
        </p:nvSpPr>
        <p:spPr bwMode="auto">
          <a:xfrm>
            <a:off x="1511883" y="3015253"/>
            <a:ext cx="3485300" cy="51387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0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66" name="Arrow: Pentagon 33">
            <a:extLst>
              <a:ext uri="{FF2B5EF4-FFF2-40B4-BE49-F238E27FC236}">
                <a16:creationId xmlns:a16="http://schemas.microsoft.com/office/drawing/2014/main" id="{76A2DEBA-CFCE-482D-81F2-EFC96C9D1F4B}"/>
              </a:ext>
            </a:extLst>
          </p:cNvPr>
          <p:cNvSpPr/>
          <p:nvPr/>
        </p:nvSpPr>
        <p:spPr bwMode="auto">
          <a:xfrm rot="5400000">
            <a:off x="1599559" y="3030729"/>
            <a:ext cx="521435" cy="520712"/>
          </a:xfrm>
          <a:prstGeom prst="homePlate">
            <a:avLst>
              <a:gd name="adj" fmla="val 24304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67" name="Oval 34">
            <a:extLst>
              <a:ext uri="{FF2B5EF4-FFF2-40B4-BE49-F238E27FC236}">
                <a16:creationId xmlns:a16="http://schemas.microsoft.com/office/drawing/2014/main" id="{42E9081C-CF06-44BE-B796-B774D5C38BC5}"/>
              </a:ext>
            </a:extLst>
          </p:cNvPr>
          <p:cNvSpPr/>
          <p:nvPr/>
        </p:nvSpPr>
        <p:spPr bwMode="auto">
          <a:xfrm>
            <a:off x="1651506" y="3065368"/>
            <a:ext cx="420621" cy="420028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pic>
        <p:nvPicPr>
          <p:cNvPr id="63" name="Picture 2">
            <a:extLst>
              <a:ext uri="{FF2B5EF4-FFF2-40B4-BE49-F238E27FC236}">
                <a16:creationId xmlns:a16="http://schemas.microsoft.com/office/drawing/2014/main" id="{BFEABFFC-85EE-41DF-A56C-F722576A6E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786" y="3119773"/>
            <a:ext cx="281399" cy="281399"/>
          </a:xfrm>
          <a:prstGeom prst="rect">
            <a:avLst/>
          </a:prstGeom>
        </p:spPr>
      </p:pic>
      <p:sp>
        <p:nvSpPr>
          <p:cNvPr id="6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5880" y="320993"/>
            <a:ext cx="34732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2000" b="1" dirty="0" err="1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Құрметті</a:t>
            </a:r>
            <a:r>
              <a:rPr lang="ru-RU" altLang="ru-RU" sz="2000" b="1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сайтқа</a:t>
            </a:r>
            <a:r>
              <a:rPr lang="ru-RU" altLang="ru-RU" sz="2000" b="1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келушілер</a:t>
            </a:r>
            <a:r>
              <a:rPr lang="ru-RU" altLang="ru-RU" sz="2000" b="1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!</a:t>
            </a:r>
          </a:p>
        </p:txBody>
      </p:sp>
      <p:sp>
        <p:nvSpPr>
          <p:cNvPr id="7" name="Rectangle 286">
            <a:extLst>
              <a:ext uri="{FF2B5EF4-FFF2-40B4-BE49-F238E27FC236}">
                <a16:creationId xmlns:a16="http://schemas.microsoft.com/office/drawing/2014/main" id="{AA7CC531-99C3-41B4-AA5B-9C7A412BF181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600200" y="817692"/>
            <a:ext cx="7391400" cy="1055721"/>
          </a:xfrm>
          <a:prstGeom prst="roundRect">
            <a:avLst>
              <a:gd name="adj" fmla="val 0"/>
            </a:avLst>
          </a:prstGeom>
          <a:pattFill prst="ltDnDiag">
            <a:fgClr>
              <a:srgbClr val="C2E3FF"/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8" name="Rectangle 117">
            <a:extLst>
              <a:ext uri="{FF2B5EF4-FFF2-40B4-BE49-F238E27FC236}">
                <a16:creationId xmlns:a16="http://schemas.microsoft.com/office/drawing/2014/main" id="{90E8C521-FFDC-468B-92E4-52E04DA00CF2}"/>
              </a:ext>
            </a:extLst>
          </p:cNvPr>
          <p:cNvSpPr>
            <a:spLocks/>
          </p:cNvSpPr>
          <p:nvPr/>
        </p:nvSpPr>
        <p:spPr bwMode="gray">
          <a:xfrm>
            <a:off x="1600201" y="4685355"/>
            <a:ext cx="7391400" cy="52900"/>
          </a:xfrm>
          <a:prstGeom prst="rect">
            <a:avLst/>
          </a:prstGeom>
          <a:solidFill>
            <a:srgbClr val="0070CE"/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9" name="Rectangle 119">
            <a:extLst>
              <a:ext uri="{FF2B5EF4-FFF2-40B4-BE49-F238E27FC236}">
                <a16:creationId xmlns:a16="http://schemas.microsoft.com/office/drawing/2014/main" id="{74C1F32C-7832-426A-830F-732B5B14D33F}"/>
              </a:ext>
            </a:extLst>
          </p:cNvPr>
          <p:cNvSpPr>
            <a:spLocks/>
          </p:cNvSpPr>
          <p:nvPr/>
        </p:nvSpPr>
        <p:spPr bwMode="gray">
          <a:xfrm>
            <a:off x="1600201" y="817691"/>
            <a:ext cx="7391400" cy="45719"/>
          </a:xfrm>
          <a:prstGeom prst="rect">
            <a:avLst/>
          </a:prstGeom>
          <a:solidFill>
            <a:srgbClr val="0070CE"/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3A3F4B-A545-43DC-9CAA-699A6ABC2483}"/>
              </a:ext>
            </a:extLst>
          </p:cNvPr>
          <p:cNvSpPr txBox="1"/>
          <p:nvPr/>
        </p:nvSpPr>
        <p:spPr>
          <a:xfrm>
            <a:off x="1600199" y="855951"/>
            <a:ext cx="73914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Сіздердің назарларыңызға </a:t>
            </a:r>
            <a:r>
              <a:rPr lang="ru-RU" altLang="ru-RU" sz="14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Семей </a:t>
            </a:r>
            <a:r>
              <a:rPr lang="ru-RU" altLang="ru-RU" sz="14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қаласының </a:t>
            </a:r>
            <a:r>
              <a:rPr lang="ru-RU" altLang="ru-RU" sz="14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2026-2028 </a:t>
            </a:r>
            <a:r>
              <a:rPr lang="ru-RU" altLang="ru-RU" sz="14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жылдарға арналған азаматтық бюджетін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ұсынамыз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,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онда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қала бюджетінің негізгі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көрсеткіштері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, оны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қалыптастыру параметрлері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және 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бюджет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қаражатын жұмсау бағыттары туралы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ақпарат қамтылған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3" name="Rectangle 119">
            <a:extLst>
              <a:ext uri="{FF2B5EF4-FFF2-40B4-BE49-F238E27FC236}">
                <a16:creationId xmlns:a16="http://schemas.microsoft.com/office/drawing/2014/main" id="{74C1F32C-7832-426A-830F-732B5B14D33F}"/>
              </a:ext>
            </a:extLst>
          </p:cNvPr>
          <p:cNvSpPr>
            <a:spLocks/>
          </p:cNvSpPr>
          <p:nvPr/>
        </p:nvSpPr>
        <p:spPr bwMode="gray">
          <a:xfrm>
            <a:off x="1604498" y="1850252"/>
            <a:ext cx="7391400" cy="45719"/>
          </a:xfrm>
          <a:prstGeom prst="rect">
            <a:avLst/>
          </a:prstGeom>
          <a:solidFill>
            <a:srgbClr val="0070CE"/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48" name="Rectangle: Rounded Corners 2">
            <a:extLst>
              <a:ext uri="{FF2B5EF4-FFF2-40B4-BE49-F238E27FC236}">
                <a16:creationId xmlns:a16="http://schemas.microsoft.com/office/drawing/2014/main" id="{3F0E7267-5F6D-4C19-8A62-723265BE0EDF}"/>
              </a:ext>
            </a:extLst>
          </p:cNvPr>
          <p:cNvSpPr/>
          <p:nvPr/>
        </p:nvSpPr>
        <p:spPr bwMode="auto">
          <a:xfrm>
            <a:off x="1511883" y="2403135"/>
            <a:ext cx="3485300" cy="52899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0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49" name="Arrow: Pentagon 33">
            <a:extLst>
              <a:ext uri="{FF2B5EF4-FFF2-40B4-BE49-F238E27FC236}">
                <a16:creationId xmlns:a16="http://schemas.microsoft.com/office/drawing/2014/main" id="{76A2DEBA-CFCE-482D-81F2-EFC96C9D1F4B}"/>
              </a:ext>
            </a:extLst>
          </p:cNvPr>
          <p:cNvSpPr/>
          <p:nvPr/>
        </p:nvSpPr>
        <p:spPr bwMode="auto">
          <a:xfrm rot="5400000">
            <a:off x="1580667" y="2422388"/>
            <a:ext cx="544106" cy="520712"/>
          </a:xfrm>
          <a:prstGeom prst="homePlate">
            <a:avLst>
              <a:gd name="adj" fmla="val 24304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50" name="Oval 34">
            <a:extLst>
              <a:ext uri="{FF2B5EF4-FFF2-40B4-BE49-F238E27FC236}">
                <a16:creationId xmlns:a16="http://schemas.microsoft.com/office/drawing/2014/main" id="{42E9081C-CF06-44BE-B796-B774D5C38BC5}"/>
              </a:ext>
            </a:extLst>
          </p:cNvPr>
          <p:cNvSpPr/>
          <p:nvPr/>
        </p:nvSpPr>
        <p:spPr bwMode="auto">
          <a:xfrm>
            <a:off x="1651506" y="2461173"/>
            <a:ext cx="420621" cy="425609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pic>
        <p:nvPicPr>
          <p:cNvPr id="61" name="Picture 4" descr="C:\Users\1\Downloads\hiring.png">
            <a:extLst>
              <a:ext uri="{FF2B5EF4-FFF2-40B4-BE49-F238E27FC236}">
                <a16:creationId xmlns:a16="http://schemas.microsoft.com/office/drawing/2014/main" id="{3C73DF84-BACF-43C1-8779-618AEE4B0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558" y="3715735"/>
            <a:ext cx="284231" cy="2842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7">
            <a:extLst>
              <a:ext uri="{FF2B5EF4-FFF2-40B4-BE49-F238E27FC236}">
                <a16:creationId xmlns:a16="http://schemas.microsoft.com/office/drawing/2014/main" id="{D1C2A0E9-E140-4371-A5C5-8C0DC06E76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116" y="2516490"/>
            <a:ext cx="281399" cy="27961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583A3F4B-A545-43DC-9CAA-699A6ABC2483}"/>
              </a:ext>
            </a:extLst>
          </p:cNvPr>
          <p:cNvSpPr txBox="1"/>
          <p:nvPr/>
        </p:nvSpPr>
        <p:spPr>
          <a:xfrm>
            <a:off x="2107244" y="3037925"/>
            <a:ext cx="278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altLang="ru-RU" sz="11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қала</a:t>
            </a:r>
            <a:r>
              <a:rPr lang="ru-RU" altLang="ru-RU" sz="11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1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бюджетінің</a:t>
            </a:r>
            <a:r>
              <a:rPr lang="ru-RU" altLang="ru-RU" sz="11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1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кірістері</a:t>
            </a:r>
            <a:r>
              <a:rPr lang="ru-RU" altLang="ru-RU" sz="11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мен </a:t>
            </a:r>
            <a:r>
              <a:rPr lang="ru-RU" altLang="ru-RU" sz="11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шығыстары</a:t>
            </a:r>
            <a:endParaRPr lang="en-US" altLang="ru-RU" sz="12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83A3F4B-A545-43DC-9CAA-699A6ABC2483}"/>
              </a:ext>
            </a:extLst>
          </p:cNvPr>
          <p:cNvSpPr txBox="1"/>
          <p:nvPr/>
        </p:nvSpPr>
        <p:spPr>
          <a:xfrm>
            <a:off x="2119944" y="3702942"/>
            <a:ext cx="278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 </a:t>
            </a:r>
            <a:r>
              <a:rPr lang="ru-RU" altLang="ru-RU" sz="11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тапшылығы</a:t>
            </a:r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u-RU" altLang="ru-RU" sz="11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профициті</a:t>
            </a:r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altLang="ru-RU" sz="11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2119096" y="2425519"/>
            <a:ext cx="295166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қаланың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әлеуметтік-экономикалық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дамуының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негізгі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көрсеткіштері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1573199" y="1888083"/>
            <a:ext cx="34163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Бұл</a:t>
            </a:r>
            <a:r>
              <a:rPr lang="ru-RU" alt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6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құжат</a:t>
            </a:r>
            <a:r>
              <a:rPr lang="ru-RU" alt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6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келесі</a:t>
            </a:r>
            <a:r>
              <a:rPr lang="ru-RU" alt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6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бөлімдерді</a:t>
            </a:r>
            <a:r>
              <a:rPr lang="ru-RU" alt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6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қамтиды</a:t>
            </a:r>
            <a:r>
              <a:rPr lang="ru-RU" alt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ru-RU" sz="1600" b="1" dirty="0">
              <a:solidFill>
                <a:srgbClr val="1C9EA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9" name="Rectangle 286">
            <a:extLst>
              <a:ext uri="{FF2B5EF4-FFF2-40B4-BE49-F238E27FC236}">
                <a16:creationId xmlns:a16="http://schemas.microsoft.com/office/drawing/2014/main" id="{AA7CC531-99C3-41B4-AA5B-9C7A412BF181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5064125" y="1982087"/>
            <a:ext cx="3930650" cy="2638714"/>
          </a:xfrm>
          <a:prstGeom prst="roundRect">
            <a:avLst>
              <a:gd name="adj" fmla="val 0"/>
            </a:avLst>
          </a:prstGeom>
          <a:pattFill prst="ltDnDiag">
            <a:fgClr>
              <a:srgbClr val="C2E3FF"/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80" name="Rectangle 119">
            <a:extLst>
              <a:ext uri="{FF2B5EF4-FFF2-40B4-BE49-F238E27FC236}">
                <a16:creationId xmlns:a16="http://schemas.microsoft.com/office/drawing/2014/main" id="{74C1F32C-7832-426A-830F-732B5B14D33F}"/>
              </a:ext>
            </a:extLst>
          </p:cNvPr>
          <p:cNvSpPr>
            <a:spLocks/>
          </p:cNvSpPr>
          <p:nvPr/>
        </p:nvSpPr>
        <p:spPr bwMode="gray">
          <a:xfrm>
            <a:off x="5060951" y="1942800"/>
            <a:ext cx="3930650" cy="45719"/>
          </a:xfrm>
          <a:prstGeom prst="rect">
            <a:avLst/>
          </a:prstGeom>
          <a:solidFill>
            <a:srgbClr val="0070CE"/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83A3F4B-A545-43DC-9CAA-699A6ABC2483}"/>
              </a:ext>
            </a:extLst>
          </p:cNvPr>
          <p:cNvSpPr txBox="1"/>
          <p:nvPr/>
        </p:nvSpPr>
        <p:spPr>
          <a:xfrm>
            <a:off x="4934738" y="1923696"/>
            <a:ext cx="4209262" cy="2547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2026-2028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жылдарға арналған қала бюджеті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Қазақстан Республикасының </a:t>
            </a:r>
            <a:r>
              <a:rPr lang="ru-RU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 </a:t>
            </a:r>
            <a:r>
              <a:rPr lang="ru-RU" altLang="ru-RU" sz="1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және Салық кодекстеріне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2025-2029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жылдарға арналған әлеуметтік-экономикалық 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даму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болжамына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сәйкес қалыптастырылды және қалалық мәслихаттың </a:t>
            </a:r>
            <a:r>
              <a:rPr lang="ru-RU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 </a:t>
            </a:r>
            <a:r>
              <a:rPr lang="ru-RU" altLang="ru-RU" sz="1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жылғы </a:t>
            </a:r>
            <a:r>
              <a:rPr lang="ru-RU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 </a:t>
            </a:r>
            <a:r>
              <a:rPr lang="ru-RU" altLang="ru-RU" sz="1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желтоқсандағы </a:t>
            </a:r>
            <a:r>
              <a:rPr lang="ru-RU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№52/277-</a:t>
            </a:r>
            <a:r>
              <a:rPr lang="en-US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VIII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сессиясында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бекітілді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қалалық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мәслихаттың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2026 </a:t>
            </a:r>
            <a:r>
              <a:rPr lang="ru-RU" altLang="ru-RU" sz="1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жылғы</a:t>
            </a:r>
            <a:r>
              <a:rPr lang="ru-RU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25 </a:t>
            </a:r>
            <a:r>
              <a:rPr lang="ru-RU" altLang="ru-RU" sz="1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қыркүйектегі</a:t>
            </a:r>
            <a:r>
              <a:rPr lang="ru-RU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№ 59/322-</a:t>
            </a:r>
            <a:r>
              <a:rPr lang="en-US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VIII</a:t>
            </a:r>
            <a:r>
              <a:rPr lang="kk-KZ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kk-KZ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сессиясында нақтыланды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altLang="ru-RU" sz="1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28" name="Rectangle: Rounded Corners 2">
            <a:extLst>
              <a:ext uri="{FF2B5EF4-FFF2-40B4-BE49-F238E27FC236}">
                <a16:creationId xmlns:a16="http://schemas.microsoft.com/office/drawing/2014/main" id="{3F0E7267-5F6D-4C19-8A62-723265BE0EDF}"/>
              </a:ext>
            </a:extLst>
          </p:cNvPr>
          <p:cNvSpPr/>
          <p:nvPr/>
        </p:nvSpPr>
        <p:spPr bwMode="auto">
          <a:xfrm>
            <a:off x="1511405" y="4171478"/>
            <a:ext cx="3476230" cy="46097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0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29" name="Arrow: Pentagon 33">
            <a:extLst>
              <a:ext uri="{FF2B5EF4-FFF2-40B4-BE49-F238E27FC236}">
                <a16:creationId xmlns:a16="http://schemas.microsoft.com/office/drawing/2014/main" id="{76A2DEBA-CFCE-482D-81F2-EFC96C9D1F4B}"/>
              </a:ext>
            </a:extLst>
          </p:cNvPr>
          <p:cNvSpPr/>
          <p:nvPr/>
        </p:nvSpPr>
        <p:spPr bwMode="auto">
          <a:xfrm rot="5400000">
            <a:off x="1620983" y="4167701"/>
            <a:ext cx="498759" cy="521435"/>
          </a:xfrm>
          <a:prstGeom prst="homePlate">
            <a:avLst>
              <a:gd name="adj" fmla="val 24304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30" name="Oval 34">
            <a:extLst>
              <a:ext uri="{FF2B5EF4-FFF2-40B4-BE49-F238E27FC236}">
                <a16:creationId xmlns:a16="http://schemas.microsoft.com/office/drawing/2014/main" id="{42E9081C-CF06-44BE-B796-B774D5C38BC5}"/>
              </a:ext>
            </a:extLst>
          </p:cNvPr>
          <p:cNvSpPr/>
          <p:nvPr/>
        </p:nvSpPr>
        <p:spPr bwMode="auto">
          <a:xfrm>
            <a:off x="1670102" y="4201705"/>
            <a:ext cx="408080" cy="408079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60983E3-B736-449E-B11B-12B668EAFF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338" y="4271375"/>
            <a:ext cx="353222" cy="23261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83A3F4B-A545-43DC-9CAA-699A6ABC2483}"/>
              </a:ext>
            </a:extLst>
          </p:cNvPr>
          <p:cNvSpPr txBox="1"/>
          <p:nvPr/>
        </p:nvSpPr>
        <p:spPr>
          <a:xfrm>
            <a:off x="2146196" y="4201706"/>
            <a:ext cx="26827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altLang="ru-RU" sz="11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халықтың</a:t>
            </a:r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1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қатысу</a:t>
            </a:r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1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бюджеті</a:t>
            </a:r>
            <a:endParaRPr lang="en-US" altLang="ru-RU" sz="1100" b="1" dirty="0">
              <a:solidFill>
                <a:srgbClr val="1C9EA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894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A64178-9092-4B12-BD81-20ACD6F60DC3}"/>
              </a:ext>
            </a:extLst>
          </p:cNvPr>
          <p:cNvSpPr txBox="1">
            <a:spLocks/>
          </p:cNvSpPr>
          <p:nvPr/>
        </p:nvSpPr>
        <p:spPr>
          <a:xfrm>
            <a:off x="1550723" y="268754"/>
            <a:ext cx="7439691" cy="6795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Бюджетті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жоспарлау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үшін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мынадай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құжаттар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негіз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болып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табылады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fontAlgn="auto">
              <a:spcAft>
                <a:spcPts val="0"/>
              </a:spcAft>
            </a:pP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auto">
              <a:spcAft>
                <a:spcPts val="0"/>
              </a:spcAft>
            </a:pP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Group 26">
            <a:extLst>
              <a:ext uri="{FF2B5EF4-FFF2-40B4-BE49-F238E27FC236}">
                <a16:creationId xmlns:a16="http://schemas.microsoft.com/office/drawing/2014/main" id="{C0690946-BE31-49FD-989A-2B3F9EC5DDBC}"/>
              </a:ext>
            </a:extLst>
          </p:cNvPr>
          <p:cNvGrpSpPr/>
          <p:nvPr/>
        </p:nvGrpSpPr>
        <p:grpSpPr>
          <a:xfrm>
            <a:off x="1682313" y="965487"/>
            <a:ext cx="7302844" cy="491561"/>
            <a:chOff x="53143" y="3011603"/>
            <a:chExt cx="6916737" cy="287921"/>
          </a:xfrm>
        </p:grpSpPr>
        <p:sp>
          <p:nvSpPr>
            <p:cNvPr id="4" name="Rectangle 286">
              <a:extLst>
                <a:ext uri="{FF2B5EF4-FFF2-40B4-BE49-F238E27FC236}">
                  <a16:creationId xmlns:a16="http://schemas.microsoft.com/office/drawing/2014/main" id="{90E8E612-AD68-4E7B-AD80-1CCB60BA4FAB}"/>
                </a:ext>
              </a:extLst>
            </p:cNvPr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gray">
            <a:xfrm>
              <a:off x="53143" y="3011603"/>
              <a:ext cx="6817626" cy="286500"/>
            </a:xfrm>
            <a:prstGeom prst="roundRect">
              <a:avLst>
                <a:gd name="adj" fmla="val 0"/>
              </a:avLst>
            </a:prstGeom>
            <a:pattFill prst="ltDnDiag">
              <a:fgClr>
                <a:srgbClr val="F9C61B">
                  <a:lumMod val="40000"/>
                  <a:lumOff val="60000"/>
                </a:srgbClr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>
              <a:defPPr>
                <a:defRPr lang="en-US"/>
              </a:defPPr>
              <a:lvl1pPr algn="ctr">
                <a:defRPr sz="1100"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pPr marL="45720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" name="Rectangle 230">
              <a:extLst>
                <a:ext uri="{FF2B5EF4-FFF2-40B4-BE49-F238E27FC236}">
                  <a16:creationId xmlns:a16="http://schemas.microsoft.com/office/drawing/2014/main" id="{A1FE6DDC-3FF3-467A-9875-047C414807ED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43" y="3272745"/>
              <a:ext cx="6817626" cy="26779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" name="Rectangle 231">
              <a:extLst>
                <a:ext uri="{FF2B5EF4-FFF2-40B4-BE49-F238E27FC236}">
                  <a16:creationId xmlns:a16="http://schemas.microsoft.com/office/drawing/2014/main" id="{EEC51197-9CC5-443B-8BE3-F44CF24C0ECF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43" y="3017884"/>
              <a:ext cx="6817626" cy="26779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7" name="Group 103">
              <a:extLst>
                <a:ext uri="{FF2B5EF4-FFF2-40B4-BE49-F238E27FC236}">
                  <a16:creationId xmlns:a16="http://schemas.microsoft.com/office/drawing/2014/main" id="{259CD833-B881-4409-9D09-1EA443E4ECA4}"/>
                </a:ext>
              </a:extLst>
            </p:cNvPr>
            <p:cNvGrpSpPr/>
            <p:nvPr/>
          </p:nvGrpSpPr>
          <p:grpSpPr>
            <a:xfrm flipH="1" flipV="1">
              <a:off x="6910348" y="3020983"/>
              <a:ext cx="59532" cy="273797"/>
              <a:chOff x="1033462" y="562212"/>
              <a:chExt cx="59532" cy="485051"/>
            </a:xfrm>
          </p:grpSpPr>
          <p:cxnSp>
            <p:nvCxnSpPr>
              <p:cNvPr id="8" name="Straight Connector 104">
                <a:extLst>
                  <a:ext uri="{FF2B5EF4-FFF2-40B4-BE49-F238E27FC236}">
                    <a16:creationId xmlns:a16="http://schemas.microsoft.com/office/drawing/2014/main" id="{5140370B-41D3-401A-87D3-BA30B984F0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2994" y="562212"/>
                <a:ext cx="0" cy="485051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105">
                <a:extLst>
                  <a:ext uri="{FF2B5EF4-FFF2-40B4-BE49-F238E27FC236}">
                    <a16:creationId xmlns:a16="http://schemas.microsoft.com/office/drawing/2014/main" id="{C2AA6195-B002-404A-8735-D844F9462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3462" y="654149"/>
                <a:ext cx="0" cy="301177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6" name="Straight Arrow Connector 30">
            <a:extLst>
              <a:ext uri="{FF2B5EF4-FFF2-40B4-BE49-F238E27FC236}">
                <a16:creationId xmlns:a16="http://schemas.microsoft.com/office/drawing/2014/main" id="{52C2CFB8-AF35-4CC2-9E1C-592A979A44CB}"/>
              </a:ext>
            </a:extLst>
          </p:cNvPr>
          <p:cNvCxnSpPr>
            <a:cxnSpLocks/>
          </p:cNvCxnSpPr>
          <p:nvPr/>
        </p:nvCxnSpPr>
        <p:spPr>
          <a:xfrm>
            <a:off x="1686043" y="1211231"/>
            <a:ext cx="458108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V="1">
            <a:off x="1688752" y="1486546"/>
            <a:ext cx="7183149" cy="332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" name="Group 26">
            <a:extLst>
              <a:ext uri="{FF2B5EF4-FFF2-40B4-BE49-F238E27FC236}">
                <a16:creationId xmlns:a16="http://schemas.microsoft.com/office/drawing/2014/main" id="{C0690946-BE31-49FD-989A-2B3F9EC5DDBC}"/>
              </a:ext>
            </a:extLst>
          </p:cNvPr>
          <p:cNvGrpSpPr/>
          <p:nvPr/>
        </p:nvGrpSpPr>
        <p:grpSpPr>
          <a:xfrm>
            <a:off x="1675874" y="1517877"/>
            <a:ext cx="7302844" cy="605646"/>
            <a:chOff x="53143" y="3011603"/>
            <a:chExt cx="6916737" cy="299119"/>
          </a:xfrm>
        </p:grpSpPr>
        <p:sp>
          <p:nvSpPr>
            <p:cNvPr id="205" name="Rectangle 286">
              <a:extLst>
                <a:ext uri="{FF2B5EF4-FFF2-40B4-BE49-F238E27FC236}">
                  <a16:creationId xmlns:a16="http://schemas.microsoft.com/office/drawing/2014/main" id="{90E8E612-AD68-4E7B-AD80-1CCB60BA4FAB}"/>
                </a:ext>
              </a:extLst>
            </p:cNvPr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53143" y="3011603"/>
              <a:ext cx="6817626" cy="286500"/>
            </a:xfrm>
            <a:prstGeom prst="roundRect">
              <a:avLst>
                <a:gd name="adj" fmla="val 0"/>
              </a:avLst>
            </a:prstGeom>
            <a:pattFill prst="ltDnDiag">
              <a:fgClr>
                <a:srgbClr val="F9C61B">
                  <a:lumMod val="40000"/>
                  <a:lumOff val="60000"/>
                </a:srgbClr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>
              <a:defPPr>
                <a:defRPr lang="en-US"/>
              </a:defPPr>
              <a:lvl1pPr algn="ctr">
                <a:defRPr sz="1100"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pPr marL="45720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6" name="Rectangle 230">
              <a:extLst>
                <a:ext uri="{FF2B5EF4-FFF2-40B4-BE49-F238E27FC236}">
                  <a16:creationId xmlns:a16="http://schemas.microsoft.com/office/drawing/2014/main" id="{A1FE6DDC-3FF3-467A-9875-047C414807ED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43" y="3288142"/>
              <a:ext cx="6817626" cy="22580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7" name="Rectangle 231">
              <a:extLst>
                <a:ext uri="{FF2B5EF4-FFF2-40B4-BE49-F238E27FC236}">
                  <a16:creationId xmlns:a16="http://schemas.microsoft.com/office/drawing/2014/main" id="{EEC51197-9CC5-443B-8BE3-F44CF24C0ECF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43" y="3022083"/>
              <a:ext cx="6817626" cy="22580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208" name="Group 103">
              <a:extLst>
                <a:ext uri="{FF2B5EF4-FFF2-40B4-BE49-F238E27FC236}">
                  <a16:creationId xmlns:a16="http://schemas.microsoft.com/office/drawing/2014/main" id="{259CD833-B881-4409-9D09-1EA443E4ECA4}"/>
                </a:ext>
              </a:extLst>
            </p:cNvPr>
            <p:cNvGrpSpPr/>
            <p:nvPr/>
          </p:nvGrpSpPr>
          <p:grpSpPr>
            <a:xfrm flipH="1" flipV="1">
              <a:off x="6910348" y="3020983"/>
              <a:ext cx="59532" cy="273797"/>
              <a:chOff x="1033462" y="562212"/>
              <a:chExt cx="59532" cy="485051"/>
            </a:xfrm>
          </p:grpSpPr>
          <p:cxnSp>
            <p:nvCxnSpPr>
              <p:cNvPr id="209" name="Straight Connector 104">
                <a:extLst>
                  <a:ext uri="{FF2B5EF4-FFF2-40B4-BE49-F238E27FC236}">
                    <a16:creationId xmlns:a16="http://schemas.microsoft.com/office/drawing/2014/main" id="{5140370B-41D3-401A-87D3-BA30B984F0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2994" y="562212"/>
                <a:ext cx="0" cy="485051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105">
                <a:extLst>
                  <a:ext uri="{FF2B5EF4-FFF2-40B4-BE49-F238E27FC236}">
                    <a16:creationId xmlns:a16="http://schemas.microsoft.com/office/drawing/2014/main" id="{C2AA6195-B002-404A-8735-D844F9462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3462" y="654149"/>
                <a:ext cx="0" cy="301177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11" name="Straight Arrow Connector 30">
            <a:extLst>
              <a:ext uri="{FF2B5EF4-FFF2-40B4-BE49-F238E27FC236}">
                <a16:creationId xmlns:a16="http://schemas.microsoft.com/office/drawing/2014/main" id="{52C2CFB8-AF35-4CC2-9E1C-592A979A44CB}"/>
              </a:ext>
            </a:extLst>
          </p:cNvPr>
          <p:cNvCxnSpPr>
            <a:cxnSpLocks/>
          </p:cNvCxnSpPr>
          <p:nvPr/>
        </p:nvCxnSpPr>
        <p:spPr>
          <a:xfrm>
            <a:off x="1679604" y="1862983"/>
            <a:ext cx="458108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V="1">
            <a:off x="1689870" y="2151815"/>
            <a:ext cx="7204639" cy="38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3" name="Group 26">
            <a:extLst>
              <a:ext uri="{FF2B5EF4-FFF2-40B4-BE49-F238E27FC236}">
                <a16:creationId xmlns:a16="http://schemas.microsoft.com/office/drawing/2014/main" id="{C0690946-BE31-49FD-989A-2B3F9EC5DDBC}"/>
              </a:ext>
            </a:extLst>
          </p:cNvPr>
          <p:cNvGrpSpPr/>
          <p:nvPr/>
        </p:nvGrpSpPr>
        <p:grpSpPr>
          <a:xfrm>
            <a:off x="1670102" y="2182018"/>
            <a:ext cx="7313936" cy="780335"/>
            <a:chOff x="35479" y="3059432"/>
            <a:chExt cx="6927243" cy="369689"/>
          </a:xfrm>
        </p:grpSpPr>
        <p:sp>
          <p:nvSpPr>
            <p:cNvPr id="214" name="Rectangle 286">
              <a:extLst>
                <a:ext uri="{FF2B5EF4-FFF2-40B4-BE49-F238E27FC236}">
                  <a16:creationId xmlns:a16="http://schemas.microsoft.com/office/drawing/2014/main" id="{90E8E612-AD68-4E7B-AD80-1CCB60BA4FAB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53143" y="3092586"/>
              <a:ext cx="6817626" cy="272095"/>
            </a:xfrm>
            <a:prstGeom prst="roundRect">
              <a:avLst>
                <a:gd name="adj" fmla="val 0"/>
              </a:avLst>
            </a:prstGeom>
            <a:pattFill prst="ltDnDiag">
              <a:fgClr>
                <a:srgbClr val="F9C61B">
                  <a:lumMod val="40000"/>
                  <a:lumOff val="60000"/>
                </a:srgbClr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>
              <a:defPPr>
                <a:defRPr lang="en-US"/>
              </a:defPPr>
              <a:lvl1pPr algn="ctr">
                <a:defRPr sz="1100"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pPr marL="45720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5" name="Rectangle 230">
              <a:extLst>
                <a:ext uri="{FF2B5EF4-FFF2-40B4-BE49-F238E27FC236}">
                  <a16:creationId xmlns:a16="http://schemas.microsoft.com/office/drawing/2014/main" id="{A1FE6DDC-3FF3-467A-9875-047C414807ED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49795" y="3407461"/>
              <a:ext cx="6820974" cy="21660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6" name="Rectangle 231">
              <a:extLst>
                <a:ext uri="{FF2B5EF4-FFF2-40B4-BE49-F238E27FC236}">
                  <a16:creationId xmlns:a16="http://schemas.microsoft.com/office/drawing/2014/main" id="{EEC51197-9CC5-443B-8BE3-F44CF24C0ECF}"/>
                </a:ext>
              </a:extLst>
            </p:cNvPr>
            <p:cNvSpPr>
              <a:spLocks/>
            </p:cNvSpPr>
            <p:nvPr/>
          </p:nvSpPr>
          <p:spPr bwMode="gray">
            <a:xfrm>
              <a:off x="35479" y="3059432"/>
              <a:ext cx="6835290" cy="26779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217" name="Group 103">
              <a:extLst>
                <a:ext uri="{FF2B5EF4-FFF2-40B4-BE49-F238E27FC236}">
                  <a16:creationId xmlns:a16="http://schemas.microsoft.com/office/drawing/2014/main" id="{259CD833-B881-4409-9D09-1EA443E4ECA4}"/>
                </a:ext>
              </a:extLst>
            </p:cNvPr>
            <p:cNvGrpSpPr/>
            <p:nvPr/>
          </p:nvGrpSpPr>
          <p:grpSpPr>
            <a:xfrm flipH="1" flipV="1">
              <a:off x="6903191" y="3092587"/>
              <a:ext cx="59531" cy="293575"/>
              <a:chOff x="1040620" y="400321"/>
              <a:chExt cx="59531" cy="520089"/>
            </a:xfrm>
          </p:grpSpPr>
          <p:cxnSp>
            <p:nvCxnSpPr>
              <p:cNvPr id="218" name="Straight Connector 104">
                <a:extLst>
                  <a:ext uri="{FF2B5EF4-FFF2-40B4-BE49-F238E27FC236}">
                    <a16:creationId xmlns:a16="http://schemas.microsoft.com/office/drawing/2014/main" id="{5140370B-41D3-401A-87D3-BA30B984F0B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834793" y="655053"/>
                <a:ext cx="520089" cy="10626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105">
                <a:extLst>
                  <a:ext uri="{FF2B5EF4-FFF2-40B4-BE49-F238E27FC236}">
                    <a16:creationId xmlns:a16="http://schemas.microsoft.com/office/drawing/2014/main" id="{C2AA6195-B002-404A-8735-D844F9462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0620" y="533640"/>
                <a:ext cx="0" cy="301177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20" name="Straight Arrow Connector 30">
            <a:extLst>
              <a:ext uri="{FF2B5EF4-FFF2-40B4-BE49-F238E27FC236}">
                <a16:creationId xmlns:a16="http://schemas.microsoft.com/office/drawing/2014/main" id="{52C2CFB8-AF35-4CC2-9E1C-592A979A44CB}"/>
              </a:ext>
            </a:extLst>
          </p:cNvPr>
          <p:cNvCxnSpPr>
            <a:cxnSpLocks/>
          </p:cNvCxnSpPr>
          <p:nvPr/>
        </p:nvCxnSpPr>
        <p:spPr>
          <a:xfrm>
            <a:off x="1692482" y="2574396"/>
            <a:ext cx="458108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2" name="Group 26">
            <a:extLst>
              <a:ext uri="{FF2B5EF4-FFF2-40B4-BE49-F238E27FC236}">
                <a16:creationId xmlns:a16="http://schemas.microsoft.com/office/drawing/2014/main" id="{C0690946-BE31-49FD-989A-2B3F9EC5DDBC}"/>
              </a:ext>
            </a:extLst>
          </p:cNvPr>
          <p:cNvGrpSpPr/>
          <p:nvPr/>
        </p:nvGrpSpPr>
        <p:grpSpPr>
          <a:xfrm>
            <a:off x="1682313" y="3060594"/>
            <a:ext cx="7302844" cy="627234"/>
            <a:chOff x="53143" y="3011603"/>
            <a:chExt cx="6916737" cy="287921"/>
          </a:xfrm>
        </p:grpSpPr>
        <p:sp>
          <p:nvSpPr>
            <p:cNvPr id="223" name="Rectangle 286">
              <a:extLst>
                <a:ext uri="{FF2B5EF4-FFF2-40B4-BE49-F238E27FC236}">
                  <a16:creationId xmlns:a16="http://schemas.microsoft.com/office/drawing/2014/main" id="{90E8E612-AD68-4E7B-AD80-1CCB60BA4FAB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53143" y="3011603"/>
              <a:ext cx="6817626" cy="286500"/>
            </a:xfrm>
            <a:prstGeom prst="roundRect">
              <a:avLst>
                <a:gd name="adj" fmla="val 0"/>
              </a:avLst>
            </a:prstGeom>
            <a:pattFill prst="ltDnDiag">
              <a:fgClr>
                <a:srgbClr val="F9C61B">
                  <a:lumMod val="40000"/>
                  <a:lumOff val="60000"/>
                </a:srgbClr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>
              <a:defPPr>
                <a:defRPr lang="en-US"/>
              </a:defPPr>
              <a:lvl1pPr algn="ctr">
                <a:defRPr sz="1100"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pPr marL="45720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4" name="Rectangle 230">
              <a:extLst>
                <a:ext uri="{FF2B5EF4-FFF2-40B4-BE49-F238E27FC236}">
                  <a16:creationId xmlns:a16="http://schemas.microsoft.com/office/drawing/2014/main" id="{A1FE6DDC-3FF3-467A-9875-047C414807ED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43" y="3278537"/>
              <a:ext cx="6817626" cy="20987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5" name="Rectangle 231">
              <a:extLst>
                <a:ext uri="{FF2B5EF4-FFF2-40B4-BE49-F238E27FC236}">
                  <a16:creationId xmlns:a16="http://schemas.microsoft.com/office/drawing/2014/main" id="{EEC51197-9CC5-443B-8BE3-F44CF24C0ECF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43" y="3018369"/>
              <a:ext cx="6817626" cy="20987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226" name="Group 103">
              <a:extLst>
                <a:ext uri="{FF2B5EF4-FFF2-40B4-BE49-F238E27FC236}">
                  <a16:creationId xmlns:a16="http://schemas.microsoft.com/office/drawing/2014/main" id="{259CD833-B881-4409-9D09-1EA443E4ECA4}"/>
                </a:ext>
              </a:extLst>
            </p:cNvPr>
            <p:cNvGrpSpPr/>
            <p:nvPr/>
          </p:nvGrpSpPr>
          <p:grpSpPr>
            <a:xfrm flipH="1" flipV="1">
              <a:off x="6910348" y="3020983"/>
              <a:ext cx="59532" cy="273797"/>
              <a:chOff x="1033462" y="562212"/>
              <a:chExt cx="59532" cy="485051"/>
            </a:xfrm>
          </p:grpSpPr>
          <p:cxnSp>
            <p:nvCxnSpPr>
              <p:cNvPr id="227" name="Straight Connector 104">
                <a:extLst>
                  <a:ext uri="{FF2B5EF4-FFF2-40B4-BE49-F238E27FC236}">
                    <a16:creationId xmlns:a16="http://schemas.microsoft.com/office/drawing/2014/main" id="{5140370B-41D3-401A-87D3-BA30B984F0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2994" y="562212"/>
                <a:ext cx="0" cy="485051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105">
                <a:extLst>
                  <a:ext uri="{FF2B5EF4-FFF2-40B4-BE49-F238E27FC236}">
                    <a16:creationId xmlns:a16="http://schemas.microsoft.com/office/drawing/2014/main" id="{C2AA6195-B002-404A-8735-D844F9462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3462" y="654149"/>
                <a:ext cx="0" cy="301177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29" name="Straight Arrow Connector 30">
            <a:extLst>
              <a:ext uri="{FF2B5EF4-FFF2-40B4-BE49-F238E27FC236}">
                <a16:creationId xmlns:a16="http://schemas.microsoft.com/office/drawing/2014/main" id="{52C2CFB8-AF35-4CC2-9E1C-592A979A44CB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1689869" y="3349991"/>
            <a:ext cx="448768" cy="5327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V="1">
            <a:off x="1755647" y="3800305"/>
            <a:ext cx="7170696" cy="261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03571C04-F7AF-412E-A901-0771A371F3B1}"/>
              </a:ext>
            </a:extLst>
          </p:cNvPr>
          <p:cNvSpPr txBox="1"/>
          <p:nvPr/>
        </p:nvSpPr>
        <p:spPr>
          <a:xfrm>
            <a:off x="2144150" y="1078661"/>
            <a:ext cx="67152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90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 </a:t>
            </a:r>
            <a:r>
              <a:rPr lang="ru-RU" sz="1200" b="1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кодексі</a:t>
            </a:r>
            <a:endParaRPr lang="ru-RU" sz="12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03571C04-F7AF-412E-A901-0771A371F3B1}"/>
              </a:ext>
            </a:extLst>
          </p:cNvPr>
          <p:cNvSpPr txBox="1"/>
          <p:nvPr/>
        </p:nvSpPr>
        <p:spPr>
          <a:xfrm>
            <a:off x="2137712" y="1625232"/>
            <a:ext cx="67152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900"/>
              </a:spcAft>
              <a:defRPr/>
            </a:pPr>
            <a:r>
              <a:rPr lang="ru-RU" sz="1400" b="1" dirty="0" err="1"/>
              <a:t>Республикалық</a:t>
            </a:r>
            <a:r>
              <a:rPr lang="ru-RU" sz="1400" b="1" dirty="0"/>
              <a:t> бюджет </a:t>
            </a:r>
            <a:r>
              <a:rPr lang="ru-RU" sz="1400" b="1" dirty="0" err="1"/>
              <a:t>туралы</a:t>
            </a:r>
            <a:r>
              <a:rPr lang="ru-RU" sz="1400" b="1" dirty="0"/>
              <a:t> </a:t>
            </a:r>
            <a:r>
              <a:rPr lang="ru-RU" sz="1400" b="1" dirty="0" err="1"/>
              <a:t>заң</a:t>
            </a:r>
            <a:r>
              <a:rPr lang="ru-RU" sz="1400" b="1" dirty="0"/>
              <a:t> </a:t>
            </a:r>
            <a:r>
              <a:rPr lang="ru-RU" sz="1400" b="1" dirty="0" err="1"/>
              <a:t>және</a:t>
            </a:r>
            <a:r>
              <a:rPr lang="ru-RU" sz="1400" b="1" dirty="0"/>
              <a:t> </a:t>
            </a:r>
            <a:r>
              <a:rPr lang="ru-RU" sz="1400" b="1" dirty="0" err="1"/>
              <a:t>жергілікті</a:t>
            </a:r>
            <a:r>
              <a:rPr lang="ru-RU" sz="1400" b="1" dirty="0"/>
              <a:t> </a:t>
            </a:r>
            <a:r>
              <a:rPr lang="ru-RU" sz="1400" b="1" dirty="0" err="1"/>
              <a:t>бюджет</a:t>
            </a:r>
            <a:r>
              <a:rPr lang="ru-RU" sz="1400" b="1" dirty="0"/>
              <a:t> </a:t>
            </a:r>
            <a:r>
              <a:rPr lang="ru-RU" sz="1400" b="1" dirty="0" err="1"/>
              <a:t>туралы</a:t>
            </a:r>
            <a:r>
              <a:rPr lang="ru-RU" sz="1400" b="1" dirty="0"/>
              <a:t> </a:t>
            </a:r>
            <a:r>
              <a:rPr lang="ru-RU" sz="1400" b="1" dirty="0" err="1"/>
              <a:t>мәслихаттың</a:t>
            </a:r>
            <a:r>
              <a:rPr lang="ru-RU" sz="1400" b="1" dirty="0"/>
              <a:t> </a:t>
            </a:r>
            <a:r>
              <a:rPr lang="ru-RU" sz="1400" b="1" dirty="0" err="1"/>
              <a:t>шешімі</a:t>
            </a:r>
            <a:endParaRPr lang="ru-RU" sz="1400" b="1" dirty="0"/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03571C04-F7AF-412E-A901-0771A371F3B1}"/>
              </a:ext>
            </a:extLst>
          </p:cNvPr>
          <p:cNvSpPr txBox="1"/>
          <p:nvPr/>
        </p:nvSpPr>
        <p:spPr>
          <a:xfrm>
            <a:off x="2144146" y="2244436"/>
            <a:ext cx="671529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900"/>
              </a:spcAft>
              <a:defRPr/>
            </a:pPr>
            <a:r>
              <a:rPr lang="kk-KZ" sz="1400" b="1" dirty="0"/>
              <a:t>Республикалық бюджет туралы заңды iске асыру туралы Қазақстан Республикасы Үкiметiнiң немесе Әкiмдiктiң қаулылары, жергiлiктi бюджет туралы мәслихаттың шешiмдерi</a:t>
            </a:r>
            <a:endParaRPr lang="ru-RU" sz="14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03571C04-F7AF-412E-A901-0771A371F3B1}"/>
              </a:ext>
            </a:extLst>
          </p:cNvPr>
          <p:cNvSpPr txBox="1"/>
          <p:nvPr/>
        </p:nvSpPr>
        <p:spPr>
          <a:xfrm>
            <a:off x="2138638" y="3151281"/>
            <a:ext cx="67208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900"/>
              </a:spcAft>
              <a:defRPr/>
            </a:pPr>
            <a:r>
              <a:rPr lang="kk-KZ" sz="1400" b="1" dirty="0"/>
              <a:t>Бюджет кодексіне сәйкес бюджеттік жоспарлау тәртібін айқындайтын нормативтік құқықтық актілер</a:t>
            </a:r>
            <a:endParaRPr lang="ru-RU" sz="14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cxnSp>
        <p:nvCxnSpPr>
          <p:cNvPr id="64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685216" y="2992582"/>
            <a:ext cx="7232073" cy="158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674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A64178-9092-4B12-BD81-20ACD6F60DC3}"/>
              </a:ext>
            </a:extLst>
          </p:cNvPr>
          <p:cNvSpPr txBox="1">
            <a:spLocks/>
          </p:cNvSpPr>
          <p:nvPr/>
        </p:nvSpPr>
        <p:spPr>
          <a:xfrm>
            <a:off x="1512592" y="278931"/>
            <a:ext cx="7055722" cy="67110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Семей </a:t>
            </a:r>
            <a:r>
              <a:rPr lang="ru-RU" altLang="ru-RU" sz="2000" b="1" dirty="0" err="1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негізгі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әлеуметтік-экономикалық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                   даму </a:t>
            </a:r>
            <a:r>
              <a:rPr lang="ru-RU" altLang="ru-RU" sz="20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көрсеткіштері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6" name="Rectangle 286">
            <a:extLst>
              <a:ext uri="{FF2B5EF4-FFF2-40B4-BE49-F238E27FC236}">
                <a16:creationId xmlns:a16="http://schemas.microsoft.com/office/drawing/2014/main" id="{AA059510-0C11-401A-A3A6-1AD1F2F8AA6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512592" y="937397"/>
            <a:ext cx="7434146" cy="3839520"/>
          </a:xfrm>
          <a:prstGeom prst="roundRect">
            <a:avLst>
              <a:gd name="adj" fmla="val 0"/>
            </a:avLst>
          </a:prstGeom>
          <a:pattFill prst="ltDnDiag">
            <a:fgClr>
              <a:srgbClr val="F9C61B">
                <a:lumMod val="40000"/>
                <a:lumOff val="60000"/>
              </a:srgbClr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cxnSp>
        <p:nvCxnSpPr>
          <p:cNvPr id="5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5777058" y="941966"/>
            <a:ext cx="26870" cy="39253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5430030" y="89801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6212155" y="89801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6945620" y="89801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2027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7675408" y="89801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2028</a:t>
            </a:r>
          </a:p>
        </p:txBody>
      </p:sp>
      <p:grpSp>
        <p:nvGrpSpPr>
          <p:cNvPr id="158" name="Группа 10">
            <a:extLst>
              <a:ext uri="{FF2B5EF4-FFF2-40B4-BE49-F238E27FC236}">
                <a16:creationId xmlns:a16="http://schemas.microsoft.com/office/drawing/2014/main" id="{D682D77E-93E1-4615-AC28-80BE1A4235CE}"/>
              </a:ext>
            </a:extLst>
          </p:cNvPr>
          <p:cNvGrpSpPr/>
          <p:nvPr/>
        </p:nvGrpSpPr>
        <p:grpSpPr>
          <a:xfrm>
            <a:off x="1677660" y="1362692"/>
            <a:ext cx="491205" cy="450994"/>
            <a:chOff x="222109" y="862957"/>
            <a:chExt cx="788946" cy="782981"/>
          </a:xfrm>
        </p:grpSpPr>
        <p:sp>
          <p:nvSpPr>
            <p:cNvPr id="159" name="Oval 80">
              <a:extLst>
                <a:ext uri="{FF2B5EF4-FFF2-40B4-BE49-F238E27FC236}">
                  <a16:creationId xmlns:a16="http://schemas.microsoft.com/office/drawing/2014/main" id="{39E3762B-3368-448C-9070-C7FADC613851}"/>
                </a:ext>
              </a:extLst>
            </p:cNvPr>
            <p:cNvSpPr/>
            <p:nvPr/>
          </p:nvSpPr>
          <p:spPr bwMode="gray">
            <a:xfrm>
              <a:off x="222109" y="862957"/>
              <a:ext cx="788946" cy="782981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rgbClr val="FBDD7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7211" tIns="33605" rIns="67211" bIns="336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Heavy"/>
                <a:ea typeface="ＭＳ Ｐゴシック"/>
                <a:cs typeface="+mn-cs"/>
              </a:endParaRPr>
            </a:p>
          </p:txBody>
        </p:sp>
        <p:grpSp>
          <p:nvGrpSpPr>
            <p:cNvPr id="160" name="Group 82">
              <a:extLst>
                <a:ext uri="{FF2B5EF4-FFF2-40B4-BE49-F238E27FC236}">
                  <a16:creationId xmlns:a16="http://schemas.microsoft.com/office/drawing/2014/main" id="{2B336EF7-1BF8-49F1-BDEB-971CCE33383E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269414" y="908887"/>
              <a:ext cx="694334" cy="691118"/>
              <a:chOff x="602032" y="4005592"/>
              <a:chExt cx="468578" cy="469962"/>
            </a:xfrm>
          </p:grpSpPr>
          <p:sp>
            <p:nvSpPr>
              <p:cNvPr id="161" name="Freeform: Shape 83">
                <a:extLst>
                  <a:ext uri="{FF2B5EF4-FFF2-40B4-BE49-F238E27FC236}">
                    <a16:creationId xmlns:a16="http://schemas.microsoft.com/office/drawing/2014/main" id="{3C39F813-8EA4-4B94-AB39-A144A10F733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032" y="4005592"/>
                <a:ext cx="468578" cy="469962"/>
              </a:xfrm>
              <a:custGeom>
                <a:avLst/>
                <a:gdLst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369697 w 575300"/>
                  <a:gd name="connsiteY6" fmla="*/ 174198 h 576998"/>
                  <a:gd name="connsiteX7" fmla="*/ 202133 w 575300"/>
                  <a:gd name="connsiteY7" fmla="*/ 14437 h 576998"/>
                  <a:gd name="connsiteX8" fmla="*/ 229678 w 575300"/>
                  <a:gd name="connsiteY8" fmla="*/ 5861 h 576998"/>
                  <a:gd name="connsiteX9" fmla="*/ 287650 w 575300"/>
                  <a:gd name="connsiteY9" fmla="*/ 0 h 576998"/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202133 w 575300"/>
                  <a:gd name="connsiteY6" fmla="*/ 14437 h 576998"/>
                  <a:gd name="connsiteX7" fmla="*/ 229678 w 575300"/>
                  <a:gd name="connsiteY7" fmla="*/ 5861 h 576998"/>
                  <a:gd name="connsiteX8" fmla="*/ 287650 w 575300"/>
                  <a:gd name="connsiteY8" fmla="*/ 0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8" fmla="*/ 233532 w 575300"/>
                  <a:gd name="connsiteY8" fmla="*/ 504362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0" fmla="*/ 202133 w 575300"/>
                  <a:gd name="connsiteY0" fmla="*/ 14437 h 576998"/>
                  <a:gd name="connsiteX1" fmla="*/ 229678 w 575300"/>
                  <a:gd name="connsiteY1" fmla="*/ 5861 h 576998"/>
                  <a:gd name="connsiteX2" fmla="*/ 287650 w 575300"/>
                  <a:gd name="connsiteY2" fmla="*/ 0 h 576998"/>
                  <a:gd name="connsiteX3" fmla="*/ 575300 w 575300"/>
                  <a:gd name="connsiteY3" fmla="*/ 288499 h 576998"/>
                  <a:gd name="connsiteX4" fmla="*/ 287650 w 575300"/>
                  <a:gd name="connsiteY4" fmla="*/ 576998 h 576998"/>
                  <a:gd name="connsiteX5" fmla="*/ 0 w 575300"/>
                  <a:gd name="connsiteY5" fmla="*/ 288499 h 576998"/>
                  <a:gd name="connsiteX6" fmla="*/ 1014 w 575300"/>
                  <a:gd name="connsiteY6" fmla="*/ 278414 h 576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300" h="576998">
                    <a:moveTo>
                      <a:pt x="202133" y="14437"/>
                    </a:moveTo>
                    <a:lnTo>
                      <a:pt x="229678" y="5861"/>
                    </a:lnTo>
                    <a:cubicBezTo>
                      <a:pt x="248404" y="2018"/>
                      <a:pt x="267792" y="0"/>
                      <a:pt x="287650" y="0"/>
                    </a:cubicBezTo>
                    <a:cubicBezTo>
                      <a:pt x="446515" y="0"/>
                      <a:pt x="575300" y="129165"/>
                      <a:pt x="575300" y="288499"/>
                    </a:cubicBezTo>
                    <a:cubicBezTo>
                      <a:pt x="575300" y="447833"/>
                      <a:pt x="446515" y="576998"/>
                      <a:pt x="287650" y="576998"/>
                    </a:cubicBezTo>
                    <a:cubicBezTo>
                      <a:pt x="128785" y="576998"/>
                      <a:pt x="0" y="447833"/>
                      <a:pt x="0" y="288499"/>
                    </a:cubicBezTo>
                    <a:lnTo>
                      <a:pt x="1014" y="278414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  <p:sp>
            <p:nvSpPr>
              <p:cNvPr id="162" name="Marvintrackercircle">
                <a:extLst>
                  <a:ext uri="{FF2B5EF4-FFF2-40B4-BE49-F238E27FC236}">
                    <a16:creationId xmlns:a16="http://schemas.microsoft.com/office/drawing/2014/main" id="{82ABA677-20DD-44C1-9A17-6E1E23544D52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 bwMode="gray">
              <a:xfrm>
                <a:off x="630960" y="4035213"/>
                <a:ext cx="410720" cy="41072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70CE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</p:grpSp>
      </p:grpSp>
      <p:grpSp>
        <p:nvGrpSpPr>
          <p:cNvPr id="163" name="Группа 10">
            <a:extLst>
              <a:ext uri="{FF2B5EF4-FFF2-40B4-BE49-F238E27FC236}">
                <a16:creationId xmlns:a16="http://schemas.microsoft.com/office/drawing/2014/main" id="{D682D77E-93E1-4615-AC28-80BE1A4235CE}"/>
              </a:ext>
            </a:extLst>
          </p:cNvPr>
          <p:cNvGrpSpPr/>
          <p:nvPr/>
        </p:nvGrpSpPr>
        <p:grpSpPr>
          <a:xfrm>
            <a:off x="1693620" y="1972382"/>
            <a:ext cx="490359" cy="468537"/>
            <a:chOff x="222109" y="862957"/>
            <a:chExt cx="788946" cy="782981"/>
          </a:xfrm>
        </p:grpSpPr>
        <p:sp>
          <p:nvSpPr>
            <p:cNvPr id="164" name="Oval 80">
              <a:extLst>
                <a:ext uri="{FF2B5EF4-FFF2-40B4-BE49-F238E27FC236}">
                  <a16:creationId xmlns:a16="http://schemas.microsoft.com/office/drawing/2014/main" id="{39E3762B-3368-448C-9070-C7FADC613851}"/>
                </a:ext>
              </a:extLst>
            </p:cNvPr>
            <p:cNvSpPr/>
            <p:nvPr/>
          </p:nvSpPr>
          <p:spPr bwMode="gray">
            <a:xfrm>
              <a:off x="222109" y="862957"/>
              <a:ext cx="788946" cy="782981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rgbClr val="FBDD7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7211" tIns="33605" rIns="67211" bIns="336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Heavy"/>
                <a:ea typeface="ＭＳ Ｐゴシック"/>
                <a:cs typeface="+mn-cs"/>
              </a:endParaRPr>
            </a:p>
          </p:txBody>
        </p:sp>
        <p:grpSp>
          <p:nvGrpSpPr>
            <p:cNvPr id="165" name="Group 82">
              <a:extLst>
                <a:ext uri="{FF2B5EF4-FFF2-40B4-BE49-F238E27FC236}">
                  <a16:creationId xmlns:a16="http://schemas.microsoft.com/office/drawing/2014/main" id="{2B336EF7-1BF8-49F1-BDEB-971CCE33383E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269414" y="908887"/>
              <a:ext cx="694334" cy="691118"/>
              <a:chOff x="602032" y="4005592"/>
              <a:chExt cx="468578" cy="469962"/>
            </a:xfrm>
          </p:grpSpPr>
          <p:sp>
            <p:nvSpPr>
              <p:cNvPr id="166" name="Freeform: Shape 83">
                <a:extLst>
                  <a:ext uri="{FF2B5EF4-FFF2-40B4-BE49-F238E27FC236}">
                    <a16:creationId xmlns:a16="http://schemas.microsoft.com/office/drawing/2014/main" id="{3C39F813-8EA4-4B94-AB39-A144A10F733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032" y="4005592"/>
                <a:ext cx="468578" cy="469962"/>
              </a:xfrm>
              <a:custGeom>
                <a:avLst/>
                <a:gdLst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369697 w 575300"/>
                  <a:gd name="connsiteY6" fmla="*/ 174198 h 576998"/>
                  <a:gd name="connsiteX7" fmla="*/ 202133 w 575300"/>
                  <a:gd name="connsiteY7" fmla="*/ 14437 h 576998"/>
                  <a:gd name="connsiteX8" fmla="*/ 229678 w 575300"/>
                  <a:gd name="connsiteY8" fmla="*/ 5861 h 576998"/>
                  <a:gd name="connsiteX9" fmla="*/ 287650 w 575300"/>
                  <a:gd name="connsiteY9" fmla="*/ 0 h 576998"/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202133 w 575300"/>
                  <a:gd name="connsiteY6" fmla="*/ 14437 h 576998"/>
                  <a:gd name="connsiteX7" fmla="*/ 229678 w 575300"/>
                  <a:gd name="connsiteY7" fmla="*/ 5861 h 576998"/>
                  <a:gd name="connsiteX8" fmla="*/ 287650 w 575300"/>
                  <a:gd name="connsiteY8" fmla="*/ 0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8" fmla="*/ 233532 w 575300"/>
                  <a:gd name="connsiteY8" fmla="*/ 504362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0" fmla="*/ 202133 w 575300"/>
                  <a:gd name="connsiteY0" fmla="*/ 14437 h 576998"/>
                  <a:gd name="connsiteX1" fmla="*/ 229678 w 575300"/>
                  <a:gd name="connsiteY1" fmla="*/ 5861 h 576998"/>
                  <a:gd name="connsiteX2" fmla="*/ 287650 w 575300"/>
                  <a:gd name="connsiteY2" fmla="*/ 0 h 576998"/>
                  <a:gd name="connsiteX3" fmla="*/ 575300 w 575300"/>
                  <a:gd name="connsiteY3" fmla="*/ 288499 h 576998"/>
                  <a:gd name="connsiteX4" fmla="*/ 287650 w 575300"/>
                  <a:gd name="connsiteY4" fmla="*/ 576998 h 576998"/>
                  <a:gd name="connsiteX5" fmla="*/ 0 w 575300"/>
                  <a:gd name="connsiteY5" fmla="*/ 288499 h 576998"/>
                  <a:gd name="connsiteX6" fmla="*/ 1014 w 575300"/>
                  <a:gd name="connsiteY6" fmla="*/ 278414 h 576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300" h="576998">
                    <a:moveTo>
                      <a:pt x="202133" y="14437"/>
                    </a:moveTo>
                    <a:lnTo>
                      <a:pt x="229678" y="5861"/>
                    </a:lnTo>
                    <a:cubicBezTo>
                      <a:pt x="248404" y="2018"/>
                      <a:pt x="267792" y="0"/>
                      <a:pt x="287650" y="0"/>
                    </a:cubicBezTo>
                    <a:cubicBezTo>
                      <a:pt x="446515" y="0"/>
                      <a:pt x="575300" y="129165"/>
                      <a:pt x="575300" y="288499"/>
                    </a:cubicBezTo>
                    <a:cubicBezTo>
                      <a:pt x="575300" y="447833"/>
                      <a:pt x="446515" y="576998"/>
                      <a:pt x="287650" y="576998"/>
                    </a:cubicBezTo>
                    <a:cubicBezTo>
                      <a:pt x="128785" y="576998"/>
                      <a:pt x="0" y="447833"/>
                      <a:pt x="0" y="288499"/>
                    </a:cubicBezTo>
                    <a:lnTo>
                      <a:pt x="1014" y="278414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  <p:sp>
            <p:nvSpPr>
              <p:cNvPr id="167" name="Marvintrackercircle">
                <a:extLst>
                  <a:ext uri="{FF2B5EF4-FFF2-40B4-BE49-F238E27FC236}">
                    <a16:creationId xmlns:a16="http://schemas.microsoft.com/office/drawing/2014/main" id="{82ABA677-20DD-44C1-9A17-6E1E23544D52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 bwMode="gray">
              <a:xfrm>
                <a:off x="630960" y="4035213"/>
                <a:ext cx="410720" cy="41072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70CE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</p:grpSp>
      </p:grpSp>
      <p:grpSp>
        <p:nvGrpSpPr>
          <p:cNvPr id="221" name="Группа 10">
            <a:extLst>
              <a:ext uri="{FF2B5EF4-FFF2-40B4-BE49-F238E27FC236}">
                <a16:creationId xmlns:a16="http://schemas.microsoft.com/office/drawing/2014/main" id="{D682D77E-93E1-4615-AC28-80BE1A4235CE}"/>
              </a:ext>
            </a:extLst>
          </p:cNvPr>
          <p:cNvGrpSpPr/>
          <p:nvPr/>
        </p:nvGrpSpPr>
        <p:grpSpPr>
          <a:xfrm>
            <a:off x="1692774" y="3249521"/>
            <a:ext cx="506320" cy="476092"/>
            <a:chOff x="222109" y="862957"/>
            <a:chExt cx="788946" cy="782981"/>
          </a:xfrm>
        </p:grpSpPr>
        <p:sp>
          <p:nvSpPr>
            <p:cNvPr id="222" name="Oval 80">
              <a:extLst>
                <a:ext uri="{FF2B5EF4-FFF2-40B4-BE49-F238E27FC236}">
                  <a16:creationId xmlns:a16="http://schemas.microsoft.com/office/drawing/2014/main" id="{39E3762B-3368-448C-9070-C7FADC613851}"/>
                </a:ext>
              </a:extLst>
            </p:cNvPr>
            <p:cNvSpPr/>
            <p:nvPr/>
          </p:nvSpPr>
          <p:spPr bwMode="gray">
            <a:xfrm>
              <a:off x="222109" y="862957"/>
              <a:ext cx="788946" cy="782981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rgbClr val="FBDD7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7211" tIns="33605" rIns="67211" bIns="336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Heavy"/>
                <a:ea typeface="ＭＳ Ｐゴシック"/>
                <a:cs typeface="+mn-cs"/>
              </a:endParaRPr>
            </a:p>
          </p:txBody>
        </p:sp>
        <p:grpSp>
          <p:nvGrpSpPr>
            <p:cNvPr id="223" name="Group 82">
              <a:extLst>
                <a:ext uri="{FF2B5EF4-FFF2-40B4-BE49-F238E27FC236}">
                  <a16:creationId xmlns:a16="http://schemas.microsoft.com/office/drawing/2014/main" id="{2B336EF7-1BF8-49F1-BDEB-971CCE33383E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269414" y="908887"/>
              <a:ext cx="694334" cy="691118"/>
              <a:chOff x="602032" y="4005592"/>
              <a:chExt cx="468578" cy="469962"/>
            </a:xfrm>
          </p:grpSpPr>
          <p:sp>
            <p:nvSpPr>
              <p:cNvPr id="224" name="Freeform: Shape 83">
                <a:extLst>
                  <a:ext uri="{FF2B5EF4-FFF2-40B4-BE49-F238E27FC236}">
                    <a16:creationId xmlns:a16="http://schemas.microsoft.com/office/drawing/2014/main" id="{3C39F813-8EA4-4B94-AB39-A144A10F733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032" y="4005592"/>
                <a:ext cx="468578" cy="469962"/>
              </a:xfrm>
              <a:custGeom>
                <a:avLst/>
                <a:gdLst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369697 w 575300"/>
                  <a:gd name="connsiteY6" fmla="*/ 174198 h 576998"/>
                  <a:gd name="connsiteX7" fmla="*/ 202133 w 575300"/>
                  <a:gd name="connsiteY7" fmla="*/ 14437 h 576998"/>
                  <a:gd name="connsiteX8" fmla="*/ 229678 w 575300"/>
                  <a:gd name="connsiteY8" fmla="*/ 5861 h 576998"/>
                  <a:gd name="connsiteX9" fmla="*/ 287650 w 575300"/>
                  <a:gd name="connsiteY9" fmla="*/ 0 h 576998"/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202133 w 575300"/>
                  <a:gd name="connsiteY6" fmla="*/ 14437 h 576998"/>
                  <a:gd name="connsiteX7" fmla="*/ 229678 w 575300"/>
                  <a:gd name="connsiteY7" fmla="*/ 5861 h 576998"/>
                  <a:gd name="connsiteX8" fmla="*/ 287650 w 575300"/>
                  <a:gd name="connsiteY8" fmla="*/ 0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8" fmla="*/ 233532 w 575300"/>
                  <a:gd name="connsiteY8" fmla="*/ 504362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0" fmla="*/ 202133 w 575300"/>
                  <a:gd name="connsiteY0" fmla="*/ 14437 h 576998"/>
                  <a:gd name="connsiteX1" fmla="*/ 229678 w 575300"/>
                  <a:gd name="connsiteY1" fmla="*/ 5861 h 576998"/>
                  <a:gd name="connsiteX2" fmla="*/ 287650 w 575300"/>
                  <a:gd name="connsiteY2" fmla="*/ 0 h 576998"/>
                  <a:gd name="connsiteX3" fmla="*/ 575300 w 575300"/>
                  <a:gd name="connsiteY3" fmla="*/ 288499 h 576998"/>
                  <a:gd name="connsiteX4" fmla="*/ 287650 w 575300"/>
                  <a:gd name="connsiteY4" fmla="*/ 576998 h 576998"/>
                  <a:gd name="connsiteX5" fmla="*/ 0 w 575300"/>
                  <a:gd name="connsiteY5" fmla="*/ 288499 h 576998"/>
                  <a:gd name="connsiteX6" fmla="*/ 1014 w 575300"/>
                  <a:gd name="connsiteY6" fmla="*/ 278414 h 576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300" h="576998">
                    <a:moveTo>
                      <a:pt x="202133" y="14437"/>
                    </a:moveTo>
                    <a:lnTo>
                      <a:pt x="229678" y="5861"/>
                    </a:lnTo>
                    <a:cubicBezTo>
                      <a:pt x="248404" y="2018"/>
                      <a:pt x="267792" y="0"/>
                      <a:pt x="287650" y="0"/>
                    </a:cubicBezTo>
                    <a:cubicBezTo>
                      <a:pt x="446515" y="0"/>
                      <a:pt x="575300" y="129165"/>
                      <a:pt x="575300" y="288499"/>
                    </a:cubicBezTo>
                    <a:cubicBezTo>
                      <a:pt x="575300" y="447833"/>
                      <a:pt x="446515" y="576998"/>
                      <a:pt x="287650" y="576998"/>
                    </a:cubicBezTo>
                    <a:cubicBezTo>
                      <a:pt x="128785" y="576998"/>
                      <a:pt x="0" y="447833"/>
                      <a:pt x="0" y="288499"/>
                    </a:cubicBezTo>
                    <a:lnTo>
                      <a:pt x="1014" y="278414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  <p:sp>
            <p:nvSpPr>
              <p:cNvPr id="225" name="Marvintrackercircle">
                <a:extLst>
                  <a:ext uri="{FF2B5EF4-FFF2-40B4-BE49-F238E27FC236}">
                    <a16:creationId xmlns:a16="http://schemas.microsoft.com/office/drawing/2014/main" id="{82ABA677-20DD-44C1-9A17-6E1E23544D52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 bwMode="gray">
              <a:xfrm>
                <a:off x="630960" y="4035213"/>
                <a:ext cx="410720" cy="41072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70CE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</p:grpSp>
      </p:grpSp>
      <p:grpSp>
        <p:nvGrpSpPr>
          <p:cNvPr id="226" name="Группа 10">
            <a:extLst>
              <a:ext uri="{FF2B5EF4-FFF2-40B4-BE49-F238E27FC236}">
                <a16:creationId xmlns:a16="http://schemas.microsoft.com/office/drawing/2014/main" id="{D682D77E-93E1-4615-AC28-80BE1A4235CE}"/>
              </a:ext>
            </a:extLst>
          </p:cNvPr>
          <p:cNvGrpSpPr/>
          <p:nvPr/>
        </p:nvGrpSpPr>
        <p:grpSpPr>
          <a:xfrm>
            <a:off x="1685217" y="3870125"/>
            <a:ext cx="506320" cy="475163"/>
            <a:chOff x="222109" y="862957"/>
            <a:chExt cx="788946" cy="782981"/>
          </a:xfrm>
        </p:grpSpPr>
        <p:sp>
          <p:nvSpPr>
            <p:cNvPr id="227" name="Oval 80">
              <a:extLst>
                <a:ext uri="{FF2B5EF4-FFF2-40B4-BE49-F238E27FC236}">
                  <a16:creationId xmlns:a16="http://schemas.microsoft.com/office/drawing/2014/main" id="{39E3762B-3368-448C-9070-C7FADC613851}"/>
                </a:ext>
              </a:extLst>
            </p:cNvPr>
            <p:cNvSpPr/>
            <p:nvPr/>
          </p:nvSpPr>
          <p:spPr bwMode="gray">
            <a:xfrm>
              <a:off x="222109" y="862957"/>
              <a:ext cx="788946" cy="782981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rgbClr val="FBDD7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7211" tIns="33605" rIns="67211" bIns="336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Heavy"/>
                <a:ea typeface="ＭＳ Ｐゴシック"/>
                <a:cs typeface="+mn-cs"/>
              </a:endParaRPr>
            </a:p>
          </p:txBody>
        </p:sp>
        <p:grpSp>
          <p:nvGrpSpPr>
            <p:cNvPr id="228" name="Group 82">
              <a:extLst>
                <a:ext uri="{FF2B5EF4-FFF2-40B4-BE49-F238E27FC236}">
                  <a16:creationId xmlns:a16="http://schemas.microsoft.com/office/drawing/2014/main" id="{2B336EF7-1BF8-49F1-BDEB-971CCE33383E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269414" y="908887"/>
              <a:ext cx="694334" cy="691118"/>
              <a:chOff x="602032" y="4005592"/>
              <a:chExt cx="468578" cy="469962"/>
            </a:xfrm>
          </p:grpSpPr>
          <p:sp>
            <p:nvSpPr>
              <p:cNvPr id="229" name="Freeform: Shape 83">
                <a:extLst>
                  <a:ext uri="{FF2B5EF4-FFF2-40B4-BE49-F238E27FC236}">
                    <a16:creationId xmlns:a16="http://schemas.microsoft.com/office/drawing/2014/main" id="{3C39F813-8EA4-4B94-AB39-A144A10F733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032" y="4005592"/>
                <a:ext cx="468578" cy="469962"/>
              </a:xfrm>
              <a:custGeom>
                <a:avLst/>
                <a:gdLst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369697 w 575300"/>
                  <a:gd name="connsiteY6" fmla="*/ 174198 h 576998"/>
                  <a:gd name="connsiteX7" fmla="*/ 202133 w 575300"/>
                  <a:gd name="connsiteY7" fmla="*/ 14437 h 576998"/>
                  <a:gd name="connsiteX8" fmla="*/ 229678 w 575300"/>
                  <a:gd name="connsiteY8" fmla="*/ 5861 h 576998"/>
                  <a:gd name="connsiteX9" fmla="*/ 287650 w 575300"/>
                  <a:gd name="connsiteY9" fmla="*/ 0 h 576998"/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202133 w 575300"/>
                  <a:gd name="connsiteY6" fmla="*/ 14437 h 576998"/>
                  <a:gd name="connsiteX7" fmla="*/ 229678 w 575300"/>
                  <a:gd name="connsiteY7" fmla="*/ 5861 h 576998"/>
                  <a:gd name="connsiteX8" fmla="*/ 287650 w 575300"/>
                  <a:gd name="connsiteY8" fmla="*/ 0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8" fmla="*/ 233532 w 575300"/>
                  <a:gd name="connsiteY8" fmla="*/ 504362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0" fmla="*/ 202133 w 575300"/>
                  <a:gd name="connsiteY0" fmla="*/ 14437 h 576998"/>
                  <a:gd name="connsiteX1" fmla="*/ 229678 w 575300"/>
                  <a:gd name="connsiteY1" fmla="*/ 5861 h 576998"/>
                  <a:gd name="connsiteX2" fmla="*/ 287650 w 575300"/>
                  <a:gd name="connsiteY2" fmla="*/ 0 h 576998"/>
                  <a:gd name="connsiteX3" fmla="*/ 575300 w 575300"/>
                  <a:gd name="connsiteY3" fmla="*/ 288499 h 576998"/>
                  <a:gd name="connsiteX4" fmla="*/ 287650 w 575300"/>
                  <a:gd name="connsiteY4" fmla="*/ 576998 h 576998"/>
                  <a:gd name="connsiteX5" fmla="*/ 0 w 575300"/>
                  <a:gd name="connsiteY5" fmla="*/ 288499 h 576998"/>
                  <a:gd name="connsiteX6" fmla="*/ 1014 w 575300"/>
                  <a:gd name="connsiteY6" fmla="*/ 278414 h 576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300" h="576998">
                    <a:moveTo>
                      <a:pt x="202133" y="14437"/>
                    </a:moveTo>
                    <a:lnTo>
                      <a:pt x="229678" y="5861"/>
                    </a:lnTo>
                    <a:cubicBezTo>
                      <a:pt x="248404" y="2018"/>
                      <a:pt x="267792" y="0"/>
                      <a:pt x="287650" y="0"/>
                    </a:cubicBezTo>
                    <a:cubicBezTo>
                      <a:pt x="446515" y="0"/>
                      <a:pt x="575300" y="129165"/>
                      <a:pt x="575300" y="288499"/>
                    </a:cubicBezTo>
                    <a:cubicBezTo>
                      <a:pt x="575300" y="447833"/>
                      <a:pt x="446515" y="576998"/>
                      <a:pt x="287650" y="576998"/>
                    </a:cubicBezTo>
                    <a:cubicBezTo>
                      <a:pt x="128785" y="576998"/>
                      <a:pt x="0" y="447833"/>
                      <a:pt x="0" y="288499"/>
                    </a:cubicBezTo>
                    <a:lnTo>
                      <a:pt x="1014" y="278414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  <p:sp>
            <p:nvSpPr>
              <p:cNvPr id="230" name="Marvintrackercircle">
                <a:extLst>
                  <a:ext uri="{FF2B5EF4-FFF2-40B4-BE49-F238E27FC236}">
                    <a16:creationId xmlns:a16="http://schemas.microsoft.com/office/drawing/2014/main" id="{82ABA677-20DD-44C1-9A17-6E1E23544D52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 bwMode="gray">
              <a:xfrm>
                <a:off x="630960" y="4035213"/>
                <a:ext cx="410720" cy="41072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70CE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</p:grpSp>
      </p:grpSp>
      <p:grpSp>
        <p:nvGrpSpPr>
          <p:cNvPr id="233" name="Группа 10">
            <a:extLst>
              <a:ext uri="{FF2B5EF4-FFF2-40B4-BE49-F238E27FC236}">
                <a16:creationId xmlns:a16="http://schemas.microsoft.com/office/drawing/2014/main" id="{D682D77E-93E1-4615-AC28-80BE1A4235CE}"/>
              </a:ext>
            </a:extLst>
          </p:cNvPr>
          <p:cNvGrpSpPr/>
          <p:nvPr/>
        </p:nvGrpSpPr>
        <p:grpSpPr>
          <a:xfrm>
            <a:off x="1677660" y="2614731"/>
            <a:ext cx="513877" cy="483648"/>
            <a:chOff x="222109" y="862957"/>
            <a:chExt cx="788946" cy="782981"/>
          </a:xfrm>
        </p:grpSpPr>
        <p:sp>
          <p:nvSpPr>
            <p:cNvPr id="234" name="Oval 80">
              <a:extLst>
                <a:ext uri="{FF2B5EF4-FFF2-40B4-BE49-F238E27FC236}">
                  <a16:creationId xmlns:a16="http://schemas.microsoft.com/office/drawing/2014/main" id="{39E3762B-3368-448C-9070-C7FADC613851}"/>
                </a:ext>
              </a:extLst>
            </p:cNvPr>
            <p:cNvSpPr/>
            <p:nvPr/>
          </p:nvSpPr>
          <p:spPr bwMode="gray">
            <a:xfrm>
              <a:off x="222109" y="862957"/>
              <a:ext cx="788946" cy="782981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rgbClr val="FBDD7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7211" tIns="33605" rIns="67211" bIns="336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Heavy"/>
                <a:ea typeface="ＭＳ Ｐゴシック"/>
                <a:cs typeface="+mn-cs"/>
              </a:endParaRPr>
            </a:p>
          </p:txBody>
        </p:sp>
        <p:grpSp>
          <p:nvGrpSpPr>
            <p:cNvPr id="235" name="Group 82">
              <a:extLst>
                <a:ext uri="{FF2B5EF4-FFF2-40B4-BE49-F238E27FC236}">
                  <a16:creationId xmlns:a16="http://schemas.microsoft.com/office/drawing/2014/main" id="{2B336EF7-1BF8-49F1-BDEB-971CCE33383E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269414" y="908887"/>
              <a:ext cx="694334" cy="691118"/>
              <a:chOff x="602032" y="4005592"/>
              <a:chExt cx="468578" cy="469962"/>
            </a:xfrm>
          </p:grpSpPr>
          <p:sp>
            <p:nvSpPr>
              <p:cNvPr id="236" name="Freeform: Shape 83">
                <a:extLst>
                  <a:ext uri="{FF2B5EF4-FFF2-40B4-BE49-F238E27FC236}">
                    <a16:creationId xmlns:a16="http://schemas.microsoft.com/office/drawing/2014/main" id="{3C39F813-8EA4-4B94-AB39-A144A10F733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032" y="4005592"/>
                <a:ext cx="468578" cy="469962"/>
              </a:xfrm>
              <a:custGeom>
                <a:avLst/>
                <a:gdLst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369697 w 575300"/>
                  <a:gd name="connsiteY6" fmla="*/ 174198 h 576998"/>
                  <a:gd name="connsiteX7" fmla="*/ 202133 w 575300"/>
                  <a:gd name="connsiteY7" fmla="*/ 14437 h 576998"/>
                  <a:gd name="connsiteX8" fmla="*/ 229678 w 575300"/>
                  <a:gd name="connsiteY8" fmla="*/ 5861 h 576998"/>
                  <a:gd name="connsiteX9" fmla="*/ 287650 w 575300"/>
                  <a:gd name="connsiteY9" fmla="*/ 0 h 576998"/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202133 w 575300"/>
                  <a:gd name="connsiteY6" fmla="*/ 14437 h 576998"/>
                  <a:gd name="connsiteX7" fmla="*/ 229678 w 575300"/>
                  <a:gd name="connsiteY7" fmla="*/ 5861 h 576998"/>
                  <a:gd name="connsiteX8" fmla="*/ 287650 w 575300"/>
                  <a:gd name="connsiteY8" fmla="*/ 0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8" fmla="*/ 233532 w 575300"/>
                  <a:gd name="connsiteY8" fmla="*/ 504362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0" fmla="*/ 202133 w 575300"/>
                  <a:gd name="connsiteY0" fmla="*/ 14437 h 576998"/>
                  <a:gd name="connsiteX1" fmla="*/ 229678 w 575300"/>
                  <a:gd name="connsiteY1" fmla="*/ 5861 h 576998"/>
                  <a:gd name="connsiteX2" fmla="*/ 287650 w 575300"/>
                  <a:gd name="connsiteY2" fmla="*/ 0 h 576998"/>
                  <a:gd name="connsiteX3" fmla="*/ 575300 w 575300"/>
                  <a:gd name="connsiteY3" fmla="*/ 288499 h 576998"/>
                  <a:gd name="connsiteX4" fmla="*/ 287650 w 575300"/>
                  <a:gd name="connsiteY4" fmla="*/ 576998 h 576998"/>
                  <a:gd name="connsiteX5" fmla="*/ 0 w 575300"/>
                  <a:gd name="connsiteY5" fmla="*/ 288499 h 576998"/>
                  <a:gd name="connsiteX6" fmla="*/ 1014 w 575300"/>
                  <a:gd name="connsiteY6" fmla="*/ 278414 h 576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300" h="576998">
                    <a:moveTo>
                      <a:pt x="202133" y="14437"/>
                    </a:moveTo>
                    <a:lnTo>
                      <a:pt x="229678" y="5861"/>
                    </a:lnTo>
                    <a:cubicBezTo>
                      <a:pt x="248404" y="2018"/>
                      <a:pt x="267792" y="0"/>
                      <a:pt x="287650" y="0"/>
                    </a:cubicBezTo>
                    <a:cubicBezTo>
                      <a:pt x="446515" y="0"/>
                      <a:pt x="575300" y="129165"/>
                      <a:pt x="575300" y="288499"/>
                    </a:cubicBezTo>
                    <a:cubicBezTo>
                      <a:pt x="575300" y="447833"/>
                      <a:pt x="446515" y="576998"/>
                      <a:pt x="287650" y="576998"/>
                    </a:cubicBezTo>
                    <a:cubicBezTo>
                      <a:pt x="128785" y="576998"/>
                      <a:pt x="0" y="447833"/>
                      <a:pt x="0" y="288499"/>
                    </a:cubicBezTo>
                    <a:lnTo>
                      <a:pt x="1014" y="278414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  <p:sp>
            <p:nvSpPr>
              <p:cNvPr id="237" name="Marvintrackercircle">
                <a:extLst>
                  <a:ext uri="{FF2B5EF4-FFF2-40B4-BE49-F238E27FC236}">
                    <a16:creationId xmlns:a16="http://schemas.microsoft.com/office/drawing/2014/main" id="{82ABA677-20DD-44C1-9A17-6E1E23544D52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 bwMode="gray">
              <a:xfrm>
                <a:off x="630960" y="4035213"/>
                <a:ext cx="410720" cy="41072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70CE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</p:grpSp>
      </p:grpSp>
      <p:cxnSp>
        <p:nvCxnSpPr>
          <p:cNvPr id="259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510075" y="1869581"/>
            <a:ext cx="6151516" cy="472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206651" y="1398050"/>
            <a:ext cx="3295217" cy="377851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Ең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төменгі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күнкөріс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деңгейі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261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98921" y="1382757"/>
            <a:ext cx="3333175" cy="841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06478" y="1768363"/>
            <a:ext cx="3333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449618" y="2498820"/>
            <a:ext cx="6151516" cy="472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236879" y="1987499"/>
            <a:ext cx="3264988" cy="408078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АЕК</a:t>
            </a:r>
          </a:p>
        </p:txBody>
      </p:sp>
      <p:cxnSp>
        <p:nvCxnSpPr>
          <p:cNvPr id="265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36705" y="1974211"/>
            <a:ext cx="3333175" cy="841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44261" y="2390045"/>
            <a:ext cx="3333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436165" y="3175911"/>
            <a:ext cx="6151516" cy="472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236879" y="2652516"/>
            <a:ext cx="3266649" cy="385408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Ең төменгі жалақы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269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38366" y="2621075"/>
            <a:ext cx="3333175" cy="841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45922" y="3059579"/>
            <a:ext cx="3333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419390" y="3781806"/>
            <a:ext cx="6151516" cy="472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2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259549" y="3302421"/>
            <a:ext cx="3242317" cy="392964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Орташа айлық жалақы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273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59376" y="3287426"/>
            <a:ext cx="3333175" cy="841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59375" y="3680589"/>
            <a:ext cx="3333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251993" y="3906983"/>
            <a:ext cx="3249874" cy="430749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Ең төменгі зейнетақы мөлшері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277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44262" y="3887020"/>
            <a:ext cx="3333175" cy="841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51818" y="4340639"/>
            <a:ext cx="3333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6530867" y="945141"/>
            <a:ext cx="26870" cy="39253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7291574" y="959017"/>
            <a:ext cx="26870" cy="39253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8045383" y="962192"/>
            <a:ext cx="26870" cy="39253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9" name="TextBox 33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850137" y="1428278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55 142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850137" y="2070625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3 932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850137" y="2690301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85 000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837437" y="3332648"/>
            <a:ext cx="665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397 789</a:t>
            </a:r>
            <a:endParaRPr lang="kk-KZ" sz="1000" noProof="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850137" y="3959882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62 771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612137" y="1428278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68 628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612137" y="2078182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4 325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612137" y="2705415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85 000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593087" y="3325092"/>
            <a:ext cx="685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419 520</a:t>
            </a:r>
            <a:endParaRPr lang="kk-KZ" sz="1000" noProof="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612137" y="3967438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69 049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366148" y="1420721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85 442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366148" y="2070625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4 693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366148" y="2697858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85 000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353448" y="3317535"/>
            <a:ext cx="682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442 594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366148" y="3959881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73 538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088454" y="1413165"/>
            <a:ext cx="717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106 375</a:t>
            </a: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088454" y="2055512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5 022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088454" y="2697859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85 000</a:t>
            </a: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088453" y="3325091"/>
            <a:ext cx="694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466 936</a:t>
            </a:r>
            <a:endParaRPr lang="kk-KZ" sz="1000" noProof="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088454" y="3952325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77 951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1" name="Прямоугольник 150"/>
          <p:cNvSpPr/>
          <p:nvPr/>
        </p:nvSpPr>
        <p:spPr>
          <a:xfrm>
            <a:off x="8373696" y="754029"/>
            <a:ext cx="47481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i="1" noProof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теңге</a:t>
            </a:r>
          </a:p>
        </p:txBody>
      </p:sp>
      <p:pic>
        <p:nvPicPr>
          <p:cNvPr id="3" name="Picture 1" descr="https://cdn-icons-png.flaticon.com/512/2769/276952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425" y="6217954"/>
            <a:ext cx="106449" cy="10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cdn-icons-png.flaticon.com/512/5609/560902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568" y="2103594"/>
            <a:ext cx="185613" cy="18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s://cdn-icons-png.flaticon.com/512/2769/2769524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871" y="1476384"/>
            <a:ext cx="191406" cy="19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cdn-icons-png.flaticon.com/512/5771/577169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023" y="4002987"/>
            <a:ext cx="190760" cy="19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https://cdn-icons-png.flaticon.com/512/3734/373471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246" y="3372853"/>
            <a:ext cx="194696" cy="19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5" descr="https://cdn-icons-png.flaticon.com/512/3734/373471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235" y="2741469"/>
            <a:ext cx="194696" cy="19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2001690" y="967818"/>
            <a:ext cx="654346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dirty="0">
                <a:solidFill>
                  <a:prstClr val="black"/>
                </a:solidFill>
                <a:latin typeface="Arial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8659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9F280FC0-80F2-44C7-AA4F-1C7737B51178}"/>
              </a:ext>
            </a:extLst>
          </p:cNvPr>
          <p:cNvSpPr txBox="1">
            <a:spLocks/>
          </p:cNvSpPr>
          <p:nvPr/>
        </p:nvSpPr>
        <p:spPr>
          <a:xfrm>
            <a:off x="1432095" y="375698"/>
            <a:ext cx="5414382" cy="635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20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26</a:t>
            </a:r>
            <a:r>
              <a:rPr lang="en-US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-20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28</a:t>
            </a:r>
            <a:r>
              <a:rPr lang="en-US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жылдарға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қала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бюджеті</a:t>
            </a:r>
            <a:endParaRPr lang="ru-RU" sz="2800" dirty="0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Rectangle 286">
            <a:extLst>
              <a:ext uri="{FF2B5EF4-FFF2-40B4-BE49-F238E27FC236}">
                <a16:creationId xmlns:a16="http://schemas.microsoft.com/office/drawing/2014/main" id="{AA059510-0C11-401A-A3A6-1AD1F2F8AA6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633654" y="887018"/>
            <a:ext cx="7254194" cy="948774"/>
          </a:xfrm>
          <a:prstGeom prst="roundRect">
            <a:avLst>
              <a:gd name="adj" fmla="val 0"/>
            </a:avLst>
          </a:prstGeom>
          <a:pattFill prst="ltDnDiag">
            <a:fgClr>
              <a:srgbClr val="F9C61B">
                <a:lumMod val="40000"/>
                <a:lumOff val="60000"/>
              </a:srgbClr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8915E8-DB98-4D06-846A-D03EF7CD9705}"/>
              </a:ext>
            </a:extLst>
          </p:cNvPr>
          <p:cNvSpPr txBox="1"/>
          <p:nvPr/>
        </p:nvSpPr>
        <p:spPr>
          <a:xfrm>
            <a:off x="2395626" y="891729"/>
            <a:ext cx="6365283" cy="931022"/>
          </a:xfrm>
          <a:prstGeom prst="rect">
            <a:avLst/>
          </a:prstGeom>
          <a:noFill/>
        </p:spPr>
        <p:txBody>
          <a:bodyPr wrap="square" lIns="68568" tIns="34289" rIns="68568" bIns="34289" rtlCol="0">
            <a:spAutoFit/>
          </a:bodyPr>
          <a:lstStyle/>
          <a:p>
            <a:pPr algn="just" eaLnBrk="1" hangingPunct="1"/>
            <a:r>
              <a:rPr lang="kk-KZ" sz="1400" b="1" dirty="0">
                <a:latin typeface="Times New Roman" pitchFamily="18" charset="0"/>
                <a:cs typeface="Times New Roman" pitchFamily="18" charset="0"/>
              </a:rPr>
              <a:t>Қала бюджеті </a:t>
            </a:r>
            <a:r>
              <a:rPr lang="kk-KZ" sz="1400" b="1" dirty="0"/>
              <a:t>– 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қаланың мемлекеттік органдарының, оларға ведомстволық бағынысты мекемелердің міндеттері мен функцияларын қаржылық қамтамасыз етуге және нақты нәтижелерге қол жеткізуге бағытталған мемлекеттік саясатты жүзеге асыруға арналған орталықтандырылған ақша қоры.</a:t>
            </a:r>
            <a:endParaRPr lang="ru-RU" altLang="ru-RU" sz="1400" noProof="1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9" name="Rectangle 106">
            <a:extLst>
              <a:ext uri="{FF2B5EF4-FFF2-40B4-BE49-F238E27FC236}">
                <a16:creationId xmlns:a16="http://schemas.microsoft.com/office/drawing/2014/main" id="{723D1BCC-437C-4E67-A2A0-70444BC45675}"/>
              </a:ext>
            </a:extLst>
          </p:cNvPr>
          <p:cNvSpPr>
            <a:spLocks/>
          </p:cNvSpPr>
          <p:nvPr/>
        </p:nvSpPr>
        <p:spPr bwMode="gray">
          <a:xfrm>
            <a:off x="1637385" y="881408"/>
            <a:ext cx="7251047" cy="32843"/>
          </a:xfrm>
          <a:prstGeom prst="rect">
            <a:avLst/>
          </a:prstGeom>
          <a:solidFill>
            <a:srgbClr val="F9C61B">
              <a:lumMod val="60000"/>
              <a:lumOff val="4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10" name="Rectangle 107">
            <a:extLst>
              <a:ext uri="{FF2B5EF4-FFF2-40B4-BE49-F238E27FC236}">
                <a16:creationId xmlns:a16="http://schemas.microsoft.com/office/drawing/2014/main" id="{BD6604AE-DAB7-4E11-B0BB-4C64DAAC5AC4}"/>
              </a:ext>
            </a:extLst>
          </p:cNvPr>
          <p:cNvSpPr>
            <a:spLocks/>
          </p:cNvSpPr>
          <p:nvPr/>
        </p:nvSpPr>
        <p:spPr bwMode="gray">
          <a:xfrm flipV="1">
            <a:off x="1636749" y="1810009"/>
            <a:ext cx="7251047" cy="45719"/>
          </a:xfrm>
          <a:prstGeom prst="rect">
            <a:avLst/>
          </a:prstGeom>
          <a:solidFill>
            <a:srgbClr val="F9C61B">
              <a:lumMod val="60000"/>
              <a:lumOff val="4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cxnSp>
        <p:nvCxnSpPr>
          <p:cNvPr id="11" name="Straight Connector 108">
            <a:extLst>
              <a:ext uri="{FF2B5EF4-FFF2-40B4-BE49-F238E27FC236}">
                <a16:creationId xmlns:a16="http://schemas.microsoft.com/office/drawing/2014/main" id="{45870AD0-7044-4750-8673-F6B7AAFDDCD0}"/>
              </a:ext>
            </a:extLst>
          </p:cNvPr>
          <p:cNvCxnSpPr>
            <a:cxnSpLocks/>
          </p:cNvCxnSpPr>
          <p:nvPr/>
        </p:nvCxnSpPr>
        <p:spPr>
          <a:xfrm flipH="1">
            <a:off x="2022121" y="913560"/>
            <a:ext cx="1138" cy="922232"/>
          </a:xfrm>
          <a:prstGeom prst="line">
            <a:avLst/>
          </a:prstGeom>
          <a:ln w="28575">
            <a:solidFill>
              <a:srgbClr val="FBD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0">
            <a:extLst>
              <a:ext uri="{FF2B5EF4-FFF2-40B4-BE49-F238E27FC236}">
                <a16:creationId xmlns:a16="http://schemas.microsoft.com/office/drawing/2014/main" id="{78474614-ECC2-407C-9E1E-703D5D292029}"/>
              </a:ext>
            </a:extLst>
          </p:cNvPr>
          <p:cNvSpPr/>
          <p:nvPr/>
        </p:nvSpPr>
        <p:spPr bwMode="gray">
          <a:xfrm>
            <a:off x="1662009" y="1033753"/>
            <a:ext cx="718903" cy="674861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FBDD76"/>
            </a:solidFill>
            <a:prstDash val="solid"/>
          </a:ln>
          <a:effectLst/>
        </p:spPr>
        <p:txBody>
          <a:bodyPr rot="0" spcFirstLastPara="0" vertOverflow="overflow" horzOverflow="overflow" vert="horz" wrap="square" lIns="67211" tIns="33605" rIns="67211" bIns="336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grpSp>
        <p:nvGrpSpPr>
          <p:cNvPr id="13" name="Group 111">
            <a:extLst>
              <a:ext uri="{FF2B5EF4-FFF2-40B4-BE49-F238E27FC236}">
                <a16:creationId xmlns:a16="http://schemas.microsoft.com/office/drawing/2014/main" id="{1C425FB8-59F2-4E78-B71A-A563968DDE70}"/>
              </a:ext>
            </a:extLst>
          </p:cNvPr>
          <p:cNvGrpSpPr>
            <a:grpSpLocks/>
          </p:cNvGrpSpPr>
          <p:nvPr/>
        </p:nvGrpSpPr>
        <p:grpSpPr bwMode="gray">
          <a:xfrm>
            <a:off x="1713154" y="1072176"/>
            <a:ext cx="623646" cy="595631"/>
            <a:chOff x="602032" y="4005592"/>
            <a:chExt cx="468578" cy="469962"/>
          </a:xfrm>
        </p:grpSpPr>
        <p:sp>
          <p:nvSpPr>
            <p:cNvPr id="14" name="Freeform: Shape 112">
              <a:extLst>
                <a:ext uri="{FF2B5EF4-FFF2-40B4-BE49-F238E27FC236}">
                  <a16:creationId xmlns:a16="http://schemas.microsoft.com/office/drawing/2014/main" id="{D044CCEB-AB64-497B-A503-D8E18C7915CC}"/>
                </a:ext>
              </a:extLst>
            </p:cNvPr>
            <p:cNvSpPr>
              <a:spLocks/>
            </p:cNvSpPr>
            <p:nvPr/>
          </p:nvSpPr>
          <p:spPr bwMode="gray">
            <a:xfrm>
              <a:off x="602032" y="4005592"/>
              <a:ext cx="468578" cy="469962"/>
            </a:xfrm>
            <a:custGeom>
              <a:avLst/>
              <a:gdLst>
                <a:gd name="connsiteX0" fmla="*/ 287650 w 575300"/>
                <a:gd name="connsiteY0" fmla="*/ 0 h 576998"/>
                <a:gd name="connsiteX1" fmla="*/ 575300 w 575300"/>
                <a:gd name="connsiteY1" fmla="*/ 288499 h 576998"/>
                <a:gd name="connsiteX2" fmla="*/ 287650 w 575300"/>
                <a:gd name="connsiteY2" fmla="*/ 576998 h 576998"/>
                <a:gd name="connsiteX3" fmla="*/ 0 w 575300"/>
                <a:gd name="connsiteY3" fmla="*/ 288499 h 576998"/>
                <a:gd name="connsiteX4" fmla="*/ 1014 w 575300"/>
                <a:gd name="connsiteY4" fmla="*/ 278414 h 576998"/>
                <a:gd name="connsiteX5" fmla="*/ 142092 w 575300"/>
                <a:gd name="connsiteY5" fmla="*/ 412922 h 576998"/>
                <a:gd name="connsiteX6" fmla="*/ 369697 w 575300"/>
                <a:gd name="connsiteY6" fmla="*/ 174198 h 576998"/>
                <a:gd name="connsiteX7" fmla="*/ 202133 w 575300"/>
                <a:gd name="connsiteY7" fmla="*/ 14437 h 576998"/>
                <a:gd name="connsiteX8" fmla="*/ 229678 w 575300"/>
                <a:gd name="connsiteY8" fmla="*/ 5861 h 576998"/>
                <a:gd name="connsiteX9" fmla="*/ 287650 w 575300"/>
                <a:gd name="connsiteY9" fmla="*/ 0 h 576998"/>
                <a:gd name="connsiteX0" fmla="*/ 287650 w 575300"/>
                <a:gd name="connsiteY0" fmla="*/ 0 h 576998"/>
                <a:gd name="connsiteX1" fmla="*/ 575300 w 575300"/>
                <a:gd name="connsiteY1" fmla="*/ 288499 h 576998"/>
                <a:gd name="connsiteX2" fmla="*/ 287650 w 575300"/>
                <a:gd name="connsiteY2" fmla="*/ 576998 h 576998"/>
                <a:gd name="connsiteX3" fmla="*/ 0 w 575300"/>
                <a:gd name="connsiteY3" fmla="*/ 288499 h 576998"/>
                <a:gd name="connsiteX4" fmla="*/ 1014 w 575300"/>
                <a:gd name="connsiteY4" fmla="*/ 278414 h 576998"/>
                <a:gd name="connsiteX5" fmla="*/ 142092 w 575300"/>
                <a:gd name="connsiteY5" fmla="*/ 412922 h 576998"/>
                <a:gd name="connsiteX6" fmla="*/ 202133 w 575300"/>
                <a:gd name="connsiteY6" fmla="*/ 14437 h 576998"/>
                <a:gd name="connsiteX7" fmla="*/ 229678 w 575300"/>
                <a:gd name="connsiteY7" fmla="*/ 5861 h 576998"/>
                <a:gd name="connsiteX8" fmla="*/ 287650 w 575300"/>
                <a:gd name="connsiteY8" fmla="*/ 0 h 576998"/>
                <a:gd name="connsiteX0" fmla="*/ 142092 w 575300"/>
                <a:gd name="connsiteY0" fmla="*/ 412922 h 576998"/>
                <a:gd name="connsiteX1" fmla="*/ 202133 w 575300"/>
                <a:gd name="connsiteY1" fmla="*/ 14437 h 576998"/>
                <a:gd name="connsiteX2" fmla="*/ 229678 w 575300"/>
                <a:gd name="connsiteY2" fmla="*/ 5861 h 576998"/>
                <a:gd name="connsiteX3" fmla="*/ 287650 w 575300"/>
                <a:gd name="connsiteY3" fmla="*/ 0 h 576998"/>
                <a:gd name="connsiteX4" fmla="*/ 575300 w 575300"/>
                <a:gd name="connsiteY4" fmla="*/ 288499 h 576998"/>
                <a:gd name="connsiteX5" fmla="*/ 287650 w 575300"/>
                <a:gd name="connsiteY5" fmla="*/ 576998 h 576998"/>
                <a:gd name="connsiteX6" fmla="*/ 0 w 575300"/>
                <a:gd name="connsiteY6" fmla="*/ 288499 h 576998"/>
                <a:gd name="connsiteX7" fmla="*/ 1014 w 575300"/>
                <a:gd name="connsiteY7" fmla="*/ 278414 h 576998"/>
                <a:gd name="connsiteX8" fmla="*/ 233532 w 575300"/>
                <a:gd name="connsiteY8" fmla="*/ 504362 h 576998"/>
                <a:gd name="connsiteX0" fmla="*/ 142092 w 575300"/>
                <a:gd name="connsiteY0" fmla="*/ 412922 h 576998"/>
                <a:gd name="connsiteX1" fmla="*/ 202133 w 575300"/>
                <a:gd name="connsiteY1" fmla="*/ 14437 h 576998"/>
                <a:gd name="connsiteX2" fmla="*/ 229678 w 575300"/>
                <a:gd name="connsiteY2" fmla="*/ 5861 h 576998"/>
                <a:gd name="connsiteX3" fmla="*/ 287650 w 575300"/>
                <a:gd name="connsiteY3" fmla="*/ 0 h 576998"/>
                <a:gd name="connsiteX4" fmla="*/ 575300 w 575300"/>
                <a:gd name="connsiteY4" fmla="*/ 288499 h 576998"/>
                <a:gd name="connsiteX5" fmla="*/ 287650 w 575300"/>
                <a:gd name="connsiteY5" fmla="*/ 576998 h 576998"/>
                <a:gd name="connsiteX6" fmla="*/ 0 w 575300"/>
                <a:gd name="connsiteY6" fmla="*/ 288499 h 576998"/>
                <a:gd name="connsiteX7" fmla="*/ 1014 w 575300"/>
                <a:gd name="connsiteY7" fmla="*/ 278414 h 576998"/>
                <a:gd name="connsiteX0" fmla="*/ 202133 w 575300"/>
                <a:gd name="connsiteY0" fmla="*/ 14437 h 576998"/>
                <a:gd name="connsiteX1" fmla="*/ 229678 w 575300"/>
                <a:gd name="connsiteY1" fmla="*/ 5861 h 576998"/>
                <a:gd name="connsiteX2" fmla="*/ 287650 w 575300"/>
                <a:gd name="connsiteY2" fmla="*/ 0 h 576998"/>
                <a:gd name="connsiteX3" fmla="*/ 575300 w 575300"/>
                <a:gd name="connsiteY3" fmla="*/ 288499 h 576998"/>
                <a:gd name="connsiteX4" fmla="*/ 287650 w 575300"/>
                <a:gd name="connsiteY4" fmla="*/ 576998 h 576998"/>
                <a:gd name="connsiteX5" fmla="*/ 0 w 575300"/>
                <a:gd name="connsiteY5" fmla="*/ 288499 h 576998"/>
                <a:gd name="connsiteX6" fmla="*/ 1014 w 575300"/>
                <a:gd name="connsiteY6" fmla="*/ 278414 h 576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5300" h="576998">
                  <a:moveTo>
                    <a:pt x="202133" y="14437"/>
                  </a:moveTo>
                  <a:lnTo>
                    <a:pt x="229678" y="5861"/>
                  </a:lnTo>
                  <a:cubicBezTo>
                    <a:pt x="248404" y="2018"/>
                    <a:pt x="267792" y="0"/>
                    <a:pt x="287650" y="0"/>
                  </a:cubicBezTo>
                  <a:cubicBezTo>
                    <a:pt x="446515" y="0"/>
                    <a:pt x="575300" y="129165"/>
                    <a:pt x="575300" y="288499"/>
                  </a:cubicBezTo>
                  <a:cubicBezTo>
                    <a:pt x="575300" y="447833"/>
                    <a:pt x="446515" y="576998"/>
                    <a:pt x="287650" y="576998"/>
                  </a:cubicBezTo>
                  <a:cubicBezTo>
                    <a:pt x="128785" y="576998"/>
                    <a:pt x="0" y="447833"/>
                    <a:pt x="0" y="288499"/>
                  </a:cubicBezTo>
                  <a:lnTo>
                    <a:pt x="1014" y="278414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Heavy"/>
                <a:ea typeface="ＭＳ Ｐゴシック"/>
                <a:cs typeface="+mn-cs"/>
              </a:endParaRPr>
            </a:p>
          </p:txBody>
        </p:sp>
        <p:sp>
          <p:nvSpPr>
            <p:cNvPr id="15" name="Marvintrackercircle">
              <a:extLst>
                <a:ext uri="{FF2B5EF4-FFF2-40B4-BE49-F238E27FC236}">
                  <a16:creationId xmlns:a16="http://schemas.microsoft.com/office/drawing/2014/main" id="{CD13C1A7-4AA4-4F3B-90C9-3F751ED39E72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 bwMode="gray">
            <a:xfrm>
              <a:off x="630960" y="4035213"/>
              <a:ext cx="410720" cy="410720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70CE"/>
                </a:solidFill>
                <a:effectLst/>
                <a:uLnTx/>
                <a:uFillTx/>
                <a:latin typeface="Lato Heavy"/>
                <a:ea typeface="ＭＳ Ｐゴシック"/>
                <a:cs typeface="+mn-cs"/>
              </a:endParaRPr>
            </a:p>
          </p:txBody>
        </p:sp>
      </p:grpSp>
      <p:pic>
        <p:nvPicPr>
          <p:cNvPr id="16" name="Рисунок 16">
            <a:extLst>
              <a:ext uri="{FF2B5EF4-FFF2-40B4-BE49-F238E27FC236}">
                <a16:creationId xmlns:a16="http://schemas.microsoft.com/office/drawing/2014/main" id="{2C41035F-345C-4668-AC58-35F66E49888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78048" y="1157739"/>
            <a:ext cx="296994" cy="414110"/>
          </a:xfrm>
          <a:prstGeom prst="rect">
            <a:avLst/>
          </a:prstGeom>
        </p:spPr>
      </p:pic>
      <p:sp>
        <p:nvSpPr>
          <p:cNvPr id="22" name="Rectangle 286">
            <a:extLst>
              <a:ext uri="{FF2B5EF4-FFF2-40B4-BE49-F238E27FC236}">
                <a16:creationId xmlns:a16="http://schemas.microsoft.com/office/drawing/2014/main" id="{AA059510-0C11-401A-A3A6-1AD1F2F8AA6D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872302" y="2120900"/>
            <a:ext cx="6839898" cy="2165350"/>
          </a:xfrm>
          <a:prstGeom prst="roundRect">
            <a:avLst>
              <a:gd name="adj" fmla="val 0"/>
            </a:avLst>
          </a:prstGeom>
          <a:pattFill prst="ltDnDiag">
            <a:fgClr>
              <a:srgbClr val="F9C61B">
                <a:lumMod val="40000"/>
                <a:lumOff val="60000"/>
              </a:srgbClr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5087130" y="210959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5869255" y="210959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6602720" y="210959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7343394" y="210959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2028</a:t>
            </a:r>
          </a:p>
        </p:txBody>
      </p:sp>
      <p:cxnSp>
        <p:nvCxnSpPr>
          <p:cNvPr id="8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050105" y="2407972"/>
            <a:ext cx="6427145" cy="1567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137559" y="2403135"/>
            <a:ext cx="1807208" cy="251626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Кірістер, оның ішінде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:</a:t>
            </a:r>
          </a:p>
        </p:txBody>
      </p:sp>
      <p:cxnSp>
        <p:nvCxnSpPr>
          <p:cNvPr id="93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  <a:stCxn id="203" idx="0"/>
          </p:cNvCxnSpPr>
          <p:nvPr/>
        </p:nvCxnSpPr>
        <p:spPr>
          <a:xfrm>
            <a:off x="2035161" y="2422723"/>
            <a:ext cx="1962505" cy="3082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7" y="2676555"/>
            <a:ext cx="1754993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316736" y="2464496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101 835,5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097786" y="2470846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95 563,6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851797" y="2469995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92 877,4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574103" y="2476349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105 345,0</a:t>
            </a:r>
          </a:p>
        </p:txBody>
      </p:sp>
      <p:sp>
        <p:nvSpPr>
          <p:cNvPr id="180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167786" y="2824924"/>
            <a:ext cx="3120242" cy="163979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Салықтық түсімдер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181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7" y="2814018"/>
            <a:ext cx="3120242" cy="1892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6" y="2995584"/>
            <a:ext cx="3120244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137557" y="3096756"/>
            <a:ext cx="3120242" cy="163979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Салықтық емес түсімдер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186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6" y="3100964"/>
            <a:ext cx="3120242" cy="1892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5" y="3282530"/>
            <a:ext cx="3120244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122442" y="3376288"/>
            <a:ext cx="3120242" cy="163979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Негізгі капиталды сатудан түскен түсімдер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189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5" y="3372939"/>
            <a:ext cx="3120242" cy="1892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4" y="3554505"/>
            <a:ext cx="3120244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137555" y="3655677"/>
            <a:ext cx="3120242" cy="163979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Трансферттердің түсімдері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192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4" y="3659885"/>
            <a:ext cx="3120242" cy="1892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3" y="3841451"/>
            <a:ext cx="3120244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055511" y="3045481"/>
            <a:ext cx="6414988" cy="1081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Прямоугольник 202"/>
          <p:cNvSpPr/>
          <p:nvPr/>
        </p:nvSpPr>
        <p:spPr>
          <a:xfrm>
            <a:off x="1888326" y="2422723"/>
            <a:ext cx="2936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en-US" sz="1600" b="1" dirty="0"/>
              <a:t>I.</a:t>
            </a:r>
          </a:p>
        </p:txBody>
      </p:sp>
      <p:sp>
        <p:nvSpPr>
          <p:cNvPr id="204" name="Прямоугольник 203"/>
          <p:cNvSpPr/>
          <p:nvPr/>
        </p:nvSpPr>
        <p:spPr>
          <a:xfrm>
            <a:off x="1872302" y="3862885"/>
            <a:ext cx="3481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en-US" sz="1600" b="1" dirty="0">
                <a:solidFill>
                  <a:srgbClr val="000000"/>
                </a:solidFill>
              </a:rPr>
              <a:t>II.</a:t>
            </a:r>
          </a:p>
        </p:txBody>
      </p:sp>
      <p:sp>
        <p:nvSpPr>
          <p:cNvPr id="208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142051" y="3949649"/>
            <a:ext cx="1754992" cy="163979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Шығындар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209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42050" y="3953857"/>
            <a:ext cx="1754992" cy="1261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42049" y="4135423"/>
            <a:ext cx="1754993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xtBox 21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316736" y="2787704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73 107,2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097786" y="2794054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65 912,5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851797" y="2793203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66 936,8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574103" y="2799557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74 894,1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316736" y="3080573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855,4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097786" y="3086923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582,6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851797" y="3086072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485,0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574103" y="3092426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495,0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316736" y="3353577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10 250,8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097786" y="3359927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18 026,7</a:t>
            </a: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851797" y="3359076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11 623,3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574103" y="3365430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14 617,6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310975" y="3645012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17 622,1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079325" y="3651362"/>
            <a:ext cx="9561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11 041,8</a:t>
            </a:r>
          </a:p>
          <a:p>
            <a:pPr lvl="0" algn="ctr">
              <a:spcBef>
                <a:spcPts val="1200"/>
              </a:spcBef>
              <a:defRPr/>
            </a:pP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846036" y="3650511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13 832,3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568342" y="3656865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15 338,3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310975" y="3924885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112 263,7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092025" y="3931235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104 401,0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846036" y="3930384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87 088,6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568342" y="3936738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105 346,7</a:t>
            </a:r>
          </a:p>
        </p:txBody>
      </p:sp>
      <p:cxnSp>
        <p:nvCxnSpPr>
          <p:cNvPr id="232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043354" y="2751298"/>
            <a:ext cx="6427145" cy="1567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051168" y="3325784"/>
            <a:ext cx="6450485" cy="686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019733" y="3603977"/>
            <a:ext cx="6444135" cy="7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rot="16200000" flipH="1">
            <a:off x="5239461" y="692482"/>
            <a:ext cx="50663" cy="643681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6178550" y="2216150"/>
            <a:ext cx="12700" cy="189747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6937375" y="2209800"/>
            <a:ext cx="12700" cy="189747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7696200" y="2203450"/>
            <a:ext cx="12700" cy="189747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Прямоугольник 242"/>
          <p:cNvSpPr/>
          <p:nvPr/>
        </p:nvSpPr>
        <p:spPr>
          <a:xfrm>
            <a:off x="8056525" y="1924216"/>
            <a:ext cx="71365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i="1" noProof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млн.теңге</a:t>
            </a:r>
          </a:p>
        </p:txBody>
      </p:sp>
      <p:sp>
        <p:nvSpPr>
          <p:cNvPr id="73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40241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86">
            <a:extLst>
              <a:ext uri="{FF2B5EF4-FFF2-40B4-BE49-F238E27FC236}">
                <a16:creationId xmlns:a16="http://schemas.microsoft.com/office/drawing/2014/main" id="{AA059510-0C11-401A-A3A6-1AD1F2F8AA6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458505" y="353138"/>
            <a:ext cx="7685495" cy="4473759"/>
          </a:xfrm>
          <a:prstGeom prst="roundRect">
            <a:avLst>
              <a:gd name="adj" fmla="val 0"/>
            </a:avLst>
          </a:prstGeom>
          <a:pattFill prst="ltDnDiag">
            <a:fgClr>
              <a:srgbClr val="F9C61B">
                <a:lumMod val="40000"/>
                <a:lumOff val="60000"/>
              </a:srgbClr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4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1750317" y="684462"/>
            <a:ext cx="3333175" cy="179460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Шығындар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:</a:t>
            </a:r>
            <a:endParaRPr lang="ru-RU" sz="1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1704975" y="683493"/>
            <a:ext cx="3333175" cy="841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1704974" y="865059"/>
            <a:ext cx="3333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059598B-5ECE-4B32-8805-1E9C825AD40A}"/>
              </a:ext>
            </a:extLst>
          </p:cNvPr>
          <p:cNvSpPr txBox="1"/>
          <p:nvPr/>
        </p:nvSpPr>
        <p:spPr>
          <a:xfrm>
            <a:off x="1685218" y="884172"/>
            <a:ext cx="4377316" cy="4101121"/>
          </a:xfrm>
          <a:prstGeom prst="rect">
            <a:avLst/>
          </a:prstGeom>
          <a:noFill/>
        </p:spPr>
        <p:txBody>
          <a:bodyPr wrap="square" lIns="68568" tIns="34289" rIns="68568" bIns="34289" rtlCol="0">
            <a:spAutoFit/>
          </a:bodyPr>
          <a:lstStyle/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сипаттағы мемлекетт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Қорғаныс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Қоғамдық тәртіп, қауіпсіздік, құқықтық, сот, қылмыстық атқару қызметі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Әлеуметтік көмек және әлеуметтік қамсыздандыру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Тұрғын үй-коммуналдық шаруашылық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Мәдениет, спорт, туризм және ақпараттық кеңістік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Отын-энергетикалық кешен және жер қойнауын пайдалану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Ауыл, су, орман, балық шаруашылығы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Өнеркәсіп, сәулет, қала құрылысы және құрылыс қызметі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Көлік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коммуникация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Басқалар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Борышқа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Трансферттер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кредиттер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Қарыздарды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өтеу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16386" y="173812"/>
            <a:ext cx="670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Семей </a:t>
            </a:r>
            <a:r>
              <a:rPr lang="ru-RU" altLang="ru-RU" sz="2000" b="1" dirty="0" err="1"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latin typeface="Times New Roman" pitchFamily="18" charset="0"/>
                <a:cs typeface="Times New Roman" pitchFamily="18" charset="0"/>
              </a:rPr>
              <a:t>шығындары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9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33574" y="1141604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4393073" y="676905"/>
            <a:ext cx="71365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i="1" noProof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млн.теңге</a:t>
            </a:r>
          </a:p>
        </p:txBody>
      </p:sp>
      <p:cxnSp>
        <p:nvCxnSpPr>
          <p:cNvPr id="34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H="1">
            <a:off x="5991856" y="655339"/>
            <a:ext cx="43173" cy="420865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949154"/>
            <a:ext cx="792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649</a:t>
            </a: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,9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117970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189,0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1595494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690,9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185655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7 898,2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2092235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50 242,5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23311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2 434,0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2590087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282877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224,3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2186" y="655339"/>
            <a:ext cx="8744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112 236,7</a:t>
            </a:r>
          </a:p>
        </p:txBody>
      </p:sp>
      <p:cxnSp>
        <p:nvCxnSpPr>
          <p:cNvPr id="2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34598" y="1390493"/>
            <a:ext cx="6929792" cy="1511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3166394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1 410,5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340066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21 432,1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37224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249,0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395855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743,0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4209499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25 000,3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444553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300,0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465961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3 554,2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8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H="1">
            <a:off x="6685028" y="632460"/>
            <a:ext cx="17947" cy="424929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949154"/>
            <a:ext cx="792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1 683,6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117970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223,1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1595494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1 189,7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185655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8 858,8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2092235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46 356,9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23311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3 576,2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2590087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282877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229,8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3166394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3 023,3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3393105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22 242,0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37224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1 622,8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395855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1 946,9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4209499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13 447,9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444553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465961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15 228,7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4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H="1">
            <a:off x="7410248" y="632460"/>
            <a:ext cx="23286" cy="425025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949154"/>
            <a:ext cx="792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1 206,1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117970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238,4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1595494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1 004,7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185655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9 641</a:t>
            </a: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2092235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23 046,1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23311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2 009,6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2590087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282877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407,0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315883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372,6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3408219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23 572,4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37224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1 591,5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395855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625,1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4209499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23 373,7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444553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465961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6 244,6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90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H="1">
            <a:off x="8095800" y="632460"/>
            <a:ext cx="27096" cy="426039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949154"/>
            <a:ext cx="792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231</a:t>
            </a: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,5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117970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248,2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1595494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1 055,1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185655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9 979</a:t>
            </a: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,9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2092235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25 076,6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23311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2 084,0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2590087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282877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423,9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315883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385,8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3408219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26 521,8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37224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1 592,7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395855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614,1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4209499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36 133,2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444553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465961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454,2 </a:t>
            </a:r>
          </a:p>
        </p:txBody>
      </p:sp>
      <p:cxnSp>
        <p:nvCxnSpPr>
          <p:cNvPr id="106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33574" y="1795408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33574" y="2078054"/>
            <a:ext cx="6938373" cy="768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48688" y="2343966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V="1">
            <a:off x="1979940" y="2576945"/>
            <a:ext cx="6876893" cy="2267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41131" y="2839049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56245" y="3121695"/>
            <a:ext cx="6943726" cy="355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41131" y="3374390"/>
            <a:ext cx="6967094" cy="488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33574" y="3641466"/>
            <a:ext cx="6943726" cy="355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33574" y="3906803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63802" y="4174335"/>
            <a:ext cx="6915702" cy="47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48688" y="4426025"/>
            <a:ext cx="6923259" cy="239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33574" y="4661134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681533" y="655339"/>
            <a:ext cx="8744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104 401,0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395050" y="655339"/>
            <a:ext cx="8744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87 088,6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068677" y="655339"/>
            <a:ext cx="8744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105 346,7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26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5160878" y="887092"/>
            <a:ext cx="3751816" cy="596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5620530" y="377850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6364555" y="370294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2026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7067540" y="377850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2027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7782088" y="377850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2028</a:t>
            </a:r>
          </a:p>
        </p:txBody>
      </p:sp>
      <p:sp>
        <p:nvSpPr>
          <p:cNvPr id="108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55037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54">
            <a:extLst>
              <a:ext uri="{FF2B5EF4-FFF2-40B4-BE49-F238E27FC236}">
                <a16:creationId xmlns:a16="http://schemas.microsoft.com/office/drawing/2014/main" id="{98369A6A-2B9F-405A-BD3E-CDC8AB705C37}"/>
              </a:ext>
            </a:extLst>
          </p:cNvPr>
          <p:cNvSpPr>
            <a:spLocks/>
          </p:cNvSpPr>
          <p:nvPr/>
        </p:nvSpPr>
        <p:spPr bwMode="gray">
          <a:xfrm>
            <a:off x="1632257" y="1821059"/>
            <a:ext cx="7448551" cy="45719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61773" y="311021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Бюджеттік</a:t>
            </a:r>
            <a:r>
              <a:rPr lang="ru-RU" alt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инвестициялық</a:t>
            </a:r>
            <a:r>
              <a:rPr lang="ru-RU" alt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жобаларды</a:t>
            </a:r>
            <a:r>
              <a:rPr lang="ru-RU" alt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іске</a:t>
            </a:r>
            <a:r>
              <a:rPr lang="ru-RU" alt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асыру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DFEC21-C676-1D43-ACE1-E31BEC6C8722}"/>
              </a:ext>
            </a:extLst>
          </p:cNvPr>
          <p:cNvSpPr txBox="1"/>
          <p:nvPr/>
        </p:nvSpPr>
        <p:spPr>
          <a:xfrm>
            <a:off x="1575108" y="1102677"/>
            <a:ext cx="7677150" cy="807913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инвестициялық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жобаларды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асыруға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бөлінген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қаражаттың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sz="1600" b="1" dirty="0">
                <a:solidFill>
                  <a:srgbClr val="1C9EA4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1C9EA4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20 019,9 </a:t>
            </a:r>
            <a:r>
              <a:rPr lang="ru-RU" sz="1600" b="1" dirty="0">
                <a:solidFill>
                  <a:srgbClr val="0472C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млн. </a:t>
            </a:r>
            <a:r>
              <a:rPr lang="ru-RU" sz="1600" b="1" dirty="0" err="1">
                <a:solidFill>
                  <a:srgbClr val="0472C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теңге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құрады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200" b="1" dirty="0">
              <a:solidFill>
                <a:srgbClr val="0472C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8" name="Группа 31">
            <a:extLst>
              <a:ext uri="{FF2B5EF4-FFF2-40B4-BE49-F238E27FC236}">
                <a16:creationId xmlns:a16="http://schemas.microsoft.com/office/drawing/2014/main" id="{F903171F-B2BA-564D-9CC8-B168B0232159}"/>
              </a:ext>
            </a:extLst>
          </p:cNvPr>
          <p:cNvGrpSpPr/>
          <p:nvPr/>
        </p:nvGrpSpPr>
        <p:grpSpPr>
          <a:xfrm rot="5400000">
            <a:off x="2660553" y="2016977"/>
            <a:ext cx="675102" cy="1136367"/>
            <a:chOff x="4102373" y="1907101"/>
            <a:chExt cx="425450" cy="517525"/>
          </a:xfrm>
        </p:grpSpPr>
        <p:sp>
          <p:nvSpPr>
            <p:cNvPr id="9" name="Chevron2">
              <a:extLst>
                <a:ext uri="{FF2B5EF4-FFF2-40B4-BE49-F238E27FC236}">
                  <a16:creationId xmlns:a16="http://schemas.microsoft.com/office/drawing/2014/main" id="{C9C1BA00-9310-3840-8BB9-B99BC614027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 flipH="1">
              <a:off x="4102373" y="1938850"/>
              <a:ext cx="225425" cy="454025"/>
            </a:xfrm>
            <a:custGeom>
              <a:avLst/>
              <a:gdLst/>
              <a:ahLst/>
              <a:cxnLst/>
              <a:rect l="0" t="0" r="0" b="0"/>
              <a:pathLst>
                <a:path w="2984501" h="5080001">
                  <a:moveTo>
                    <a:pt x="0" y="0"/>
                  </a:moveTo>
                  <a:lnTo>
                    <a:pt x="1524000" y="0"/>
                  </a:lnTo>
                  <a:lnTo>
                    <a:pt x="2984500" y="2540000"/>
                  </a:lnTo>
                  <a:lnTo>
                    <a:pt x="1524000" y="5080000"/>
                  </a:lnTo>
                  <a:lnTo>
                    <a:pt x="0" y="5080000"/>
                  </a:lnTo>
                  <a:lnTo>
                    <a:pt x="1460500" y="2540000"/>
                  </a:lnTo>
                  <a:close/>
                </a:path>
              </a:pathLst>
            </a:custGeom>
            <a:solidFill>
              <a:srgbClr val="0065BD"/>
            </a:solidFill>
            <a:ln w="952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hangingPunct="1">
                <a:defRPr/>
              </a:pPr>
              <a:endParaRPr lang="en-US" sz="1300" dirty="0" err="1">
                <a:solidFill>
                  <a:srgbClr val="000000"/>
                </a:solidFill>
                <a:latin typeface="Segoe UI Light"/>
                <a:ea typeface="ＭＳ Ｐゴシック"/>
              </a:endParaRPr>
            </a:p>
          </p:txBody>
        </p:sp>
        <p:sp>
          <p:nvSpPr>
            <p:cNvPr id="10" name="Chevron2">
              <a:extLst>
                <a:ext uri="{FF2B5EF4-FFF2-40B4-BE49-F238E27FC236}">
                  <a16:creationId xmlns:a16="http://schemas.microsoft.com/office/drawing/2014/main" id="{974AFDE9-F133-AF48-B875-305E9F938F7F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 flipH="1">
              <a:off x="4270648" y="1907101"/>
              <a:ext cx="257175" cy="517525"/>
            </a:xfrm>
            <a:custGeom>
              <a:avLst/>
              <a:gdLst/>
              <a:ahLst/>
              <a:cxnLst/>
              <a:rect l="0" t="0" r="0" b="0"/>
              <a:pathLst>
                <a:path w="2984501" h="5080001">
                  <a:moveTo>
                    <a:pt x="0" y="0"/>
                  </a:moveTo>
                  <a:lnTo>
                    <a:pt x="1524000" y="0"/>
                  </a:lnTo>
                  <a:lnTo>
                    <a:pt x="2984500" y="2540000"/>
                  </a:lnTo>
                  <a:lnTo>
                    <a:pt x="1524000" y="5080000"/>
                  </a:lnTo>
                  <a:lnTo>
                    <a:pt x="0" y="5080000"/>
                  </a:lnTo>
                  <a:lnTo>
                    <a:pt x="1460500" y="2540000"/>
                  </a:lnTo>
                  <a:close/>
                </a:path>
              </a:pathLst>
            </a:custGeom>
            <a:solidFill>
              <a:srgbClr val="A6A6A6"/>
            </a:solidFill>
            <a:ln w="952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hangingPunct="1">
                <a:defRPr/>
              </a:pPr>
              <a:endParaRPr lang="en-US" sz="1300" dirty="0" err="1">
                <a:solidFill>
                  <a:srgbClr val="000000"/>
                </a:solidFill>
                <a:latin typeface="Segoe UI Light"/>
                <a:ea typeface="ＭＳ Ｐゴシック"/>
              </a:endParaRPr>
            </a:p>
          </p:txBody>
        </p:sp>
      </p:grpSp>
      <p:grpSp>
        <p:nvGrpSpPr>
          <p:cNvPr id="23" name="Группа 31">
            <a:extLst>
              <a:ext uri="{FF2B5EF4-FFF2-40B4-BE49-F238E27FC236}">
                <a16:creationId xmlns:a16="http://schemas.microsoft.com/office/drawing/2014/main" id="{F903171F-B2BA-564D-9CC8-B168B0232159}"/>
              </a:ext>
            </a:extLst>
          </p:cNvPr>
          <p:cNvGrpSpPr/>
          <p:nvPr/>
        </p:nvGrpSpPr>
        <p:grpSpPr>
          <a:xfrm rot="5400000">
            <a:off x="6614233" y="2398340"/>
            <a:ext cx="675102" cy="1136367"/>
            <a:chOff x="4102373" y="1907101"/>
            <a:chExt cx="425450" cy="517525"/>
          </a:xfrm>
        </p:grpSpPr>
        <p:sp>
          <p:nvSpPr>
            <p:cNvPr id="24" name="Chevron2">
              <a:extLst>
                <a:ext uri="{FF2B5EF4-FFF2-40B4-BE49-F238E27FC236}">
                  <a16:creationId xmlns:a16="http://schemas.microsoft.com/office/drawing/2014/main" id="{C9C1BA00-9310-3840-8BB9-B99BC614027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 flipH="1">
              <a:off x="4102373" y="1938850"/>
              <a:ext cx="225425" cy="454025"/>
            </a:xfrm>
            <a:custGeom>
              <a:avLst/>
              <a:gdLst/>
              <a:ahLst/>
              <a:cxnLst/>
              <a:rect l="0" t="0" r="0" b="0"/>
              <a:pathLst>
                <a:path w="2984501" h="5080001">
                  <a:moveTo>
                    <a:pt x="0" y="0"/>
                  </a:moveTo>
                  <a:lnTo>
                    <a:pt x="1524000" y="0"/>
                  </a:lnTo>
                  <a:lnTo>
                    <a:pt x="2984500" y="2540000"/>
                  </a:lnTo>
                  <a:lnTo>
                    <a:pt x="1524000" y="5080000"/>
                  </a:lnTo>
                  <a:lnTo>
                    <a:pt x="0" y="5080000"/>
                  </a:lnTo>
                  <a:lnTo>
                    <a:pt x="1460500" y="2540000"/>
                  </a:lnTo>
                  <a:close/>
                </a:path>
              </a:pathLst>
            </a:custGeom>
            <a:solidFill>
              <a:srgbClr val="0065BD"/>
            </a:solidFill>
            <a:ln w="952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hangingPunct="1">
                <a:defRPr/>
              </a:pPr>
              <a:endParaRPr lang="en-US" sz="1300" dirty="0" err="1">
                <a:solidFill>
                  <a:srgbClr val="000000"/>
                </a:solidFill>
                <a:latin typeface="Segoe UI Light"/>
                <a:ea typeface="ＭＳ Ｐゴシック"/>
              </a:endParaRPr>
            </a:p>
          </p:txBody>
        </p:sp>
        <p:sp>
          <p:nvSpPr>
            <p:cNvPr id="25" name="Chevron2">
              <a:extLst>
                <a:ext uri="{FF2B5EF4-FFF2-40B4-BE49-F238E27FC236}">
                  <a16:creationId xmlns:a16="http://schemas.microsoft.com/office/drawing/2014/main" id="{974AFDE9-F133-AF48-B875-305E9F938F7F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 flipH="1">
              <a:off x="4270648" y="1907101"/>
              <a:ext cx="257175" cy="517525"/>
            </a:xfrm>
            <a:custGeom>
              <a:avLst/>
              <a:gdLst/>
              <a:ahLst/>
              <a:cxnLst/>
              <a:rect l="0" t="0" r="0" b="0"/>
              <a:pathLst>
                <a:path w="2984501" h="5080001">
                  <a:moveTo>
                    <a:pt x="0" y="0"/>
                  </a:moveTo>
                  <a:lnTo>
                    <a:pt x="1524000" y="0"/>
                  </a:lnTo>
                  <a:lnTo>
                    <a:pt x="2984500" y="2540000"/>
                  </a:lnTo>
                  <a:lnTo>
                    <a:pt x="1524000" y="5080000"/>
                  </a:lnTo>
                  <a:lnTo>
                    <a:pt x="0" y="5080000"/>
                  </a:lnTo>
                  <a:lnTo>
                    <a:pt x="1460500" y="2540000"/>
                  </a:lnTo>
                  <a:close/>
                </a:path>
              </a:pathLst>
            </a:custGeom>
            <a:solidFill>
              <a:srgbClr val="A6A6A6"/>
            </a:solidFill>
            <a:ln w="952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hangingPunct="1">
                <a:defRPr/>
              </a:pPr>
              <a:endParaRPr lang="en-US" sz="1300" dirty="0" err="1">
                <a:solidFill>
                  <a:srgbClr val="000000"/>
                </a:solidFill>
                <a:latin typeface="Segoe UI Light"/>
                <a:ea typeface="ＭＳ Ｐゴシック"/>
              </a:endParaRPr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2192215" y="3036637"/>
            <a:ext cx="280583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Облыстық бюджеттен берілетін трансферттер есебінен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rgbClr val="1C9EA4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16 043,2 </a:t>
            </a:r>
            <a:r>
              <a:rPr lang="ru-RU" sz="1200" b="1" dirty="0">
                <a:solidFill>
                  <a:srgbClr val="0472C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млн. </a:t>
            </a:r>
            <a:r>
              <a:rPr lang="ru-RU" sz="1200" b="1" dirty="0" err="1">
                <a:solidFill>
                  <a:srgbClr val="0472C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теңге</a:t>
            </a:r>
            <a:endParaRPr lang="ru-RU" sz="1200" b="1" dirty="0">
              <a:solidFill>
                <a:srgbClr val="0472C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650523" y="3435178"/>
            <a:ext cx="29073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Қалалық бюджеттен берілетін трансферттер есебінен </a:t>
            </a:r>
            <a:r>
              <a:rPr lang="kk-KZ" sz="2000" b="1" dirty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3 976,7 </a:t>
            </a:r>
            <a:r>
              <a:rPr lang="ru-RU" sz="1200" b="1" dirty="0">
                <a:solidFill>
                  <a:srgbClr val="0472C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млн. </a:t>
            </a:r>
            <a:r>
              <a:rPr lang="ru-RU" sz="1200" b="1" dirty="0" err="1">
                <a:solidFill>
                  <a:srgbClr val="0472C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теңге</a:t>
            </a:r>
            <a:r>
              <a:rPr lang="ru-RU" sz="1200" b="1" dirty="0">
                <a:solidFill>
                  <a:srgbClr val="0472C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3" name="Rectangle 154">
            <a:extLst>
              <a:ext uri="{FF2B5EF4-FFF2-40B4-BE49-F238E27FC236}">
                <a16:creationId xmlns:a16="http://schemas.microsoft.com/office/drawing/2014/main" id="{98369A6A-2B9F-405A-BD3E-CDC8AB705C37}"/>
              </a:ext>
            </a:extLst>
          </p:cNvPr>
          <p:cNvSpPr>
            <a:spLocks/>
          </p:cNvSpPr>
          <p:nvPr/>
        </p:nvSpPr>
        <p:spPr bwMode="gray">
          <a:xfrm>
            <a:off x="1632258" y="1021627"/>
            <a:ext cx="7400926" cy="45719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1815324" y="1894731"/>
            <a:ext cx="7044690" cy="562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3723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82727" y="372430"/>
            <a:ext cx="47981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тапшылығы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профициті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</a:p>
        </p:txBody>
      </p:sp>
      <p:sp>
        <p:nvSpPr>
          <p:cNvPr id="4" name="Rectangle 286">
            <a:extLst>
              <a:ext uri="{FF2B5EF4-FFF2-40B4-BE49-F238E27FC236}">
                <a16:creationId xmlns:a16="http://schemas.microsoft.com/office/drawing/2014/main" id="{AA7CC531-99C3-41B4-AA5B-9C7A412BF181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841910" y="951504"/>
            <a:ext cx="6142256" cy="1330718"/>
          </a:xfrm>
          <a:prstGeom prst="roundRect">
            <a:avLst>
              <a:gd name="adj" fmla="val 0"/>
            </a:avLst>
          </a:prstGeom>
          <a:pattFill prst="ltDnDiag">
            <a:fgClr>
              <a:srgbClr val="C2E3FF"/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5" name="Rectangle 119">
            <a:extLst>
              <a:ext uri="{FF2B5EF4-FFF2-40B4-BE49-F238E27FC236}">
                <a16:creationId xmlns:a16="http://schemas.microsoft.com/office/drawing/2014/main" id="{74C1F32C-7832-426A-830F-732B5B14D33F}"/>
              </a:ext>
            </a:extLst>
          </p:cNvPr>
          <p:cNvSpPr>
            <a:spLocks/>
          </p:cNvSpPr>
          <p:nvPr/>
        </p:nvSpPr>
        <p:spPr bwMode="gray">
          <a:xfrm>
            <a:off x="2841911" y="951503"/>
            <a:ext cx="6142256" cy="45719"/>
          </a:xfrm>
          <a:prstGeom prst="rect">
            <a:avLst/>
          </a:prstGeom>
          <a:solidFill>
            <a:srgbClr val="0070CE"/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3A3F4B-A545-43DC-9CAA-699A6ABC2483}"/>
              </a:ext>
            </a:extLst>
          </p:cNvPr>
          <p:cNvSpPr txBox="1"/>
          <p:nvPr/>
        </p:nvSpPr>
        <p:spPr>
          <a:xfrm>
            <a:off x="2840730" y="956260"/>
            <a:ext cx="6143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Бюджет тапшылығы (профициті)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кірістер мен шығыстар, таза бюджеттік несиелеу және қаржы активтерімен операциялар сальдосы арасындағы айырмаға тең.</a:t>
            </a:r>
          </a:p>
          <a:p>
            <a:pPr algn="just"/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Бюджет тапшылығын қаржыландыру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бюджет тапшылығын қарыз алу және бюджет қалдықтарын пайдаланып жабу арқылы жүзеге асырылады.</a:t>
            </a:r>
          </a:p>
          <a:p>
            <a:pPr algn="just"/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Теріс таңбамен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алынған мән тапшылық, ал </a:t>
            </a:r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оң белгімен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бюджет профициті болып табылады.</a:t>
            </a:r>
            <a:endParaRPr lang="ru-RU" sz="1200" dirty="0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7" name="Rectangle 119">
            <a:extLst>
              <a:ext uri="{FF2B5EF4-FFF2-40B4-BE49-F238E27FC236}">
                <a16:creationId xmlns:a16="http://schemas.microsoft.com/office/drawing/2014/main" id="{74C1F32C-7832-426A-830F-732B5B14D33F}"/>
              </a:ext>
            </a:extLst>
          </p:cNvPr>
          <p:cNvSpPr>
            <a:spLocks/>
          </p:cNvSpPr>
          <p:nvPr/>
        </p:nvSpPr>
        <p:spPr bwMode="gray">
          <a:xfrm flipV="1">
            <a:off x="2846208" y="2267107"/>
            <a:ext cx="6142256" cy="45719"/>
          </a:xfrm>
          <a:prstGeom prst="rect">
            <a:avLst/>
          </a:prstGeom>
          <a:solidFill>
            <a:srgbClr val="0070CE"/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6599" y="2723294"/>
            <a:ext cx="3268652" cy="509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Бюджет тапшылығы (профицит)</a:t>
            </a:r>
            <a:endParaRPr lang="ru-RU" sz="1600" b="1" dirty="0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56599" y="3816050"/>
            <a:ext cx="63754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Тапшылықты қаржыландыру </a:t>
            </a:r>
          </a:p>
          <a:p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бюджет (профицитін пайдалану)</a:t>
            </a:r>
            <a:endParaRPr lang="ru-RU" sz="1600" b="1" noProof="1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Rectangle 154">
            <a:extLst>
              <a:ext uri="{FF2B5EF4-FFF2-40B4-BE49-F238E27FC236}">
                <a16:creationId xmlns:a16="http://schemas.microsoft.com/office/drawing/2014/main" id="{98369A6A-2B9F-405A-BD3E-CDC8AB705C37}"/>
              </a:ext>
            </a:extLst>
          </p:cNvPr>
          <p:cNvSpPr>
            <a:spLocks/>
          </p:cNvSpPr>
          <p:nvPr/>
        </p:nvSpPr>
        <p:spPr bwMode="gray">
          <a:xfrm>
            <a:off x="3176240" y="3182320"/>
            <a:ext cx="5748454" cy="45719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</a:endParaRPr>
          </a:p>
        </p:txBody>
      </p:sp>
      <p:sp>
        <p:nvSpPr>
          <p:cNvPr id="12" name="Rectangle 154">
            <a:extLst>
              <a:ext uri="{FF2B5EF4-FFF2-40B4-BE49-F238E27FC236}">
                <a16:creationId xmlns:a16="http://schemas.microsoft.com/office/drawing/2014/main" id="{98369A6A-2B9F-405A-BD3E-CDC8AB705C37}"/>
              </a:ext>
            </a:extLst>
          </p:cNvPr>
          <p:cNvSpPr>
            <a:spLocks/>
          </p:cNvSpPr>
          <p:nvPr/>
        </p:nvSpPr>
        <p:spPr bwMode="gray">
          <a:xfrm>
            <a:off x="3120983" y="4373130"/>
            <a:ext cx="5748454" cy="45719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93029" y="2819238"/>
            <a:ext cx="20518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-8 381 563,3</a:t>
            </a:r>
            <a:endParaRPr lang="en-US" sz="2000" b="1" dirty="0">
              <a:solidFill>
                <a:srgbClr val="1C9EA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742017" y="3880587"/>
            <a:ext cx="17988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8 381 563,3</a:t>
            </a:r>
            <a:endParaRPr lang="en-US" sz="2000" b="1" dirty="0">
              <a:solidFill>
                <a:srgbClr val="1C9EA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FCA01F4-E900-4A29-831E-30422CB79BEB}"/>
              </a:ext>
            </a:extLst>
          </p:cNvPr>
          <p:cNvGrpSpPr/>
          <p:nvPr/>
        </p:nvGrpSpPr>
        <p:grpSpPr>
          <a:xfrm>
            <a:off x="1506693" y="780929"/>
            <a:ext cx="1245297" cy="4032000"/>
            <a:chOff x="11485" y="875406"/>
            <a:chExt cx="1245297" cy="4032000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AE675AF-0427-45A8-A828-AF65C96B8CB7}"/>
                </a:ext>
              </a:extLst>
            </p:cNvPr>
            <p:cNvCxnSpPr/>
            <p:nvPr/>
          </p:nvCxnSpPr>
          <p:spPr>
            <a:xfrm>
              <a:off x="494940" y="875406"/>
              <a:ext cx="2373" cy="403200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BC6D77A8-0C86-47E4-B5BB-97DD2AE7EB62}"/>
                </a:ext>
              </a:extLst>
            </p:cNvPr>
            <p:cNvGrpSpPr/>
            <p:nvPr/>
          </p:nvGrpSpPr>
          <p:grpSpPr>
            <a:xfrm>
              <a:off x="11485" y="1385340"/>
              <a:ext cx="1245297" cy="936000"/>
              <a:chOff x="11485" y="1385340"/>
              <a:chExt cx="1245297" cy="936000"/>
            </a:xfrm>
          </p:grpSpPr>
          <p:grpSp>
            <p:nvGrpSpPr>
              <p:cNvPr id="38" name="Группа 37">
                <a:extLst>
                  <a:ext uri="{FF2B5EF4-FFF2-40B4-BE49-F238E27FC236}">
                    <a16:creationId xmlns:a16="http://schemas.microsoft.com/office/drawing/2014/main" id="{1234ACD2-7FEE-4D06-9B4F-374D8C7D4E61}"/>
                  </a:ext>
                </a:extLst>
              </p:cNvPr>
              <p:cNvGrpSpPr/>
              <p:nvPr/>
            </p:nvGrpSpPr>
            <p:grpSpPr>
              <a:xfrm>
                <a:off x="11485" y="1385340"/>
                <a:ext cx="1245297" cy="936000"/>
                <a:chOff x="224073" y="1631258"/>
                <a:chExt cx="1245297" cy="936000"/>
              </a:xfrm>
            </p:grpSpPr>
            <p:grpSp>
              <p:nvGrpSpPr>
                <p:cNvPr id="40" name="Группа 39">
                  <a:extLst>
                    <a:ext uri="{FF2B5EF4-FFF2-40B4-BE49-F238E27FC236}">
                      <a16:creationId xmlns:a16="http://schemas.microsoft.com/office/drawing/2014/main" id="{38EF1DE2-DFD2-483D-936B-0C27A9B3E474}"/>
                    </a:ext>
                  </a:extLst>
                </p:cNvPr>
                <p:cNvGrpSpPr/>
                <p:nvPr/>
              </p:nvGrpSpPr>
              <p:grpSpPr>
                <a:xfrm>
                  <a:off x="224073" y="1631258"/>
                  <a:ext cx="920360" cy="936000"/>
                  <a:chOff x="155493" y="1631258"/>
                  <a:chExt cx="920360" cy="936000"/>
                </a:xfrm>
              </p:grpSpPr>
              <p:grpSp>
                <p:nvGrpSpPr>
                  <p:cNvPr id="42" name="Группа 41">
                    <a:extLst>
                      <a:ext uri="{FF2B5EF4-FFF2-40B4-BE49-F238E27FC236}">
                        <a16:creationId xmlns:a16="http://schemas.microsoft.com/office/drawing/2014/main" id="{90FDA46F-ADD3-4A64-918A-0A3B3A6BB173}"/>
                      </a:ext>
                    </a:extLst>
                  </p:cNvPr>
                  <p:cNvGrpSpPr/>
                  <p:nvPr/>
                </p:nvGrpSpPr>
                <p:grpSpPr>
                  <a:xfrm>
                    <a:off x="155493" y="1631258"/>
                    <a:ext cx="920360" cy="936000"/>
                    <a:chOff x="1993818" y="1844581"/>
                    <a:chExt cx="920360" cy="936000"/>
                  </a:xfrm>
                </p:grpSpPr>
                <p:sp>
                  <p:nvSpPr>
                    <p:cNvPr id="44" name="Овал 43">
                      <a:extLst>
                        <a:ext uri="{FF2B5EF4-FFF2-40B4-BE49-F238E27FC236}">
                          <a16:creationId xmlns:a16="http://schemas.microsoft.com/office/drawing/2014/main" id="{11F27B9F-D20D-4219-B0ED-9AFE15EE09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14178" y="1851421"/>
                      <a:ext cx="900000" cy="900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solidFill>
                          <a:prstClr val="white"/>
                        </a:solidFill>
                        <a:latin typeface="Lato Heavy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5" name="Прямоугольник 44">
                      <a:extLst>
                        <a:ext uri="{FF2B5EF4-FFF2-40B4-BE49-F238E27FC236}">
                          <a16:creationId xmlns:a16="http://schemas.microsoft.com/office/drawing/2014/main" id="{CB2AB394-FC5C-4CE9-A0A0-9AF4F98D82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93818" y="1844581"/>
                      <a:ext cx="484648" cy="936000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5"/>
                    </a:lnRef>
                    <a:fillRef idx="1">
                      <a:schemeClr val="lt1"/>
                    </a:fillRef>
                    <a:effectRef idx="0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solidFill>
                          <a:prstClr val="black"/>
                        </a:solidFill>
                        <a:latin typeface="Lato Heavy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43" name="Овал 42">
                    <a:extLst>
                      <a:ext uri="{FF2B5EF4-FFF2-40B4-BE49-F238E27FC236}">
                        <a16:creationId xmlns:a16="http://schemas.microsoft.com/office/drawing/2014/main" id="{A6D8F132-2D34-4881-BE04-2248F2955509}"/>
                      </a:ext>
                    </a:extLst>
                  </p:cNvPr>
                  <p:cNvSpPr/>
                  <p:nvPr/>
                </p:nvSpPr>
                <p:spPr>
                  <a:xfrm>
                    <a:off x="274897" y="1723859"/>
                    <a:ext cx="720000" cy="720000"/>
                  </a:xfrm>
                  <a:prstGeom prst="ellipse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 w="571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prstClr val="white"/>
                      </a:solidFill>
                      <a:latin typeface="Lato Heavy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41" name="Прямая соединительная линия 40">
                  <a:extLst>
                    <a:ext uri="{FF2B5EF4-FFF2-40B4-BE49-F238E27FC236}">
                      <a16:creationId xmlns:a16="http://schemas.microsoft.com/office/drawing/2014/main" id="{627F9D45-6E43-4479-B664-1E16E0ED66D0}"/>
                    </a:ext>
                  </a:extLst>
                </p:cNvPr>
                <p:cNvCxnSpPr/>
                <p:nvPr/>
              </p:nvCxnSpPr>
              <p:spPr>
                <a:xfrm flipV="1">
                  <a:off x="1145370" y="2080076"/>
                  <a:ext cx="324000" cy="2123"/>
                </a:xfrm>
                <a:prstGeom prst="line">
                  <a:avLst/>
                </a:prstGeom>
                <a:ln w="9525">
                  <a:solidFill>
                    <a:schemeClr val="bg1">
                      <a:lumMod val="50000"/>
                    </a:schemeClr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7F1644F2-6CD6-4D05-85C8-DEB4CB0944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58459" y="1602977"/>
                <a:ext cx="468000" cy="462361"/>
              </a:xfrm>
              <a:prstGeom prst="rect">
                <a:avLst/>
              </a:prstGeom>
            </p:spPr>
          </p:pic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C8D8B21E-1192-4F4F-91BB-F048EC57345A}"/>
                </a:ext>
              </a:extLst>
            </p:cNvPr>
            <p:cNvGrpSpPr/>
            <p:nvPr/>
          </p:nvGrpSpPr>
          <p:grpSpPr>
            <a:xfrm>
              <a:off x="172785" y="2864930"/>
              <a:ext cx="870979" cy="540000"/>
              <a:chOff x="172785" y="2864930"/>
              <a:chExt cx="870979" cy="540000"/>
            </a:xfrm>
          </p:grpSpPr>
          <p:grpSp>
            <p:nvGrpSpPr>
              <p:cNvPr id="30" name="Группа 29">
                <a:extLst>
                  <a:ext uri="{FF2B5EF4-FFF2-40B4-BE49-F238E27FC236}">
                    <a16:creationId xmlns:a16="http://schemas.microsoft.com/office/drawing/2014/main" id="{8392C90B-48E2-466C-85FD-05AD6E5B5AA9}"/>
                  </a:ext>
                </a:extLst>
              </p:cNvPr>
              <p:cNvGrpSpPr/>
              <p:nvPr/>
            </p:nvGrpSpPr>
            <p:grpSpPr>
              <a:xfrm>
                <a:off x="172785" y="2864930"/>
                <a:ext cx="870979" cy="540000"/>
                <a:chOff x="259004" y="2775012"/>
                <a:chExt cx="870979" cy="540000"/>
              </a:xfrm>
            </p:grpSpPr>
            <p:grpSp>
              <p:nvGrpSpPr>
                <p:cNvPr id="32" name="Группа 31">
                  <a:extLst>
                    <a:ext uri="{FF2B5EF4-FFF2-40B4-BE49-F238E27FC236}">
                      <a16:creationId xmlns:a16="http://schemas.microsoft.com/office/drawing/2014/main" id="{56E8BBA4-7B81-4090-8C78-EDB01022EB1A}"/>
                    </a:ext>
                  </a:extLst>
                </p:cNvPr>
                <p:cNvGrpSpPr/>
                <p:nvPr/>
              </p:nvGrpSpPr>
              <p:grpSpPr>
                <a:xfrm>
                  <a:off x="259004" y="2775012"/>
                  <a:ext cx="589417" cy="540000"/>
                  <a:chOff x="28315" y="1631258"/>
                  <a:chExt cx="1018066" cy="1002857"/>
                </a:xfrm>
              </p:grpSpPr>
              <p:grpSp>
                <p:nvGrpSpPr>
                  <p:cNvPr id="34" name="Группа 33">
                    <a:extLst>
                      <a:ext uri="{FF2B5EF4-FFF2-40B4-BE49-F238E27FC236}">
                        <a16:creationId xmlns:a16="http://schemas.microsoft.com/office/drawing/2014/main" id="{5C074437-EA75-44D1-96F6-B5973CB5253A}"/>
                      </a:ext>
                    </a:extLst>
                  </p:cNvPr>
                  <p:cNvGrpSpPr/>
                  <p:nvPr/>
                </p:nvGrpSpPr>
                <p:grpSpPr>
                  <a:xfrm>
                    <a:off x="28315" y="1631258"/>
                    <a:ext cx="1018066" cy="1002857"/>
                    <a:chOff x="1866640" y="1844581"/>
                    <a:chExt cx="1018066" cy="1002857"/>
                  </a:xfrm>
                </p:grpSpPr>
                <p:sp>
                  <p:nvSpPr>
                    <p:cNvPr id="36" name="Овал 35">
                      <a:extLst>
                        <a:ext uri="{FF2B5EF4-FFF2-40B4-BE49-F238E27FC236}">
                          <a16:creationId xmlns:a16="http://schemas.microsoft.com/office/drawing/2014/main" id="{1CD5E84A-A53E-458F-8797-DA673DF71B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14177" y="1851419"/>
                      <a:ext cx="870529" cy="936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solidFill>
                          <a:prstClr val="white"/>
                        </a:solidFill>
                        <a:latin typeface="Lato Heavy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7" name="Прямоугольник 36">
                      <a:extLst>
                        <a:ext uri="{FF2B5EF4-FFF2-40B4-BE49-F238E27FC236}">
                          <a16:creationId xmlns:a16="http://schemas.microsoft.com/office/drawing/2014/main" id="{029A7160-845A-41F1-9A57-D6CC29FB7F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66640" y="1844581"/>
                      <a:ext cx="559179" cy="1002857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5"/>
                    </a:lnRef>
                    <a:fillRef idx="1">
                      <a:schemeClr val="lt1"/>
                    </a:fillRef>
                    <a:effectRef idx="0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solidFill>
                          <a:prstClr val="black"/>
                        </a:solidFill>
                        <a:latin typeface="Lato Heavy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5" name="Овал 34">
                    <a:extLst>
                      <a:ext uri="{FF2B5EF4-FFF2-40B4-BE49-F238E27FC236}">
                        <a16:creationId xmlns:a16="http://schemas.microsoft.com/office/drawing/2014/main" id="{633B5CEC-8C37-4B18-A4D4-5D416B88589A}"/>
                      </a:ext>
                    </a:extLst>
                  </p:cNvPr>
                  <p:cNvSpPr/>
                  <p:nvPr/>
                </p:nvSpPr>
                <p:spPr>
                  <a:xfrm>
                    <a:off x="274897" y="1738010"/>
                    <a:ext cx="683987" cy="735429"/>
                  </a:xfrm>
                  <a:prstGeom prst="ellipse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 w="571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prstClr val="white"/>
                      </a:solidFill>
                      <a:latin typeface="Lato Heavy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3" name="Прямая соединительная линия 32">
                  <a:extLst>
                    <a:ext uri="{FF2B5EF4-FFF2-40B4-BE49-F238E27FC236}">
                      <a16:creationId xmlns:a16="http://schemas.microsoft.com/office/drawing/2014/main" id="{2BF6FF03-D5E1-4A40-AF82-66BF18BC19D2}"/>
                    </a:ext>
                  </a:extLst>
                </p:cNvPr>
                <p:cNvCxnSpPr/>
                <p:nvPr/>
              </p:nvCxnSpPr>
              <p:spPr>
                <a:xfrm flipV="1">
                  <a:off x="841983" y="3033667"/>
                  <a:ext cx="288000" cy="2123"/>
                </a:xfrm>
                <a:prstGeom prst="line">
                  <a:avLst/>
                </a:prstGeom>
                <a:ln w="9525">
                  <a:solidFill>
                    <a:schemeClr val="bg1">
                      <a:lumMod val="50000"/>
                    </a:schemeClr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1" name="Рисунок 30">
                <a:extLst>
                  <a:ext uri="{FF2B5EF4-FFF2-40B4-BE49-F238E27FC236}">
                    <a16:creationId xmlns:a16="http://schemas.microsoft.com/office/drawing/2014/main" id="{28BD84C6-0BD0-4204-AEAF-48BDF3471B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00281" y="2999156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B3F345C8-2FE8-4C5F-A80E-03D03B5BDBA1}"/>
                </a:ext>
              </a:extLst>
            </p:cNvPr>
            <p:cNvGrpSpPr/>
            <p:nvPr/>
          </p:nvGrpSpPr>
          <p:grpSpPr>
            <a:xfrm>
              <a:off x="172785" y="3960232"/>
              <a:ext cx="878519" cy="540000"/>
              <a:chOff x="172785" y="3960232"/>
              <a:chExt cx="878519" cy="540000"/>
            </a:xfrm>
          </p:grpSpPr>
          <p:grpSp>
            <p:nvGrpSpPr>
              <p:cNvPr id="22" name="Группа 21">
                <a:extLst>
                  <a:ext uri="{FF2B5EF4-FFF2-40B4-BE49-F238E27FC236}">
                    <a16:creationId xmlns:a16="http://schemas.microsoft.com/office/drawing/2014/main" id="{3DA81E54-F05D-4F45-A787-30E76C69FC22}"/>
                  </a:ext>
                </a:extLst>
              </p:cNvPr>
              <p:cNvGrpSpPr/>
              <p:nvPr/>
            </p:nvGrpSpPr>
            <p:grpSpPr>
              <a:xfrm>
                <a:off x="172785" y="3960232"/>
                <a:ext cx="878519" cy="540000"/>
                <a:chOff x="258510" y="3960232"/>
                <a:chExt cx="878519" cy="540000"/>
              </a:xfrm>
            </p:grpSpPr>
            <p:grpSp>
              <p:nvGrpSpPr>
                <p:cNvPr id="24" name="Группа 23">
                  <a:extLst>
                    <a:ext uri="{FF2B5EF4-FFF2-40B4-BE49-F238E27FC236}">
                      <a16:creationId xmlns:a16="http://schemas.microsoft.com/office/drawing/2014/main" id="{5AC6FE50-AD00-4A94-8C7A-39E925900495}"/>
                    </a:ext>
                  </a:extLst>
                </p:cNvPr>
                <p:cNvGrpSpPr/>
                <p:nvPr/>
              </p:nvGrpSpPr>
              <p:grpSpPr>
                <a:xfrm>
                  <a:off x="258510" y="3960232"/>
                  <a:ext cx="589417" cy="540000"/>
                  <a:chOff x="28315" y="1631258"/>
                  <a:chExt cx="1018066" cy="1002857"/>
                </a:xfrm>
              </p:grpSpPr>
              <p:grpSp>
                <p:nvGrpSpPr>
                  <p:cNvPr id="26" name="Группа 25">
                    <a:extLst>
                      <a:ext uri="{FF2B5EF4-FFF2-40B4-BE49-F238E27FC236}">
                        <a16:creationId xmlns:a16="http://schemas.microsoft.com/office/drawing/2014/main" id="{37C73AC9-BC25-4D37-8710-54B3DE9B1B29}"/>
                      </a:ext>
                    </a:extLst>
                  </p:cNvPr>
                  <p:cNvGrpSpPr/>
                  <p:nvPr/>
                </p:nvGrpSpPr>
                <p:grpSpPr>
                  <a:xfrm>
                    <a:off x="28315" y="1631258"/>
                    <a:ext cx="1018066" cy="1002857"/>
                    <a:chOff x="1866640" y="1844581"/>
                    <a:chExt cx="1018066" cy="1002857"/>
                  </a:xfrm>
                </p:grpSpPr>
                <p:sp>
                  <p:nvSpPr>
                    <p:cNvPr id="28" name="Овал 27">
                      <a:extLst>
                        <a:ext uri="{FF2B5EF4-FFF2-40B4-BE49-F238E27FC236}">
                          <a16:creationId xmlns:a16="http://schemas.microsoft.com/office/drawing/2014/main" id="{676AAF79-7A2C-4631-8CD5-C022BFDFF1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14177" y="1851419"/>
                      <a:ext cx="870529" cy="936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solidFill>
                          <a:prstClr val="white"/>
                        </a:solidFill>
                        <a:latin typeface="Lato Heavy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" name="Прямоугольник 28">
                      <a:extLst>
                        <a:ext uri="{FF2B5EF4-FFF2-40B4-BE49-F238E27FC236}">
                          <a16:creationId xmlns:a16="http://schemas.microsoft.com/office/drawing/2014/main" id="{A21892D6-3942-4BE9-BD07-49D746603E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66640" y="1844581"/>
                      <a:ext cx="559179" cy="1002857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5"/>
                    </a:lnRef>
                    <a:fillRef idx="1">
                      <a:schemeClr val="lt1"/>
                    </a:fillRef>
                    <a:effectRef idx="0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solidFill>
                          <a:prstClr val="black"/>
                        </a:solidFill>
                        <a:latin typeface="Lato Heavy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27" name="Овал 26">
                    <a:extLst>
                      <a:ext uri="{FF2B5EF4-FFF2-40B4-BE49-F238E27FC236}">
                        <a16:creationId xmlns:a16="http://schemas.microsoft.com/office/drawing/2014/main" id="{93912E72-FB90-4E97-9E6A-13950BE7ED93}"/>
                      </a:ext>
                    </a:extLst>
                  </p:cNvPr>
                  <p:cNvSpPr/>
                  <p:nvPr/>
                </p:nvSpPr>
                <p:spPr>
                  <a:xfrm>
                    <a:off x="274897" y="1738010"/>
                    <a:ext cx="683987" cy="735429"/>
                  </a:xfrm>
                  <a:prstGeom prst="ellipse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 w="571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prstClr val="white"/>
                      </a:solidFill>
                      <a:latin typeface="Lato Heavy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25" name="Прямая соединительная линия 24">
                  <a:extLst>
                    <a:ext uri="{FF2B5EF4-FFF2-40B4-BE49-F238E27FC236}">
                      <a16:creationId xmlns:a16="http://schemas.microsoft.com/office/drawing/2014/main" id="{9B666468-63E8-43F4-841F-AE444A1067C6}"/>
                    </a:ext>
                  </a:extLst>
                </p:cNvPr>
                <p:cNvCxnSpPr/>
                <p:nvPr/>
              </p:nvCxnSpPr>
              <p:spPr>
                <a:xfrm flipV="1">
                  <a:off x="849029" y="4212585"/>
                  <a:ext cx="288000" cy="2123"/>
                </a:xfrm>
                <a:prstGeom prst="line">
                  <a:avLst/>
                </a:prstGeom>
                <a:ln w="9525">
                  <a:solidFill>
                    <a:schemeClr val="bg1">
                      <a:lumMod val="50000"/>
                    </a:schemeClr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D343515C-63FF-49E7-BBD2-AE9CE7EEBC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06807" y="4095443"/>
                <a:ext cx="252000" cy="243211"/>
              </a:xfrm>
              <a:prstGeom prst="rect">
                <a:avLst/>
              </a:prstGeom>
            </p:spPr>
          </p:pic>
        </p:grpSp>
      </p:grpSp>
      <p:sp>
        <p:nvSpPr>
          <p:cNvPr id="46" name="Прямоугольник 45"/>
          <p:cNvSpPr/>
          <p:nvPr/>
        </p:nvSpPr>
        <p:spPr>
          <a:xfrm>
            <a:off x="8329092" y="768897"/>
            <a:ext cx="72968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i="1" noProof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мың.теңге</a:t>
            </a:r>
          </a:p>
        </p:txBody>
      </p:sp>
      <p:sp>
        <p:nvSpPr>
          <p:cNvPr id="47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279751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86">
            <a:extLst>
              <a:ext uri="{FF2B5EF4-FFF2-40B4-BE49-F238E27FC236}">
                <a16:creationId xmlns:a16="http://schemas.microsoft.com/office/drawing/2014/main" id="{AA059510-0C11-401A-A3A6-1AD1F2F8AA6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476448" y="612119"/>
            <a:ext cx="7433284" cy="4254604"/>
          </a:xfrm>
          <a:prstGeom prst="roundRect">
            <a:avLst>
              <a:gd name="adj" fmla="val 0"/>
            </a:avLst>
          </a:prstGeom>
          <a:pattFill prst="ltDnDiag">
            <a:fgClr>
              <a:srgbClr val="F9C61B">
                <a:lumMod val="40000"/>
                <a:lumOff val="60000"/>
              </a:srgbClr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4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327564" y="589448"/>
            <a:ext cx="2680358" cy="234268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Барлығы 9 жоба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5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1723002" y="589448"/>
            <a:ext cx="3309977" cy="755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1704974" y="865059"/>
            <a:ext cx="3333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059598B-5ECE-4B32-8805-1E9C825AD40A}"/>
              </a:ext>
            </a:extLst>
          </p:cNvPr>
          <p:cNvSpPr txBox="1"/>
          <p:nvPr/>
        </p:nvSpPr>
        <p:spPr>
          <a:xfrm>
            <a:off x="2009144" y="861500"/>
            <a:ext cx="6968601" cy="2593016"/>
          </a:xfrm>
          <a:prstGeom prst="rect">
            <a:avLst/>
          </a:prstGeom>
          <a:noFill/>
        </p:spPr>
        <p:txBody>
          <a:bodyPr wrap="square" lIns="68568" tIns="34289" rIns="68568" bIns="34289" rtlCol="0">
            <a:spAutoFit/>
          </a:bodyPr>
          <a:lstStyle/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ауланы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абаттандыру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ұрпаққа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салауатты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бақытты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балалық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шақ</a:t>
            </a:r>
            <a:endParaRPr lang="kk-KZ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Ыңғайлы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аула 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аула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Көңілді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балалық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Барлығы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балаларға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әлемі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№ 43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қауіпсіз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жол</a:t>
            </a:r>
            <a:endParaRPr lang="kk-KZ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Аспалы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көпірді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жөндеу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«Большой остров»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саяжай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алабы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ru-RU" sz="1100" dirty="0">
              <a:latin typeface="Lato Heavy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44628" y="225436"/>
            <a:ext cx="61773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Халықтың қатысу бюджеті </a:t>
            </a:r>
            <a:r>
              <a:rPr lang="kk-KZ" altLang="ru-RU" sz="2000" b="1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2026 жыл</a:t>
            </a:r>
            <a:endParaRPr lang="ru-RU" altLang="ru-RU" sz="2000" b="1" dirty="0">
              <a:solidFill>
                <a:prstClr val="black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19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79940" y="1080655"/>
            <a:ext cx="6929792" cy="755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949154"/>
            <a:ext cx="792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V="1">
            <a:off x="2001587" y="1337593"/>
            <a:ext cx="6900588" cy="1102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949154"/>
            <a:ext cx="792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6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V="1">
            <a:off x="2001587" y="1609646"/>
            <a:ext cx="6885473" cy="1015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56244" y="1879320"/>
            <a:ext cx="695128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56244" y="2157374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49884" y="2429111"/>
            <a:ext cx="700519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63802" y="2713755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63802" y="2946942"/>
            <a:ext cx="6953487" cy="1287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009143" y="3224549"/>
            <a:ext cx="691452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grpSp>
        <p:nvGrpSpPr>
          <p:cNvPr id="127" name="Группа 126">
            <a:extLst>
              <a:ext uri="{FF2B5EF4-FFF2-40B4-BE49-F238E27FC236}">
                <a16:creationId xmlns:a16="http://schemas.microsoft.com/office/drawing/2014/main" id="{04640FF6-4439-4987-B0BB-6117795D4C78}"/>
              </a:ext>
            </a:extLst>
          </p:cNvPr>
          <p:cNvGrpSpPr/>
          <p:nvPr/>
        </p:nvGrpSpPr>
        <p:grpSpPr>
          <a:xfrm>
            <a:off x="1594996" y="566777"/>
            <a:ext cx="672112" cy="423194"/>
            <a:chOff x="1430171" y="4301573"/>
            <a:chExt cx="787400" cy="879475"/>
          </a:xfrm>
        </p:grpSpPr>
        <p:sp>
          <p:nvSpPr>
            <p:cNvPr id="128" name="Arrow: Pentagon 33">
              <a:extLst>
                <a:ext uri="{FF2B5EF4-FFF2-40B4-BE49-F238E27FC236}">
                  <a16:creationId xmlns:a16="http://schemas.microsoft.com/office/drawing/2014/main" id="{91F10140-379C-40D5-B187-0EB87589682D}"/>
                </a:ext>
              </a:extLst>
            </p:cNvPr>
            <p:cNvSpPr/>
            <p:nvPr/>
          </p:nvSpPr>
          <p:spPr bwMode="auto">
            <a:xfrm rot="5400000">
              <a:off x="1337302" y="4394442"/>
              <a:ext cx="879475" cy="693738"/>
            </a:xfrm>
            <a:prstGeom prst="homePlate">
              <a:avLst>
                <a:gd name="adj" fmla="val 24304"/>
              </a:avLst>
            </a:pr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3" name="Isosceles Triangle 35">
              <a:extLst>
                <a:ext uri="{FF2B5EF4-FFF2-40B4-BE49-F238E27FC236}">
                  <a16:creationId xmlns:a16="http://schemas.microsoft.com/office/drawing/2014/main" id="{8BE641C9-CBDF-40F9-A5C6-26342606416F}"/>
                </a:ext>
              </a:extLst>
            </p:cNvPr>
            <p:cNvSpPr/>
            <p:nvPr/>
          </p:nvSpPr>
          <p:spPr bwMode="auto">
            <a:xfrm>
              <a:off x="2123909" y="4301573"/>
              <a:ext cx="93662" cy="100013"/>
            </a:xfrm>
            <a:prstGeom prst="triangle">
              <a:avLst>
                <a:gd name="adj" fmla="val 0"/>
              </a:avLst>
            </a:prstGeom>
            <a:solidFill>
              <a:srgbClr val="FFFFFF">
                <a:lumMod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34" name="Группа 12">
              <a:extLst>
                <a:ext uri="{FF2B5EF4-FFF2-40B4-BE49-F238E27FC236}">
                  <a16:creationId xmlns:a16="http://schemas.microsoft.com/office/drawing/2014/main" id="{28A95212-1988-4E98-B9C4-3DC7AC8E52F6}"/>
                </a:ext>
              </a:extLst>
            </p:cNvPr>
            <p:cNvGrpSpPr/>
            <p:nvPr/>
          </p:nvGrpSpPr>
          <p:grpSpPr>
            <a:xfrm>
              <a:off x="1499599" y="4426986"/>
              <a:ext cx="560388" cy="560387"/>
              <a:chOff x="1499599" y="4426986"/>
              <a:chExt cx="560388" cy="560387"/>
            </a:xfrm>
          </p:grpSpPr>
          <p:sp>
            <p:nvSpPr>
              <p:cNvPr id="135" name="Oval 34">
                <a:extLst>
                  <a:ext uri="{FF2B5EF4-FFF2-40B4-BE49-F238E27FC236}">
                    <a16:creationId xmlns:a16="http://schemas.microsoft.com/office/drawing/2014/main" id="{10253652-D6B4-4BAC-81BF-5D29223041A8}"/>
                  </a:ext>
                </a:extLst>
              </p:cNvPr>
              <p:cNvSpPr/>
              <p:nvPr/>
            </p:nvSpPr>
            <p:spPr bwMode="auto">
              <a:xfrm>
                <a:off x="1499599" y="4426986"/>
                <a:ext cx="560388" cy="560387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136" name="Рисунок 135">
                <a:extLst>
                  <a:ext uri="{FF2B5EF4-FFF2-40B4-BE49-F238E27FC236}">
                    <a16:creationId xmlns:a16="http://schemas.microsoft.com/office/drawing/2014/main" id="{160983E3-B736-449E-B11B-12B668EAFF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81793" y="4509179"/>
                <a:ext cx="396000" cy="396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550371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arvintrackercircl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arvintrackercirc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arvintrackercircl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arvintrackercirc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arvintrackercircl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arvintrackercirc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Заседание Правительств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Заседание Правительств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ИТУЛЫ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Заседание Правительств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Заседание Правительств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46764</TotalTime>
  <Words>727</Words>
  <Application>Microsoft Office PowerPoint</Application>
  <PresentationFormat>Экран (16:9)</PresentationFormat>
  <Paragraphs>214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9</vt:i4>
      </vt:variant>
    </vt:vector>
  </HeadingPairs>
  <TitlesOfParts>
    <vt:vector size="23" baseType="lpstr">
      <vt:lpstr>Arial</vt:lpstr>
      <vt:lpstr>Calibri</vt:lpstr>
      <vt:lpstr>Calibri Light</vt:lpstr>
      <vt:lpstr>Lato Heavy</vt:lpstr>
      <vt:lpstr>Segoe UI Light</vt:lpstr>
      <vt:lpstr>Tahoma</vt:lpstr>
      <vt:lpstr>Times New Roman</vt:lpstr>
      <vt:lpstr>Wingdings</vt:lpstr>
      <vt:lpstr>1_Тема Office</vt:lpstr>
      <vt:lpstr>Заседание Правительства</vt:lpstr>
      <vt:lpstr>1_Заседание Правительства</vt:lpstr>
      <vt:lpstr>ТИТУЛЫ</vt:lpstr>
      <vt:lpstr>2_Заседание Правительства</vt:lpstr>
      <vt:lpstr>3_Заседание Правительства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Дастан Умирбаев</dc:creator>
  <cp:lastModifiedBy>User</cp:lastModifiedBy>
  <cp:revision>8780</cp:revision>
  <cp:lastPrinted>2026-08-06T10:10:35Z</cp:lastPrinted>
  <dcterms:created xsi:type="dcterms:W3CDTF">2017-09-18T08:04:07Z</dcterms:created>
  <dcterms:modified xsi:type="dcterms:W3CDTF">2026-10-20T12:12:34Z</dcterms:modified>
</cp:coreProperties>
</file>